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7.png" ContentType="image/png"/>
  <Override PartName="/ppt/media/image12.png" ContentType="image/png"/>
  <Override PartName="/ppt/media/image8.png" ContentType="image/png"/>
  <Override PartName="/ppt/media/image13.png" ContentType="image/png"/>
  <Override PartName="/ppt/media/image10.png" ContentType="image/png"/>
  <Override PartName="/ppt/media/image9.png" ContentType="image/png"/>
  <Override PartName="/ppt/media/image14.png" ContentType="image/png"/>
  <Override PartName="/ppt/media/image5.png" ContentType="image/png"/>
  <Override PartName="/ppt/media/image1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12.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slide19.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8720" cy="68346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5600" cy="2775600"/>
          </a:xfrm>
          <a:prstGeom prst="rect">
            <a:avLst/>
          </a:prstGeom>
          <a:ln w="0">
            <a:noFill/>
          </a:ln>
        </p:spPr>
      </p:pic>
      <p:sp>
        <p:nvSpPr>
          <p:cNvPr id="2" name="Rectangle 5"/>
          <p:cNvSpPr/>
          <p:nvPr/>
        </p:nvSpPr>
        <p:spPr>
          <a:xfrm>
            <a:off x="3487320" y="1475280"/>
            <a:ext cx="8681040" cy="38390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1040" cy="3607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8720" cy="611640"/>
          </a:xfrm>
          <a:prstGeom prst="rect">
            <a:avLst/>
          </a:prstGeom>
          <a:ln w="0">
            <a:noFill/>
          </a:ln>
        </p:spPr>
      </p:pic>
      <p:sp>
        <p:nvSpPr>
          <p:cNvPr id="43" name="Rectangle 7"/>
          <p:cNvSpPr/>
          <p:nvPr/>
        </p:nvSpPr>
        <p:spPr>
          <a:xfrm>
            <a:off x="10868760" y="0"/>
            <a:ext cx="947160" cy="9471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1240" cy="1011240"/>
          </a:xfrm>
          <a:prstGeom prst="rect">
            <a:avLst/>
          </a:prstGeom>
          <a:ln w="0">
            <a:noFill/>
          </a:ln>
        </p:spPr>
      </p:pic>
      <p:sp>
        <p:nvSpPr>
          <p:cNvPr id="45" name="TextBox 9"/>
          <p:cNvSpPr/>
          <p:nvPr/>
        </p:nvSpPr>
        <p:spPr>
          <a:xfrm>
            <a:off x="185400" y="6362280"/>
            <a:ext cx="4668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9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3040" cy="3361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755800"/>
            <a:ext cx="8277120" cy="1125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200" spc="-1" strike="noStrike">
                <a:solidFill>
                  <a:srgbClr val="ffffff"/>
                </a:solidFill>
                <a:latin typeface="Montserrat"/>
                <a:ea typeface="Arial;Arial"/>
              </a:rPr>
              <a:t>Mas Mabilis Kung Tulong-Tulong Tayo!</a:t>
            </a:r>
            <a:r>
              <a:rPr b="0" lang="en-US" sz="3600" spc="-1" strike="noStrike">
                <a:solidFill>
                  <a:srgbClr val="ffffff"/>
                </a:solidFill>
                <a:latin typeface="Montserrat"/>
                <a:ea typeface="Arial;Arial"/>
              </a:rPr>
              <a:t> </a:t>
            </a:r>
            <a:endParaRPr b="0" lang="en-PH" sz="3600" spc="-1" strike="noStrike">
              <a:latin typeface="Arial"/>
            </a:endParaRPr>
          </a:p>
          <a:p>
            <a:pPr algn="ctr">
              <a:lnSpc>
                <a:spcPct val="100000"/>
              </a:lnSpc>
              <a:buNone/>
            </a:pPr>
            <a:r>
              <a:rPr b="0" lang="en-US" sz="3200" spc="-1" strike="noStrike">
                <a:solidFill>
                  <a:srgbClr val="ffffff"/>
                </a:solidFill>
                <a:latin typeface="Montserrat"/>
                <a:ea typeface="Arial;Arial"/>
              </a:rPr>
              <a:t>(Wika- Kaantasan ng Pang-uri)</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20000" y="1152000"/>
            <a:ext cx="10798920" cy="45723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Gabby, nasaan ang ginawa mong pananaliksik?” tanong ni Mira.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Hindi ko kasi nadala ang kuwarderno ko. Paumanhin,” mahinang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banggit ni Gabby.</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Nagtinginan sina Mira at Mimi habang sabay na nagsabi si Matty,</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Aba, hindi naman ata patas iyan, Gabby.”</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Tahimik lamang si Gabby. Matagal pa bago nagsalita si Libby. “Sige,</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Gabby, maaari ka pa ring tumulong. </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720000" y="1260000"/>
            <a:ext cx="10798920" cy="341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Maaari kang tumungo sa silidaklatan at magsaliksik tungkol sa mata.”</a:t>
            </a:r>
            <a:endParaRPr b="0" lang="en-PH" sz="2800" spc="-1" strike="noStrike">
              <a:latin typeface="Arial"/>
            </a:endParaRPr>
          </a:p>
          <a:p>
            <a:pPr algn="just">
              <a:lnSpc>
                <a:spcPct val="150000"/>
              </a:lnSpc>
              <a:buNone/>
            </a:pP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Ngumiti sina Mira at Mimi kay Gabby. Agad naman na kinuha ni</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Gabby ang piraso ng papel at lapis at agad na nagpunta sa silid-aklatan. Ilang minuto pa, bumalik na siya.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 descr=""/>
          <p:cNvPicPr/>
          <p:nvPr/>
        </p:nvPicPr>
        <p:blipFill>
          <a:blip r:embed="rId1"/>
          <a:stretch/>
        </p:blipFill>
        <p:spPr>
          <a:xfrm>
            <a:off x="3420000" y="3420000"/>
            <a:ext cx="5199120" cy="2665080"/>
          </a:xfrm>
          <a:prstGeom prst="rect">
            <a:avLst/>
          </a:prstGeom>
          <a:ln w="0">
            <a:noFill/>
          </a:ln>
        </p:spPr>
      </p:pic>
      <p:sp>
        <p:nvSpPr>
          <p:cNvPr id="142" name=""/>
          <p:cNvSpPr/>
          <p:nvPr/>
        </p:nvSpPr>
        <p:spPr>
          <a:xfrm>
            <a:off x="360000" y="1440000"/>
            <a:ext cx="11518920" cy="2311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Ang mata ang mas nagagamit na pandama kaysa ibang pandama. Gumagalaw ito lagi. Mas malaki ang mata natin kaysa sa mata ng kuwago ngunit mas malinaw ang mga mata ng kuwago kaysa sa tao”, sabi ni Gabby.</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720000" y="1260000"/>
            <a:ext cx="10798920" cy="3931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Napakahusay mo naman, Gabby! Ang bilis-bilis mong nakapagsaliksik!” wika ni Matty.</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Alam ko na kasi ang hahanapin dahil nagawa ko na ang pananaliksik noong makalawa,” sabi ni Gabby.</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Ang galing natin! Lahat ay may impormasyon na! Paano natin ito</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pagsasama-samahin?” tanong ni Mira.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720000" y="1260000"/>
            <a:ext cx="10798920" cy="49993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endParaRPr b="0" lang="en-PH" sz="1800" spc="-1" strike="noStrike">
              <a:latin typeface="Arial"/>
            </a:endParaRPr>
          </a:p>
          <a:p>
            <a:pPr algn="just">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Isulat na natin ito sa manila paper. Mas maganda ang sulat ni Mira kaya siya na ang magsusulat nito. Tiyak na napakaaya nito sa paningin,” sabi ni Libby. Sumang-ayon si Mira.</a:t>
            </a:r>
            <a:endParaRPr b="0" lang="en-PH" sz="2800" spc="-1" strike="noStrike">
              <a:latin typeface="Arial"/>
            </a:endParaRPr>
          </a:p>
          <a:p>
            <a:pPr algn="just">
              <a:lnSpc>
                <a:spcPct val="150000"/>
              </a:lnSpc>
              <a:buNone/>
            </a:pP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Kayo naman, Matty at Mimi, ang maglalagay ng mga drawing.</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Mas maganda kayong mag-drawing kaysa sa akin. Maganda rin na mga matitingkad na kulay ang gamitin ninyo,” sabi ni Mira.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6120000" y="1186560"/>
            <a:ext cx="5578920" cy="45723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Sina Libby at Gabby ang mag-uulat. Sila ang may pinakamalakas na boses sa atin!” sabi ni Mimi.</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Mas mabilis talaga kapag sama-sama tayong gumawa ng proyekto sa Science!” bulalas ni Matty.</a:t>
            </a:r>
            <a:endParaRPr b="0" lang="en-PH" sz="2800" spc="-1" strike="noStrike">
              <a:latin typeface="Arial"/>
            </a:endParaRPr>
          </a:p>
        </p:txBody>
      </p:sp>
      <p:pic>
        <p:nvPicPr>
          <p:cNvPr id="146" name="" descr=""/>
          <p:cNvPicPr/>
          <p:nvPr/>
        </p:nvPicPr>
        <p:blipFill>
          <a:blip r:embed="rId1"/>
          <a:stretch/>
        </p:blipFill>
        <p:spPr>
          <a:xfrm>
            <a:off x="180000" y="992160"/>
            <a:ext cx="5938920" cy="49467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171360" y="180000"/>
            <a:ext cx="9907560" cy="538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800" spc="-1" strike="noStrike">
                <a:solidFill>
                  <a:srgbClr val="000000"/>
                </a:solidFill>
                <a:latin typeface="Lato"/>
                <a:ea typeface="DejaVu Sans"/>
              </a:rPr>
              <a:t>Panuto:</a:t>
            </a:r>
            <a:r>
              <a:rPr b="0" lang="en-PH" sz="2800" spc="-1" strike="noStrike">
                <a:solidFill>
                  <a:srgbClr val="000000"/>
                </a:solidFill>
                <a:latin typeface="Lato"/>
                <a:ea typeface="DejaVu Sans"/>
              </a:rPr>
              <a:t> Sagutin ang mga tanong sa ibaba.</a:t>
            </a:r>
            <a:endParaRPr b="0" lang="en-PH" sz="2800" spc="-1" strike="noStrike">
              <a:latin typeface="Arial"/>
            </a:endParaRPr>
          </a:p>
        </p:txBody>
      </p:sp>
      <p:sp>
        <p:nvSpPr>
          <p:cNvPr id="148" name=""/>
          <p:cNvSpPr/>
          <p:nvPr/>
        </p:nvSpPr>
        <p:spPr>
          <a:xfrm>
            <a:off x="1080000" y="901800"/>
            <a:ext cx="9367560" cy="1077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800" spc="-1" strike="noStrike">
                <a:solidFill>
                  <a:srgbClr val="000000"/>
                </a:solidFill>
                <a:latin typeface="Lato"/>
                <a:ea typeface="DejaVu Sans"/>
              </a:rPr>
              <a:t>1. Sino-sino ang magkaklase? Ano ang gagawin nila? Ano ang sasaliksikin nila?</a:t>
            </a:r>
            <a:endParaRPr b="0" lang="en-PH" sz="2800" spc="-1" strike="noStrike">
              <a:latin typeface="Arial"/>
            </a:endParaRPr>
          </a:p>
        </p:txBody>
      </p:sp>
      <p:graphicFrame>
        <p:nvGraphicFramePr>
          <p:cNvPr id="149" name=""/>
          <p:cNvGraphicFramePr/>
          <p:nvPr/>
        </p:nvGraphicFramePr>
        <p:xfrm>
          <a:off x="783720" y="2037600"/>
          <a:ext cx="10735920" cy="3902040"/>
        </p:xfrm>
        <a:graphic>
          <a:graphicData uri="http://schemas.openxmlformats.org/drawingml/2006/table">
            <a:tbl>
              <a:tblPr/>
              <a:tblGrid>
                <a:gridCol w="4791960"/>
                <a:gridCol w="5944320"/>
              </a:tblGrid>
              <a:tr h="719640">
                <a:tc>
                  <a:txBody>
                    <a:bodyPr lIns="90000" rIns="90000" anchor="t">
                      <a:noAutofit/>
                    </a:bodyPr>
                    <a:p>
                      <a:pPr algn="ctr">
                        <a:lnSpc>
                          <a:spcPct val="100000"/>
                        </a:lnSpc>
                        <a:buNone/>
                      </a:pPr>
                      <a:r>
                        <a:rPr b="0" lang="en-PH" sz="2800" spc="-1" strike="noStrike">
                          <a:latin typeface="Lato"/>
                        </a:rPr>
                        <a:t>Pangalan ng Mag-aaral</a:t>
                      </a:r>
                      <a:endParaRPr b="0" lang="en-PH" sz="2800" spc="-1" strike="noStrike">
                        <a:latin typeface="Arial"/>
                      </a:endParaRPr>
                    </a:p>
                  </a:txBody>
                  <a:tcPr anchor="t" marL="90000" marR="90000">
                    <a:lnL w="720">
                      <a:solidFill>
                        <a:srgbClr val="1a237e"/>
                      </a:solidFill>
                    </a:lnL>
                    <a:lnR w="720">
                      <a:solidFill>
                        <a:srgbClr val="1a237e"/>
                      </a:solidFill>
                    </a:lnR>
                    <a:lnT w="720">
                      <a:solidFill>
                        <a:srgbClr val="1a237e"/>
                      </a:solidFill>
                    </a:lnT>
                    <a:lnB w="720">
                      <a:solidFill>
                        <a:srgbClr val="1a237e"/>
                      </a:solidFill>
                    </a:lnB>
                    <a:solidFill>
                      <a:srgbClr val="ede7f6"/>
                    </a:solidFill>
                  </a:tcPr>
                </a:tc>
                <a:tc>
                  <a:txBody>
                    <a:bodyPr lIns="90000" rIns="90000" anchor="t">
                      <a:noAutofit/>
                    </a:bodyPr>
                    <a:p>
                      <a:pPr algn="ctr">
                        <a:lnSpc>
                          <a:spcPct val="100000"/>
                        </a:lnSpc>
                        <a:buNone/>
                      </a:pPr>
                      <a:r>
                        <a:rPr b="0" lang="en-PH" sz="2800" spc="-1" strike="noStrike">
                          <a:latin typeface="Lato"/>
                        </a:rPr>
                        <a:t>Ano ang sinaliksik?</a:t>
                      </a:r>
                      <a:endParaRPr b="0" lang="en-PH" sz="2800" spc="-1" strike="noStrike">
                        <a:latin typeface="Arial"/>
                      </a:endParaRPr>
                    </a:p>
                  </a:txBody>
                  <a:tcPr anchor="t" marL="90000" marR="90000">
                    <a:lnL w="720">
                      <a:solidFill>
                        <a:srgbClr val="1a237e"/>
                      </a:solidFill>
                    </a:lnL>
                    <a:lnR w="720">
                      <a:solidFill>
                        <a:srgbClr val="1a237e"/>
                      </a:solidFill>
                    </a:lnR>
                    <a:lnT w="720">
                      <a:solidFill>
                        <a:srgbClr val="1a237e"/>
                      </a:solidFill>
                    </a:lnT>
                    <a:lnB w="720">
                      <a:solidFill>
                        <a:srgbClr val="1a237e"/>
                      </a:solidFill>
                    </a:lnB>
                    <a:solidFill>
                      <a:srgbClr val="ede7f6"/>
                    </a:solidFill>
                  </a:tcPr>
                </a:tc>
              </a:tr>
              <a:tr h="636480">
                <a:tc>
                  <a:tcPr anchor="t" marL="90000" marR="90000">
                    <a:lnL w="720">
                      <a:solidFill>
                        <a:srgbClr val="1a237e"/>
                      </a:solidFill>
                    </a:lnL>
                    <a:lnR w="720">
                      <a:solidFill>
                        <a:srgbClr val="1a237e"/>
                      </a:solidFill>
                    </a:lnR>
                    <a:lnT w="720">
                      <a:solidFill>
                        <a:srgbClr val="1a237e"/>
                      </a:solidFill>
                    </a:lnT>
                    <a:lnB w="720">
                      <a:solidFill>
                        <a:srgbClr val="1a237e"/>
                      </a:solidFill>
                    </a:lnB>
                    <a:solidFill>
                      <a:srgbClr val="ede7f6"/>
                    </a:solidFill>
                  </a:tcPr>
                </a:tc>
                <a:tc>
                  <a:tcPr anchor="t" marL="90000" marR="90000">
                    <a:lnL w="720">
                      <a:solidFill>
                        <a:srgbClr val="1a237e"/>
                      </a:solidFill>
                    </a:lnL>
                    <a:lnR w="720">
                      <a:solidFill>
                        <a:srgbClr val="1a237e"/>
                      </a:solidFill>
                    </a:lnR>
                    <a:lnT w="720">
                      <a:solidFill>
                        <a:srgbClr val="1a237e"/>
                      </a:solidFill>
                    </a:lnT>
                    <a:lnB w="720">
                      <a:solidFill>
                        <a:srgbClr val="1a237e"/>
                      </a:solidFill>
                    </a:lnB>
                    <a:solidFill>
                      <a:srgbClr val="ede7f6"/>
                    </a:solidFill>
                  </a:tcPr>
                </a:tc>
              </a:tr>
              <a:tr h="636480">
                <a:tc>
                  <a:tcPr anchor="t" marL="90000" marR="90000">
                    <a:lnL w="720">
                      <a:solidFill>
                        <a:srgbClr val="1a237e"/>
                      </a:solidFill>
                    </a:lnL>
                    <a:lnR w="720">
                      <a:solidFill>
                        <a:srgbClr val="1a237e"/>
                      </a:solidFill>
                    </a:lnR>
                    <a:lnT w="720">
                      <a:solidFill>
                        <a:srgbClr val="1a237e"/>
                      </a:solidFill>
                    </a:lnT>
                    <a:lnB w="720">
                      <a:solidFill>
                        <a:srgbClr val="1a237e"/>
                      </a:solidFill>
                    </a:lnB>
                    <a:solidFill>
                      <a:srgbClr val="ede7f6"/>
                    </a:solidFill>
                  </a:tcPr>
                </a:tc>
                <a:tc>
                  <a:tcPr anchor="t" marL="90000" marR="90000">
                    <a:lnL w="720">
                      <a:solidFill>
                        <a:srgbClr val="1a237e"/>
                      </a:solidFill>
                    </a:lnL>
                    <a:lnR w="720">
                      <a:solidFill>
                        <a:srgbClr val="1a237e"/>
                      </a:solidFill>
                    </a:lnR>
                    <a:lnT w="720">
                      <a:solidFill>
                        <a:srgbClr val="1a237e"/>
                      </a:solidFill>
                    </a:lnT>
                    <a:lnB w="720">
                      <a:solidFill>
                        <a:srgbClr val="1a237e"/>
                      </a:solidFill>
                    </a:lnB>
                    <a:solidFill>
                      <a:srgbClr val="ede7f6"/>
                    </a:solidFill>
                  </a:tcPr>
                </a:tc>
              </a:tr>
              <a:tr h="636480">
                <a:tc>
                  <a:tcPr anchor="t" marL="90000" marR="90000">
                    <a:lnL w="720">
                      <a:solidFill>
                        <a:srgbClr val="1a237e"/>
                      </a:solidFill>
                    </a:lnL>
                    <a:lnR w="720">
                      <a:solidFill>
                        <a:srgbClr val="1a237e"/>
                      </a:solidFill>
                    </a:lnR>
                    <a:lnT w="720">
                      <a:solidFill>
                        <a:srgbClr val="1a237e"/>
                      </a:solidFill>
                    </a:lnT>
                    <a:lnB w="720">
                      <a:solidFill>
                        <a:srgbClr val="1a237e"/>
                      </a:solidFill>
                    </a:lnB>
                    <a:solidFill>
                      <a:srgbClr val="ede7f6"/>
                    </a:solidFill>
                  </a:tcPr>
                </a:tc>
                <a:tc>
                  <a:tcPr anchor="t" marL="90000" marR="90000">
                    <a:lnL w="720">
                      <a:solidFill>
                        <a:srgbClr val="1a237e"/>
                      </a:solidFill>
                    </a:lnL>
                    <a:lnR w="720">
                      <a:solidFill>
                        <a:srgbClr val="1a237e"/>
                      </a:solidFill>
                    </a:lnR>
                    <a:lnT w="720">
                      <a:solidFill>
                        <a:srgbClr val="1a237e"/>
                      </a:solidFill>
                    </a:lnT>
                    <a:lnB w="720">
                      <a:solidFill>
                        <a:srgbClr val="1a237e"/>
                      </a:solidFill>
                    </a:lnB>
                    <a:solidFill>
                      <a:srgbClr val="ede7f6"/>
                    </a:solidFill>
                  </a:tcPr>
                </a:tc>
              </a:tr>
              <a:tr h="636480">
                <a:tc>
                  <a:tcPr anchor="t" marL="90000" marR="90000">
                    <a:lnL w="720">
                      <a:solidFill>
                        <a:srgbClr val="1a237e"/>
                      </a:solidFill>
                    </a:lnL>
                    <a:lnR w="720">
                      <a:solidFill>
                        <a:srgbClr val="1a237e"/>
                      </a:solidFill>
                    </a:lnR>
                    <a:lnT w="720">
                      <a:solidFill>
                        <a:srgbClr val="1a237e"/>
                      </a:solidFill>
                    </a:lnT>
                    <a:lnB w="720">
                      <a:solidFill>
                        <a:srgbClr val="1a237e"/>
                      </a:solidFill>
                    </a:lnB>
                    <a:solidFill>
                      <a:srgbClr val="ede7f6"/>
                    </a:solidFill>
                  </a:tcPr>
                </a:tc>
                <a:tc>
                  <a:tcPr anchor="t" marL="90000" marR="90000">
                    <a:lnL w="720">
                      <a:solidFill>
                        <a:srgbClr val="1a237e"/>
                      </a:solidFill>
                    </a:lnL>
                    <a:lnR w="720">
                      <a:solidFill>
                        <a:srgbClr val="1a237e"/>
                      </a:solidFill>
                    </a:lnR>
                    <a:lnT w="720">
                      <a:solidFill>
                        <a:srgbClr val="1a237e"/>
                      </a:solidFill>
                    </a:lnT>
                    <a:lnB w="720">
                      <a:solidFill>
                        <a:srgbClr val="1a237e"/>
                      </a:solidFill>
                    </a:lnB>
                    <a:solidFill>
                      <a:srgbClr val="ede7f6"/>
                    </a:solidFill>
                  </a:tcPr>
                </a:tc>
              </a:tr>
              <a:tr h="636840">
                <a:tc>
                  <a:tcPr anchor="t" marL="90000" marR="90000">
                    <a:lnL w="720">
                      <a:solidFill>
                        <a:srgbClr val="1a237e"/>
                      </a:solidFill>
                    </a:lnL>
                    <a:lnR w="720">
                      <a:solidFill>
                        <a:srgbClr val="1a237e"/>
                      </a:solidFill>
                    </a:lnR>
                    <a:lnT w="720">
                      <a:solidFill>
                        <a:srgbClr val="1a237e"/>
                      </a:solidFill>
                    </a:lnT>
                    <a:lnB w="720">
                      <a:solidFill>
                        <a:srgbClr val="1a237e"/>
                      </a:solidFill>
                    </a:lnB>
                    <a:solidFill>
                      <a:srgbClr val="ede7f6"/>
                    </a:solidFill>
                  </a:tcPr>
                </a:tc>
                <a:tc>
                  <a:tcPr anchor="t" marL="90000" marR="90000">
                    <a:lnL w="720">
                      <a:solidFill>
                        <a:srgbClr val="1a237e"/>
                      </a:solidFill>
                    </a:lnL>
                    <a:lnR w="720">
                      <a:solidFill>
                        <a:srgbClr val="1a237e"/>
                      </a:solidFill>
                    </a:lnR>
                    <a:lnT w="720">
                      <a:solidFill>
                        <a:srgbClr val="1a237e"/>
                      </a:solidFill>
                    </a:lnT>
                    <a:lnB w="720">
                      <a:solidFill>
                        <a:srgbClr val="1a237e"/>
                      </a:solidFill>
                    </a:lnB>
                    <a:solidFill>
                      <a:srgbClr val="ede7f6"/>
                    </a:solidFill>
                  </a:tcPr>
                </a:tc>
              </a:tr>
            </a:tbl>
          </a:graphicData>
        </a:graphic>
      </p:graphicFrame>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3600000" y="2219400"/>
            <a:ext cx="5758920" cy="1019520"/>
          </a:xfrm>
          <a:prstGeom prst="rect">
            <a:avLst/>
          </a:prstGeom>
          <a:solidFill>
            <a:srgbClr val="fff9c4"/>
          </a:solidFill>
          <a:ln w="76320">
            <a:solidFill>
              <a:srgbClr val="000000"/>
            </a:solidFill>
            <a:round/>
          </a:ln>
        </p:spPr>
        <p:style>
          <a:lnRef idx="0"/>
          <a:fillRef idx="0"/>
          <a:effectRef idx="0"/>
          <a:fontRef idx="minor"/>
        </p:style>
        <p:txBody>
          <a:bodyPr lIns="128160" rIns="128160" tIns="83160" bIns="83160" anchor="t">
            <a:noAutofit/>
          </a:bodyPr>
          <a:p>
            <a:pPr algn="ctr">
              <a:lnSpc>
                <a:spcPct val="100000"/>
              </a:lnSpc>
              <a:buNone/>
            </a:pPr>
            <a:r>
              <a:rPr b="0" lang="en-PH" sz="3600" spc="-1" strike="noStrike">
                <a:solidFill>
                  <a:srgbClr val="000000"/>
                </a:solidFill>
                <a:latin typeface="Lato"/>
                <a:ea typeface="DejaVu Sans"/>
              </a:rPr>
              <a:t>Kaantasan ng Pang-uri</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
          <p:cNvSpPr/>
          <p:nvPr/>
        </p:nvSpPr>
        <p:spPr>
          <a:xfrm>
            <a:off x="900000" y="1980000"/>
            <a:ext cx="10369080" cy="2611800"/>
          </a:xfrm>
          <a:prstGeom prst="rect">
            <a:avLst/>
          </a:prstGeom>
          <a:solidFill>
            <a:srgbClr val="dcedc8"/>
          </a:solidFill>
          <a:ln w="76320">
            <a:solidFill>
              <a:srgbClr val="000000"/>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Ang </a:t>
            </a:r>
            <a:r>
              <a:rPr b="0" lang="en-PH" sz="3200" spc="-1" strike="noStrike">
                <a:solidFill>
                  <a:srgbClr val="000000"/>
                </a:solidFill>
                <a:highlight>
                  <a:srgbClr val="ffff00"/>
                </a:highlight>
                <a:latin typeface="Lato"/>
                <a:ea typeface="DejaVu Sans"/>
              </a:rPr>
              <a:t>pang-uri</a:t>
            </a:r>
            <a:r>
              <a:rPr b="0" lang="en-PH" sz="3200" spc="-1" strike="noStrike">
                <a:solidFill>
                  <a:srgbClr val="000000"/>
                </a:solidFill>
                <a:latin typeface="Lato"/>
                <a:ea typeface="DejaVu Sans"/>
              </a:rPr>
              <a:t> ay mga salitang naglalarawan ng katangian ng pangngalan. Hindi gaya ng ibang salitang pangnilalaman, ang pang-uri ay may antas ng kasidhian.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900000" y="1440000"/>
            <a:ext cx="10369080" cy="4567680"/>
          </a:xfrm>
          <a:prstGeom prst="rect">
            <a:avLst/>
          </a:prstGeom>
          <a:solidFill>
            <a:srgbClr val="dcedc8"/>
          </a:solidFill>
          <a:ln w="76320">
            <a:solidFill>
              <a:srgbClr val="000000"/>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3200" spc="-1" strike="noStrike">
                <a:solidFill>
                  <a:srgbClr val="000000"/>
                </a:solidFill>
                <a:highlight>
                  <a:srgbClr val="ffff00"/>
                </a:highlight>
                <a:latin typeface="Lato"/>
                <a:ea typeface="DejaVu Sans"/>
              </a:rPr>
              <a:t>Lantay ang karinawang anyo ng pang-uri</a:t>
            </a:r>
            <a:r>
              <a:rPr b="0" lang="en-PH" sz="3200" spc="-1" strike="noStrike">
                <a:solidFill>
                  <a:srgbClr val="000000"/>
                </a:solidFill>
                <a:latin typeface="Lato"/>
                <a:ea typeface="DejaVu Sans"/>
              </a:rPr>
              <a:t>. Iisa lamang ang</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inilalarawan ng nasabing antas.</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masustansiya</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kaybango</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malaki</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kaysarap</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maliit</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malaseda</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malasutla</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2520000"/>
            <a:ext cx="3958920" cy="1078920"/>
          </a:xfrm>
          <a:prstGeom prst="rect">
            <a:avLst/>
          </a:prstGeom>
          <a:solidFill>
            <a:srgbClr val="ffebee"/>
          </a:solidFill>
          <a:ln w="76320">
            <a:solidFill>
              <a:srgbClr val="000000"/>
            </a:solidFill>
            <a:round/>
          </a:ln>
        </p:spPr>
        <p:style>
          <a:lnRef idx="0"/>
          <a:fillRef idx="0"/>
          <a:effectRef idx="0"/>
          <a:fontRef idx="minor"/>
        </p:style>
        <p:txBody>
          <a:bodyPr lIns="128160" rIns="128160" tIns="83160" bIns="83160" anchor="t">
            <a:noAutofit/>
          </a:bodyPr>
          <a:p>
            <a:pPr algn="ctr">
              <a:lnSpc>
                <a:spcPct val="100000"/>
              </a:lnSpc>
              <a:buNone/>
            </a:pPr>
            <a:r>
              <a:rPr b="0" lang="en-PH" sz="2800" spc="-1" strike="noStrike">
                <a:solidFill>
                  <a:srgbClr val="000000"/>
                </a:solidFill>
                <a:latin typeface="Lato"/>
                <a:ea typeface="DejaVu Sans"/>
              </a:rPr>
              <a:t>Mas Mabilis Kung Tulong-Tulong Tayo!</a:t>
            </a:r>
            <a:endParaRPr b="0" lang="en-PH" sz="2800" spc="-1" strike="noStrike">
              <a:latin typeface="Arial"/>
            </a:endParaRPr>
          </a:p>
        </p:txBody>
      </p:sp>
      <p:pic>
        <p:nvPicPr>
          <p:cNvPr id="126" name="" descr=""/>
          <p:cNvPicPr/>
          <p:nvPr/>
        </p:nvPicPr>
        <p:blipFill>
          <a:blip r:embed="rId1"/>
          <a:stretch/>
        </p:blipFill>
        <p:spPr>
          <a:xfrm>
            <a:off x="5220000" y="1080000"/>
            <a:ext cx="5985000" cy="467568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
          <p:cNvSpPr/>
          <p:nvPr/>
        </p:nvSpPr>
        <p:spPr>
          <a:xfrm>
            <a:off x="789840" y="1620000"/>
            <a:ext cx="10369080" cy="2595240"/>
          </a:xfrm>
          <a:prstGeom prst="rect">
            <a:avLst/>
          </a:prstGeom>
          <a:solidFill>
            <a:srgbClr val="dcedc8"/>
          </a:solidFill>
          <a:ln w="76320">
            <a:solidFill>
              <a:srgbClr val="000000"/>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3200" spc="-1" strike="noStrike">
                <a:solidFill>
                  <a:srgbClr val="000000"/>
                </a:solidFill>
                <a:highlight>
                  <a:srgbClr val="ffff00"/>
                </a:highlight>
                <a:latin typeface="Lato"/>
                <a:ea typeface="DejaVu Sans"/>
              </a:rPr>
              <a:t>Pahambing ang kaantasan ng pang-uri</a:t>
            </a:r>
            <a:r>
              <a:rPr b="0" lang="en-PH" sz="3200" spc="-1" strike="noStrike">
                <a:solidFill>
                  <a:srgbClr val="000000"/>
                </a:solidFill>
                <a:latin typeface="Lato"/>
                <a:ea typeface="DejaVu Sans"/>
              </a:rPr>
              <a:t> kapag may pagtutulad o paghahambing ito sa dalawang bagay. Mayroong dalawang uri ng pahambing na kaantasan: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789840" y="1188000"/>
            <a:ext cx="10369080" cy="4935240"/>
          </a:xfrm>
          <a:prstGeom prst="rect">
            <a:avLst/>
          </a:prstGeom>
          <a:solidFill>
            <a:srgbClr val="dcedc8"/>
          </a:solidFill>
          <a:ln w="76320">
            <a:solidFill>
              <a:srgbClr val="000000"/>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3200" spc="-1" strike="noStrike">
                <a:solidFill>
                  <a:srgbClr val="000000"/>
                </a:solidFill>
                <a:latin typeface="Lato"/>
                <a:ea typeface="DejaVu Sans"/>
              </a:rPr>
              <a:t>1.</a:t>
            </a:r>
            <a:r>
              <a:rPr b="0" lang="en-PH" sz="3200" spc="-1" strike="noStrike">
                <a:solidFill>
                  <a:srgbClr val="000000"/>
                </a:solidFill>
                <a:highlight>
                  <a:srgbClr val="ffff00"/>
                </a:highlight>
                <a:latin typeface="Lato"/>
                <a:ea typeface="DejaVu Sans"/>
              </a:rPr>
              <a:t> Pagtutulad</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Gumagamit ng panlaping kasing-, sing-, at magkasing- sa mga pang-uri. Halimbawa:</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kasinghaba</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simpula</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kasimbilis</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magkasintamis</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sinlakas</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magkasinlinis</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789840" y="1080000"/>
            <a:ext cx="10369080" cy="5043240"/>
          </a:xfrm>
          <a:prstGeom prst="rect">
            <a:avLst/>
          </a:prstGeom>
          <a:solidFill>
            <a:srgbClr val="dcedc8"/>
          </a:solidFill>
          <a:ln w="76320">
            <a:solidFill>
              <a:srgbClr val="000000"/>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3200" spc="-1" strike="noStrike">
                <a:solidFill>
                  <a:srgbClr val="000000"/>
                </a:solidFill>
                <a:latin typeface="Lato"/>
                <a:ea typeface="DejaVu Sans"/>
              </a:rPr>
              <a:t>2.</a:t>
            </a:r>
            <a:r>
              <a:rPr b="0" lang="en-PH" sz="3200" spc="-1" strike="noStrike">
                <a:solidFill>
                  <a:srgbClr val="000000"/>
                </a:solidFill>
                <a:highlight>
                  <a:srgbClr val="ffff00"/>
                </a:highlight>
                <a:latin typeface="Lato"/>
                <a:ea typeface="DejaVu Sans"/>
              </a:rPr>
              <a:t> Paghahambing</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Gumagamit ng mas + pang-uri + kaysa upang ipakita ang pagkokompara ng iisang katangian ng dalawang pangngalan.</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Halimbawa:</a:t>
            </a:r>
            <a:endParaRPr b="0" lang="en-PH" sz="3200" spc="-1" strike="noStrike">
              <a:latin typeface="Arial"/>
            </a:endParaRPr>
          </a:p>
          <a:p>
            <a:pPr algn="just">
              <a:lnSpc>
                <a:spcPct val="115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mas matigas kaysa</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mas magaling kaysa</a:t>
            </a:r>
            <a:endParaRPr b="0" lang="en-PH" sz="3200" spc="-1" strike="noStrike">
              <a:latin typeface="Arial"/>
            </a:endParaRPr>
          </a:p>
          <a:p>
            <a:pPr algn="just">
              <a:lnSpc>
                <a:spcPct val="115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mas nagagamit kaysa</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720000" y="1440000"/>
            <a:ext cx="10369080" cy="3963240"/>
          </a:xfrm>
          <a:prstGeom prst="rect">
            <a:avLst/>
          </a:prstGeom>
          <a:solidFill>
            <a:srgbClr val="ffe0b2"/>
          </a:solidFill>
          <a:ln w="76320">
            <a:solidFill>
              <a:srgbClr val="f50057"/>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3200" spc="-1" strike="noStrike">
                <a:solidFill>
                  <a:srgbClr val="000000"/>
                </a:solidFill>
                <a:highlight>
                  <a:srgbClr val="ffff00"/>
                </a:highlight>
                <a:latin typeface="Lato"/>
                <a:ea typeface="DejaVu Sans"/>
              </a:rPr>
              <a:t>	</a:t>
            </a:r>
            <a:r>
              <a:rPr b="0" lang="en-PH" sz="3200" spc="-1" strike="noStrike">
                <a:solidFill>
                  <a:srgbClr val="000000"/>
                </a:solidFill>
                <a:highlight>
                  <a:srgbClr val="ffff00"/>
                </a:highlight>
                <a:latin typeface="Lato"/>
                <a:ea typeface="DejaVu Sans"/>
              </a:rPr>
              <a:t>Pasukdol ang kaantasan ng pang-uri</a:t>
            </a:r>
            <a:r>
              <a:rPr b="0" lang="en-PH" sz="3200" spc="-1" strike="noStrike">
                <a:solidFill>
                  <a:srgbClr val="000000"/>
                </a:solidFill>
                <a:latin typeface="Lato"/>
                <a:ea typeface="DejaVu Sans"/>
              </a:rPr>
              <a:t> ang mga salitang naglalarawan kapag nangunguna ang pangngalan sa katangiang taglay sa iba pang pangngalan. Maaari ding ito ang pinakatampok sa lahat. Naipapakita ito sa pamamagitan ng:</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684000" y="1404000"/>
            <a:ext cx="10366920" cy="3963240"/>
          </a:xfrm>
          <a:prstGeom prst="rect">
            <a:avLst/>
          </a:prstGeom>
          <a:solidFill>
            <a:srgbClr val="ffe0b2"/>
          </a:solidFill>
          <a:ln w="76320">
            <a:solidFill>
              <a:srgbClr val="f50057"/>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3200" spc="-1" strike="noStrike">
                <a:solidFill>
                  <a:srgbClr val="000000"/>
                </a:solidFill>
                <a:latin typeface="Lato"/>
                <a:ea typeface="DejaVu Sans"/>
              </a:rPr>
              <a:t>1. </a:t>
            </a:r>
            <a:r>
              <a:rPr b="0" lang="en-PH" sz="3200" spc="-1" strike="noStrike">
                <a:solidFill>
                  <a:srgbClr val="000000"/>
                </a:solidFill>
                <a:highlight>
                  <a:srgbClr val="ffff00"/>
                </a:highlight>
                <a:latin typeface="Lato"/>
                <a:ea typeface="DejaVu Sans"/>
              </a:rPr>
              <a:t>Pag-uulit ng salita</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magandang-maganda</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malakas na malakas</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mahabang-mahaba</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mabait na mabait</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720000" y="1440000"/>
            <a:ext cx="10369080" cy="3963240"/>
          </a:xfrm>
          <a:prstGeom prst="rect">
            <a:avLst/>
          </a:prstGeom>
          <a:gradFill rotWithShape="0">
            <a:gsLst>
              <a:gs pos="0">
                <a:srgbClr val="ffe0b2"/>
              </a:gs>
              <a:gs pos="50000">
                <a:srgbClr val="ffe0b2"/>
              </a:gs>
              <a:gs pos="100000">
                <a:srgbClr val="ffe0b2"/>
              </a:gs>
            </a:gsLst>
            <a:lin ang="5400000"/>
          </a:gradFill>
          <a:ln w="76320">
            <a:solidFill>
              <a:srgbClr val="f50057"/>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3200" spc="-1" strike="noStrike">
                <a:solidFill>
                  <a:srgbClr val="000000"/>
                </a:solidFill>
                <a:latin typeface="Lato"/>
                <a:ea typeface="DejaVu Sans"/>
              </a:rPr>
              <a:t>2. </a:t>
            </a:r>
            <a:r>
              <a:rPr b="0" lang="en-PH" sz="3200" spc="-1" strike="noStrike">
                <a:solidFill>
                  <a:srgbClr val="000000"/>
                </a:solidFill>
                <a:highlight>
                  <a:srgbClr val="ffff00"/>
                </a:highlight>
                <a:latin typeface="Lato"/>
                <a:ea typeface="DejaVu Sans"/>
              </a:rPr>
              <a:t>Paggamit ng panlapi gaya ng </a:t>
            </a:r>
            <a:r>
              <a:rPr b="0" i="1" lang="en-PH" sz="3200" spc="-1" strike="noStrike">
                <a:solidFill>
                  <a:srgbClr val="000000"/>
                </a:solidFill>
                <a:highlight>
                  <a:srgbClr val="ffff00"/>
                </a:highlight>
                <a:latin typeface="Lato"/>
                <a:ea typeface="DejaVu Sans"/>
              </a:rPr>
              <a:t>napaka-, pinaka-, at pagka-</a:t>
            </a:r>
            <a:r>
              <a:rPr b="0" lang="en-PH" sz="3200" spc="-1" strike="noStrike">
                <a:solidFill>
                  <a:srgbClr val="000000"/>
                </a:solidFill>
                <a:highlight>
                  <a:srgbClr val="ffff00"/>
                </a:highlight>
                <a:latin typeface="Lato"/>
                <a:ea typeface="DejaVu Sans"/>
              </a:rPr>
              <a:t> + salitang ugat na inuulit</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highlight>
                  <a:srgbClr val="ffff00"/>
                </a:highlight>
                <a:latin typeface="Lato"/>
                <a:ea typeface="DejaVu Sans"/>
              </a:rPr>
              <a:t>napaka</a:t>
            </a:r>
            <a:r>
              <a:rPr b="0" lang="en-PH" sz="3200" spc="-1" strike="noStrike">
                <a:solidFill>
                  <a:srgbClr val="000000"/>
                </a:solidFill>
                <a:latin typeface="Lato"/>
                <a:ea typeface="DejaVu Sans"/>
              </a:rPr>
              <a:t>ganda</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pinakamalakas</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napakalinis</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highlight>
                  <a:srgbClr val="ffff00"/>
                </a:highlight>
                <a:latin typeface="Lato"/>
                <a:ea typeface="DejaVu Sans"/>
              </a:rPr>
              <a:t>pagka</a:t>
            </a:r>
            <a:r>
              <a:rPr b="0" lang="en-PH" sz="3200" spc="-1" strike="noStrike">
                <a:solidFill>
                  <a:srgbClr val="000000"/>
                </a:solidFill>
                <a:latin typeface="Lato"/>
                <a:ea typeface="DejaVu Sans"/>
              </a:rPr>
              <a:t>bait-bait</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highlight>
                  <a:srgbClr val="ffff00"/>
                </a:highlight>
                <a:latin typeface="Lato"/>
                <a:ea typeface="DejaVu Sans"/>
              </a:rPr>
              <a:t>pinaka</a:t>
            </a:r>
            <a:r>
              <a:rPr b="0" lang="en-PH" sz="3200" spc="-1" strike="noStrike">
                <a:solidFill>
                  <a:srgbClr val="000000"/>
                </a:solidFill>
                <a:latin typeface="Lato"/>
                <a:ea typeface="DejaVu Sans"/>
              </a:rPr>
              <a:t>paborito</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pagkaputi-puti</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
          <p:cNvSpPr/>
          <p:nvPr/>
        </p:nvSpPr>
        <p:spPr>
          <a:xfrm>
            <a:off x="720000" y="1800000"/>
            <a:ext cx="10369080" cy="3963240"/>
          </a:xfrm>
          <a:prstGeom prst="rect">
            <a:avLst/>
          </a:prstGeom>
          <a:solidFill>
            <a:srgbClr val="ffe0b2"/>
          </a:solidFill>
          <a:ln w="76320">
            <a:solidFill>
              <a:srgbClr val="f50057"/>
            </a:solidFill>
            <a:prstDash val="sysDot"/>
            <a:round/>
          </a:ln>
        </p:spPr>
        <p:style>
          <a:lnRef idx="0"/>
          <a:fillRef idx="0"/>
          <a:effectRef idx="0"/>
          <a:fontRef idx="minor"/>
        </p:style>
        <p:txBody>
          <a:bodyPr lIns="128160" rIns="128160" tIns="83160" bIns="83160" anchor="t">
            <a:noAutofit/>
          </a:bodyPr>
          <a:p>
            <a:pPr algn="just">
              <a:lnSpc>
                <a:spcPct val="150000"/>
              </a:lnSpc>
              <a:buNone/>
            </a:pPr>
            <a:r>
              <a:rPr b="0" lang="en-PH" sz="3200" spc="-1" strike="noStrike">
                <a:solidFill>
                  <a:srgbClr val="000000"/>
                </a:solidFill>
                <a:latin typeface="Lato"/>
                <a:ea typeface="DejaVu Sans"/>
              </a:rPr>
              <a:t>3.</a:t>
            </a:r>
            <a:r>
              <a:rPr b="0" lang="en-PH" sz="3200" spc="-1" strike="noStrike">
                <a:solidFill>
                  <a:srgbClr val="000000"/>
                </a:solidFill>
                <a:highlight>
                  <a:srgbClr val="ffff00"/>
                </a:highlight>
                <a:latin typeface="Lato"/>
                <a:ea typeface="DejaVu Sans"/>
              </a:rPr>
              <a:t> Paggamit ng mga salitang </a:t>
            </a:r>
            <a:r>
              <a:rPr b="0" i="1" lang="en-PH" sz="3200" spc="-1" strike="noStrike">
                <a:solidFill>
                  <a:srgbClr val="000000"/>
                </a:solidFill>
                <a:highlight>
                  <a:srgbClr val="ffff00"/>
                </a:highlight>
                <a:latin typeface="Lato"/>
                <a:ea typeface="DejaVu Sans"/>
              </a:rPr>
              <a:t>lubha, totoo, at talaga</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highlight>
                  <a:srgbClr val="ffff00"/>
                </a:highlight>
                <a:latin typeface="Lato"/>
                <a:ea typeface="DejaVu Sans"/>
              </a:rPr>
              <a:t>lubha</a:t>
            </a:r>
            <a:r>
              <a:rPr b="0" lang="en-PH" sz="3200" spc="-1" strike="noStrike">
                <a:solidFill>
                  <a:srgbClr val="000000"/>
                </a:solidFill>
                <a:latin typeface="Lato"/>
                <a:ea typeface="DejaVu Sans"/>
              </a:rPr>
              <a:t>ng maliwanag</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highlight>
                  <a:srgbClr val="ffff00"/>
                </a:highlight>
                <a:latin typeface="Lato"/>
                <a:ea typeface="DejaVu Sans"/>
              </a:rPr>
              <a:t>totoo</a:t>
            </a:r>
            <a:r>
              <a:rPr b="0" lang="en-PH" sz="3200" spc="-1" strike="noStrike">
                <a:solidFill>
                  <a:srgbClr val="000000"/>
                </a:solidFill>
                <a:latin typeface="Lato"/>
                <a:ea typeface="DejaVu Sans"/>
              </a:rPr>
              <a:t>ng mainit</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lubhang malinamnam</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talagang magaling</a:t>
            </a:r>
            <a:endParaRPr b="0" lang="en-PH" sz="3200" spc="-1" strike="noStrike">
              <a:latin typeface="Arial"/>
            </a:endParaRPr>
          </a:p>
          <a:p>
            <a:pPr algn="just">
              <a:lnSpc>
                <a:spcPct val="150000"/>
              </a:lnSpc>
              <a:buNone/>
            </a:pP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totoong matibay</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latin typeface="Lato"/>
                <a:ea typeface="DejaVu Sans"/>
              </a:rPr>
              <a:t>• </a:t>
            </a:r>
            <a:r>
              <a:rPr b="0" lang="en-PH" sz="3200" spc="-1" strike="noStrike">
                <a:solidFill>
                  <a:srgbClr val="000000"/>
                </a:solidFill>
                <a:highlight>
                  <a:srgbClr val="ffff00"/>
                </a:highlight>
                <a:latin typeface="Lato"/>
                <a:ea typeface="DejaVu Sans"/>
              </a:rPr>
              <a:t>talaga</a:t>
            </a:r>
            <a:r>
              <a:rPr b="0" lang="en-PH" sz="3200" spc="-1" strike="noStrike">
                <a:solidFill>
                  <a:srgbClr val="000000"/>
                </a:solidFill>
                <a:latin typeface="Lato"/>
                <a:ea typeface="DejaVu Sans"/>
              </a:rPr>
              <a:t>ng makinis</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180000" y="396000"/>
            <a:ext cx="10438920" cy="615240"/>
          </a:xfrm>
          <a:prstGeom prst="rect">
            <a:avLst/>
          </a:prstGeom>
          <a:solidFill>
            <a:srgbClr val="ffee58"/>
          </a:solidFill>
          <a:ln w="76320">
            <a:solidFill>
              <a:srgbClr val="000000"/>
            </a:solidFill>
            <a:round/>
          </a:ln>
        </p:spPr>
        <p:style>
          <a:lnRef idx="0"/>
          <a:fillRef idx="0"/>
          <a:effectRef idx="0"/>
          <a:fontRef idx="minor"/>
        </p:style>
        <p:txBody>
          <a:bodyPr lIns="128160" rIns="128160" tIns="83160" bIns="83160" anchor="t">
            <a:noAutofit/>
          </a:bodyPr>
          <a:p>
            <a:pPr>
              <a:lnSpc>
                <a:spcPct val="100000"/>
              </a:lnSpc>
              <a:buNone/>
            </a:pPr>
            <a:r>
              <a:rPr b="1" lang="en-PH" sz="2600" spc="-1" strike="noStrike">
                <a:solidFill>
                  <a:srgbClr val="000000"/>
                </a:solidFill>
                <a:latin typeface="Lato"/>
                <a:ea typeface="DejaVu Sans"/>
              </a:rPr>
              <a:t>Panuto: </a:t>
            </a:r>
            <a:r>
              <a:rPr b="0" lang="en-PH" sz="2600" spc="-1" strike="noStrike">
                <a:solidFill>
                  <a:srgbClr val="000000"/>
                </a:solidFill>
                <a:latin typeface="Lato"/>
                <a:ea typeface="DejaVu Sans"/>
              </a:rPr>
              <a:t>Bilugan ang wastong pangungusap batay sa larawan na nakita.</a:t>
            </a:r>
            <a:endParaRPr b="0" lang="en-PH" sz="2600" spc="-1" strike="noStrike">
              <a:latin typeface="Arial"/>
            </a:endParaRPr>
          </a:p>
        </p:txBody>
      </p:sp>
      <p:pic>
        <p:nvPicPr>
          <p:cNvPr id="161" name="" descr=""/>
          <p:cNvPicPr/>
          <p:nvPr/>
        </p:nvPicPr>
        <p:blipFill>
          <a:blip r:embed="rId1"/>
          <a:stretch/>
        </p:blipFill>
        <p:spPr>
          <a:xfrm>
            <a:off x="3240000" y="1057320"/>
            <a:ext cx="1501560" cy="2001600"/>
          </a:xfrm>
          <a:prstGeom prst="rect">
            <a:avLst/>
          </a:prstGeom>
          <a:ln w="0">
            <a:noFill/>
          </a:ln>
        </p:spPr>
      </p:pic>
      <p:pic>
        <p:nvPicPr>
          <p:cNvPr id="162" name="" descr=""/>
          <p:cNvPicPr/>
          <p:nvPr/>
        </p:nvPicPr>
        <p:blipFill>
          <a:blip r:embed="rId2"/>
          <a:stretch/>
        </p:blipFill>
        <p:spPr>
          <a:xfrm>
            <a:off x="6840000" y="1239480"/>
            <a:ext cx="1474560" cy="1855440"/>
          </a:xfrm>
          <a:prstGeom prst="rect">
            <a:avLst/>
          </a:prstGeom>
          <a:ln w="0">
            <a:noFill/>
          </a:ln>
        </p:spPr>
      </p:pic>
      <p:sp>
        <p:nvSpPr>
          <p:cNvPr id="163" name=""/>
          <p:cNvSpPr/>
          <p:nvPr/>
        </p:nvSpPr>
        <p:spPr>
          <a:xfrm>
            <a:off x="1656000" y="3467880"/>
            <a:ext cx="8602920" cy="2708640"/>
          </a:xfrm>
          <a:prstGeom prst="rect">
            <a:avLst/>
          </a:prstGeom>
          <a:solidFill>
            <a:srgbClr val="e1f5fe"/>
          </a:solidFill>
          <a:ln w="57240">
            <a:solidFill>
              <a:srgbClr val="000000"/>
            </a:solidFill>
            <a:round/>
          </a:ln>
        </p:spPr>
        <p:style>
          <a:lnRef idx="0"/>
          <a:fillRef idx="0"/>
          <a:effectRef idx="0"/>
          <a:fontRef idx="minor"/>
        </p:style>
        <p:txBody>
          <a:bodyPr lIns="118800" rIns="118800" tIns="73800" bIns="73800" anchor="t">
            <a:noAutofit/>
          </a:bodyPr>
          <a:p>
            <a:pPr>
              <a:lnSpc>
                <a:spcPct val="150000"/>
              </a:lnSpc>
              <a:buNone/>
            </a:pPr>
            <a:r>
              <a:rPr b="0" lang="en-PH" sz="2800" spc="-1" strike="noStrike">
                <a:solidFill>
                  <a:srgbClr val="000000"/>
                </a:solidFill>
                <a:latin typeface="Lato"/>
                <a:ea typeface="DejaVu Sans"/>
              </a:rPr>
              <a:t>1.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Mas mahaba ang buhok ni Mira kaysa kay Libby.</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Mas mahaba ang buhok ni Libby kaysa kay Mira.</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2. </a:t>
            </a: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Mas singkit si Mira kaysa kay Libby.</a:t>
            </a:r>
            <a:endParaRPr b="0" lang="en-PH" sz="2800" spc="-1" strike="noStrike">
              <a:latin typeface="Arial"/>
            </a:endParaRPr>
          </a:p>
          <a:p>
            <a:pPr>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Mas singkit si Libby kaysa kay Mira.</a:t>
            </a:r>
            <a:endParaRPr b="0" lang="en-PH" sz="2800" spc="-1" strike="noStrike">
              <a:latin typeface="Arial"/>
            </a:endParaRPr>
          </a:p>
        </p:txBody>
      </p:sp>
      <p:sp>
        <p:nvSpPr>
          <p:cNvPr id="164" name=""/>
          <p:cNvSpPr/>
          <p:nvPr/>
        </p:nvSpPr>
        <p:spPr>
          <a:xfrm>
            <a:off x="3600000" y="2974680"/>
            <a:ext cx="1068840" cy="516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solidFill>
                  <a:srgbClr val="000000"/>
                </a:solidFill>
                <a:latin typeface="Lato"/>
                <a:ea typeface="DejaVu Sans"/>
              </a:rPr>
              <a:t>Mira</a:t>
            </a:r>
            <a:endParaRPr b="0" lang="en-PH" sz="2400" spc="-1" strike="noStrike">
              <a:latin typeface="Arial"/>
            </a:endParaRPr>
          </a:p>
        </p:txBody>
      </p:sp>
      <p:sp>
        <p:nvSpPr>
          <p:cNvPr id="165" name=""/>
          <p:cNvSpPr/>
          <p:nvPr/>
        </p:nvSpPr>
        <p:spPr>
          <a:xfrm>
            <a:off x="7200000" y="3060000"/>
            <a:ext cx="1068840" cy="5162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2400" spc="-1" strike="noStrike">
                <a:solidFill>
                  <a:srgbClr val="000000"/>
                </a:solidFill>
                <a:latin typeface="Lato"/>
                <a:ea typeface="DejaVu Sans"/>
              </a:rPr>
              <a:t>Libby</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605520" y="865080"/>
            <a:ext cx="5261400" cy="47858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Riing! Rrriiiing! Riiiing!” malakas na tunog ng bell. Tapos na ang isang buong araw ng klase ng magkakaibigang Mimi, Libby, Mira, Gabby, at Matty. Nag-usap</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silang lima na tatapusin nila ang proyekto sa Science.</a:t>
            </a:r>
            <a:endParaRPr b="0" lang="en-PH" sz="2800" spc="-1" strike="noStrike">
              <a:latin typeface="Arial"/>
            </a:endParaRPr>
          </a:p>
        </p:txBody>
      </p:sp>
      <p:pic>
        <p:nvPicPr>
          <p:cNvPr id="128" name="" descr=""/>
          <p:cNvPicPr/>
          <p:nvPr/>
        </p:nvPicPr>
        <p:blipFill>
          <a:blip r:embed="rId1"/>
          <a:stretch/>
        </p:blipFill>
        <p:spPr>
          <a:xfrm>
            <a:off x="6105600" y="1242720"/>
            <a:ext cx="5550480" cy="433620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540000" y="1585080"/>
            <a:ext cx="11093400" cy="36338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Dito na lang tayo sa silid-aralan. Mas tahimik dito,” sabi ni Mira.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Sumang-ayon naman sina Mimi at Libby. “Mas maluwang naman sa canteen,” sabi ni Matty. Pinilit na lamang nina Mira, Mimi, at Libby si Matty na sa silid-aralan nila gumawa ng proyekto. Napapayag naman ng tatlo si Matty. Inayos nila ang upuan sa paraang pabilog.</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497520" y="1260000"/>
            <a:ext cx="5261400" cy="38138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Ang dila pala ay ubod ng lakas na </a:t>
            </a:r>
            <a:r>
              <a:rPr b="0" i="1" lang="en-PH" sz="2800" spc="-1" strike="noStrike">
                <a:solidFill>
                  <a:srgbClr val="000000"/>
                </a:solidFill>
                <a:latin typeface="Lato"/>
                <a:ea typeface="DejaVu Sans"/>
              </a:rPr>
              <a:t>muscle</a:t>
            </a:r>
            <a:r>
              <a:rPr b="0" lang="en-PH" sz="2800" spc="-1" strike="noStrike">
                <a:solidFill>
                  <a:srgbClr val="000000"/>
                </a:solidFill>
                <a:latin typeface="Lato"/>
                <a:ea typeface="DejaVu Sans"/>
              </a:rPr>
              <a:t> sa katawan!” manghang-manghang sinabi ni Libby. “May lima ring iba’t ibang panlasa ang tao,” dagdag niya.</a:t>
            </a:r>
            <a:endParaRPr b="0" lang="en-PH" sz="2800" spc="-1" strike="noStrike">
              <a:latin typeface="Arial"/>
            </a:endParaRPr>
          </a:p>
        </p:txBody>
      </p:sp>
      <p:pic>
        <p:nvPicPr>
          <p:cNvPr id="131" name="" descr=""/>
          <p:cNvPicPr/>
          <p:nvPr/>
        </p:nvPicPr>
        <p:blipFill>
          <a:blip r:embed="rId1"/>
          <a:stretch/>
        </p:blipFill>
        <p:spPr>
          <a:xfrm>
            <a:off x="6802200" y="1620000"/>
            <a:ext cx="4858920" cy="32389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20000" y="1620000"/>
            <a:ext cx="10798920" cy="341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Pinakapaborito kong panlasa ang tamis!” sabi ni Matty.</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Ako naman, mas masarap ang panlasang mapait!” sabi ni Mira.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Bakit naman?” nagtatakang tanong ni Mimi.</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Dahil mahilig ako sa ampalaya. Malinamnam at masustansiya ito para sa akin,” sagot ni Mira.</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540000" y="720000"/>
            <a:ext cx="8049960" cy="5218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Alam ba ninyong ang pinakamaliit na buto</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ay matatagpuan sa tainga?” pagmamalaki ni</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Matty. “Ang mga buhok sa tainga ay mas maikli</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kaysa sa buhok sa ilong!” dagdag pa niya.</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Tahimik lang si Gabby. “Gabby, bakit tahimik</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ka?” tanong ni Mimi.</a:t>
            </a:r>
            <a:endParaRPr b="0" lang="en-PH" sz="2800" spc="-1" strike="noStrike">
              <a:latin typeface="Arial"/>
            </a:endParaRPr>
          </a:p>
          <a:p>
            <a:pPr algn="just">
              <a:lnSpc>
                <a:spcPct val="150000"/>
              </a:lnSpc>
              <a:buNone/>
            </a:pP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Wa..wala. Ah. Kasi..ano, ah…” bago pa nagpaliwanag si Gabby, nagsalita muli si Mimi.</a:t>
            </a:r>
            <a:endParaRPr b="0" lang="en-PH" sz="2800" spc="-1" strike="noStrike">
              <a:latin typeface="Arial"/>
            </a:endParaRPr>
          </a:p>
        </p:txBody>
      </p:sp>
      <p:pic>
        <p:nvPicPr>
          <p:cNvPr id="134" name="" descr=""/>
          <p:cNvPicPr/>
          <p:nvPr/>
        </p:nvPicPr>
        <p:blipFill>
          <a:blip r:embed="rId1"/>
          <a:stretch/>
        </p:blipFill>
        <p:spPr>
          <a:xfrm>
            <a:off x="8411040" y="1080000"/>
            <a:ext cx="3107880" cy="35157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20000" y="747000"/>
            <a:ext cx="6478920" cy="3931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Mas mahina pala ang pang-amoy ng tao kaysa hayop,” banggit ni Mimi. “Nakita ko rin na ang </a:t>
            </a:r>
            <a:r>
              <a:rPr b="0" i="1" lang="en-PH" sz="2800" spc="-1" strike="noStrike">
                <a:solidFill>
                  <a:srgbClr val="000000"/>
                </a:solidFill>
                <a:latin typeface="Lato"/>
                <a:ea typeface="DejaVu Sans"/>
              </a:rPr>
              <a:t>nasal septum</a:t>
            </a:r>
            <a:r>
              <a:rPr b="0" lang="en-PH" sz="2800" spc="-1" strike="noStrike">
                <a:solidFill>
                  <a:srgbClr val="000000"/>
                </a:solidFill>
                <a:latin typeface="Lato"/>
                <a:ea typeface="DejaVu Sans"/>
              </a:rPr>
              <a:t> ay isang uri ng </a:t>
            </a:r>
            <a:r>
              <a:rPr b="0" i="1" lang="en-PH" sz="2800" spc="-1" strike="noStrike">
                <a:solidFill>
                  <a:srgbClr val="000000"/>
                </a:solidFill>
                <a:latin typeface="Lato"/>
                <a:ea typeface="DejaVu Sans"/>
              </a:rPr>
              <a:t>cartilage</a:t>
            </a:r>
            <a:r>
              <a:rPr b="0" lang="en-PH" sz="2800" spc="-1" strike="noStrike">
                <a:solidFill>
                  <a:srgbClr val="000000"/>
                </a:solidFill>
                <a:latin typeface="Lato"/>
                <a:ea typeface="DejaVu Sans"/>
              </a:rPr>
              <a:t> na mas matigas sa </a:t>
            </a:r>
            <a:r>
              <a:rPr b="0" i="1" lang="en-PH" sz="2800" spc="-1" strike="noStrike">
                <a:solidFill>
                  <a:srgbClr val="000000"/>
                </a:solidFill>
                <a:latin typeface="Lato"/>
                <a:ea typeface="DejaVu Sans"/>
              </a:rPr>
              <a:t>muscle</a:t>
            </a:r>
            <a:r>
              <a:rPr b="0" lang="en-PH" sz="2800" spc="-1" strike="noStrike">
                <a:solidFill>
                  <a:srgbClr val="000000"/>
                </a:solidFill>
                <a:latin typeface="Lato"/>
                <a:ea typeface="DejaVu Sans"/>
              </a:rPr>
              <a:t> ngunit mas malambot sa buto,” dagdag niya.</a:t>
            </a:r>
            <a:endParaRPr b="0" lang="en-PH" sz="2800" spc="-1" strike="noStrike">
              <a:latin typeface="Arial"/>
            </a:endParaRPr>
          </a:p>
        </p:txBody>
      </p:sp>
      <p:pic>
        <p:nvPicPr>
          <p:cNvPr id="136" name="" descr=""/>
          <p:cNvPicPr/>
          <p:nvPr/>
        </p:nvPicPr>
        <p:blipFill>
          <a:blip r:embed="rId1"/>
          <a:stretch/>
        </p:blipFill>
        <p:spPr>
          <a:xfrm>
            <a:off x="7947000" y="1411200"/>
            <a:ext cx="3520440" cy="38077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540000" y="1980000"/>
            <a:ext cx="6658920" cy="32914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2800" spc="-1" strike="noStrike">
                <a:solidFill>
                  <a:srgbClr val="000000"/>
                </a:solidFill>
                <a:latin typeface="Lato"/>
                <a:ea typeface="DejaVu Sans"/>
              </a:rPr>
              <a:t>	</a:t>
            </a:r>
            <a:r>
              <a:rPr b="0" lang="en-PH" sz="2800" spc="-1" strike="noStrike">
                <a:solidFill>
                  <a:srgbClr val="000000"/>
                </a:solidFill>
                <a:latin typeface="Lato"/>
                <a:ea typeface="DejaVu Sans"/>
              </a:rPr>
              <a:t>“</a:t>
            </a:r>
            <a:r>
              <a:rPr b="0" lang="en-PH" sz="2800" spc="-1" strike="noStrike">
                <a:solidFill>
                  <a:srgbClr val="000000"/>
                </a:solidFill>
                <a:latin typeface="Lato"/>
                <a:ea typeface="DejaVu Sans"/>
              </a:rPr>
              <a:t>Ang galing! Ang pinakauna nating nagagamit ay ang pandamang panghawak. Ito rin ang pinakamabisang paraan para mapayapa ang taong natatakot,” banggit ni Matty.</a:t>
            </a:r>
            <a:endParaRPr b="0" lang="en-PH" sz="2800" spc="-1" strike="noStrike">
              <a:latin typeface="Arial"/>
            </a:endParaRPr>
          </a:p>
        </p:txBody>
      </p:sp>
      <p:pic>
        <p:nvPicPr>
          <p:cNvPr id="138" name="" descr=""/>
          <p:cNvPicPr/>
          <p:nvPr/>
        </p:nvPicPr>
        <p:blipFill>
          <a:blip r:embed="rId1"/>
          <a:stretch/>
        </p:blipFill>
        <p:spPr>
          <a:xfrm>
            <a:off x="7380000" y="1800000"/>
            <a:ext cx="4332600" cy="28789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2785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2023-08-30T15:24:53Z</dcterms:modified>
  <cp:revision>263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