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360" y="360"/>
            <a:ext cx="12169080" cy="6835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2280" y="180036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4920"/>
            <a:ext cx="8681400" cy="383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360"/>
            <a:ext cx="868140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400" y="360"/>
            <a:ext cx="947880" cy="947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6880" y="-6408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04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16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080" y="1508760"/>
            <a:ext cx="659340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802680" y="2520000"/>
            <a:ext cx="8077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PAGGAMIT NG POKUS NG PANDIWA: LAYON AT TAGAGANAP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/>
          <p:nvPr/>
        </p:nvSpPr>
        <p:spPr>
          <a:xfrm>
            <a:off x="720000" y="1678320"/>
            <a:ext cx="10692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Ang pandiwa ay tumutukoy sa salitang kilos o aksiyon sa loob ng pangungusap. Isa ito sa pinakamahalagang bahagi ng pananalita sapagkat sa pamamagitan nito ay nagkaroon ng saysay ang pang-uri ng pangungusap.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Isa sa dapat maunawaan sa paggamit ng pandiwa ay ang pokus nito. Nag-iiba ang relasyong pangkahulugan ng pandiwa sa pokus ng pandiwa o sa simuno ng pangungusap.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540000" y="90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/>
          <p:nvPr/>
        </p:nvSpPr>
        <p:spPr>
          <a:xfrm>
            <a:off x="720000" y="2160000"/>
            <a:ext cx="10692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Ang pandiwa ay nasa pokus na tagaganap kapag ang paksa ng pangungusap ang tagaganap ng kilos na isinasaad ng pandiwa. Gumagamit ito ng mga panlaping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</a:rPr>
              <a:t>mag-, um-, mang-, maka-, at makapag-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. Karaniwang sumasagot sa tanong na “sino.”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72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TAGAGANAP O TAGAGANAP NG KILOS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2"/>
          <p:cNvSpPr/>
          <p:nvPr/>
        </p:nvSpPr>
        <p:spPr>
          <a:xfrm>
            <a:off x="720000" y="1858320"/>
            <a:ext cx="10692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</a:rPr>
              <a:t>MGA HALIMBAWA: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1. Masayang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umawit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si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Jessica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sa kaarawan ng kaniyang ina.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pandiwa    tagaganap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2. Nais ni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Aldrich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na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makasabay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si Danica sa pagpasok.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tagaganap           pandiwa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3. Maagang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magsisimba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mag-anak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upang makapamasyal pa sa parke.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pandiwa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tagaganap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3" name=""/>
          <p:cNvSpPr/>
          <p:nvPr/>
        </p:nvSpPr>
        <p:spPr>
          <a:xfrm>
            <a:off x="540720" y="43308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TAGAGANAP O TAGAGANAP NG KILOS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2617560" y="2628360"/>
            <a:ext cx="1083960" cy="221400"/>
          </a:xfrm>
          <a:custGeom>
            <a:avLst/>
            <a:gdLst/>
            <a:ahLst/>
            <a:rect l="0" t="0" r="r" b="b"/>
            <a:pathLst>
              <a:path w="3012" h="647">
                <a:moveTo>
                  <a:pt x="0" y="474"/>
                </a:moveTo>
                <a:cubicBezTo>
                  <a:pt x="439" y="45"/>
                  <a:pt x="1070" y="0"/>
                  <a:pt x="1635" y="44"/>
                </a:cubicBezTo>
                <a:cubicBezTo>
                  <a:pt x="2107" y="80"/>
                  <a:pt x="2572" y="276"/>
                  <a:pt x="2925" y="603"/>
                </a:cubicBezTo>
                <a:lnTo>
                  <a:pt x="3011" y="646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  <p:sp>
        <p:nvSpPr>
          <p:cNvPr id="135" name=""/>
          <p:cNvSpPr/>
          <p:nvPr/>
        </p:nvSpPr>
        <p:spPr>
          <a:xfrm>
            <a:off x="2336040" y="3738600"/>
            <a:ext cx="1083960" cy="221400"/>
          </a:xfrm>
          <a:custGeom>
            <a:avLst/>
            <a:gdLst/>
            <a:ahLst/>
            <a:rect l="0" t="0" r="r" b="b"/>
            <a:pathLst>
              <a:path w="3012" h="647">
                <a:moveTo>
                  <a:pt x="0" y="474"/>
                </a:moveTo>
                <a:cubicBezTo>
                  <a:pt x="439" y="45"/>
                  <a:pt x="1070" y="0"/>
                  <a:pt x="1635" y="44"/>
                </a:cubicBezTo>
                <a:cubicBezTo>
                  <a:pt x="2107" y="80"/>
                  <a:pt x="2572" y="276"/>
                  <a:pt x="2925" y="603"/>
                </a:cubicBezTo>
                <a:lnTo>
                  <a:pt x="3011" y="646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  <p:sp>
        <p:nvSpPr>
          <p:cNvPr id="136" name=""/>
          <p:cNvSpPr/>
          <p:nvPr/>
        </p:nvSpPr>
        <p:spPr>
          <a:xfrm>
            <a:off x="3060000" y="4860000"/>
            <a:ext cx="1083960" cy="221400"/>
          </a:xfrm>
          <a:custGeom>
            <a:avLst/>
            <a:gdLst/>
            <a:ahLst/>
            <a:rect l="0" t="0" r="r" b="b"/>
            <a:pathLst>
              <a:path w="3012" h="647">
                <a:moveTo>
                  <a:pt x="0" y="474"/>
                </a:moveTo>
                <a:cubicBezTo>
                  <a:pt x="439" y="45"/>
                  <a:pt x="1070" y="0"/>
                  <a:pt x="1635" y="44"/>
                </a:cubicBezTo>
                <a:cubicBezTo>
                  <a:pt x="2107" y="80"/>
                  <a:pt x="2572" y="276"/>
                  <a:pt x="2925" y="603"/>
                </a:cubicBezTo>
                <a:lnTo>
                  <a:pt x="3011" y="646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4"/>
          <p:cNvSpPr/>
          <p:nvPr/>
        </p:nvSpPr>
        <p:spPr>
          <a:xfrm>
            <a:off x="720000" y="2160000"/>
            <a:ext cx="10692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Nasa pokus ng layon ang pandiwa kung ang layon ang paksa o simunong binibigyangdiin sa pangungusap. Gumagamit ito ng mga panlaping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</a:rPr>
              <a:t>i-, -an, ipa-, hin, han, ma-, paki-, at in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. Karaniwan itong sumasagot sa tanong na “ano.” Sa Ingles, ito ay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</a:rPr>
              <a:t>direct object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.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39" name=""/>
          <p:cNvSpPr/>
          <p:nvPr/>
        </p:nvSpPr>
        <p:spPr>
          <a:xfrm>
            <a:off x="540000" y="144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LAYON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5"/>
          <p:cNvSpPr/>
          <p:nvPr/>
        </p:nvSpPr>
        <p:spPr>
          <a:xfrm>
            <a:off x="720000" y="1858320"/>
            <a:ext cx="106920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</a:rPr>
              <a:t>MGA HALIMBAWA: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1.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Inilagay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niya 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itlog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sa tinapay na natira kaninang umaga.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pandiwa                        layon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2.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Tinakpan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ni Elli 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kaniyang mukha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sa sobrang hiya.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layon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3.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Pakikuha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ang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</a:rPr>
              <a:t>isang basong tubig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</a:rPr>
              <a:t> sa kusina.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pandiwa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layon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2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LAYON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626480" y="2534760"/>
            <a:ext cx="1579680" cy="315000"/>
          </a:xfrm>
          <a:custGeom>
            <a:avLst/>
            <a:gdLst/>
            <a:ahLst/>
            <a:rect l="0" t="0" r="r" b="b"/>
            <a:pathLst>
              <a:path w="4389" h="914">
                <a:moveTo>
                  <a:pt x="0" y="913"/>
                </a:moveTo>
                <a:cubicBezTo>
                  <a:pt x="208" y="453"/>
                  <a:pt x="662" y="112"/>
                  <a:pt x="1161" y="52"/>
                </a:cubicBezTo>
                <a:cubicBezTo>
                  <a:pt x="1607" y="0"/>
                  <a:pt x="2046" y="108"/>
                  <a:pt x="2494" y="96"/>
                </a:cubicBezTo>
                <a:cubicBezTo>
                  <a:pt x="2949" y="83"/>
                  <a:pt x="3393" y="224"/>
                  <a:pt x="3828" y="354"/>
                </a:cubicBezTo>
                <a:lnTo>
                  <a:pt x="4259" y="569"/>
                </a:lnTo>
                <a:lnTo>
                  <a:pt x="4388" y="655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  <p:sp>
        <p:nvSpPr>
          <p:cNvPr id="144" name=""/>
          <p:cNvSpPr/>
          <p:nvPr/>
        </p:nvSpPr>
        <p:spPr>
          <a:xfrm>
            <a:off x="1980000" y="3645000"/>
            <a:ext cx="1579680" cy="315000"/>
          </a:xfrm>
          <a:custGeom>
            <a:avLst/>
            <a:gdLst/>
            <a:ahLst/>
            <a:rect l="0" t="0" r="r" b="b"/>
            <a:pathLst>
              <a:path w="4389" h="914">
                <a:moveTo>
                  <a:pt x="0" y="913"/>
                </a:moveTo>
                <a:cubicBezTo>
                  <a:pt x="208" y="453"/>
                  <a:pt x="662" y="112"/>
                  <a:pt x="1161" y="52"/>
                </a:cubicBezTo>
                <a:cubicBezTo>
                  <a:pt x="1607" y="0"/>
                  <a:pt x="2046" y="108"/>
                  <a:pt x="2494" y="96"/>
                </a:cubicBezTo>
                <a:cubicBezTo>
                  <a:pt x="2949" y="83"/>
                  <a:pt x="3393" y="224"/>
                  <a:pt x="3828" y="354"/>
                </a:cubicBezTo>
                <a:lnTo>
                  <a:pt x="4259" y="569"/>
                </a:lnTo>
                <a:lnTo>
                  <a:pt x="4388" y="655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  <p:sp>
        <p:nvSpPr>
          <p:cNvPr id="145" name=""/>
          <p:cNvSpPr/>
          <p:nvPr/>
        </p:nvSpPr>
        <p:spPr>
          <a:xfrm>
            <a:off x="1840320" y="4860000"/>
            <a:ext cx="1579680" cy="315000"/>
          </a:xfrm>
          <a:custGeom>
            <a:avLst/>
            <a:gdLst/>
            <a:ahLst/>
            <a:rect l="0" t="0" r="r" b="b"/>
            <a:pathLst>
              <a:path w="4389" h="914">
                <a:moveTo>
                  <a:pt x="0" y="913"/>
                </a:moveTo>
                <a:cubicBezTo>
                  <a:pt x="208" y="453"/>
                  <a:pt x="662" y="112"/>
                  <a:pt x="1161" y="52"/>
                </a:cubicBezTo>
                <a:cubicBezTo>
                  <a:pt x="1607" y="0"/>
                  <a:pt x="2046" y="108"/>
                  <a:pt x="2494" y="96"/>
                </a:cubicBezTo>
                <a:cubicBezTo>
                  <a:pt x="2949" y="83"/>
                  <a:pt x="3393" y="224"/>
                  <a:pt x="3828" y="354"/>
                </a:cubicBezTo>
                <a:lnTo>
                  <a:pt x="4259" y="569"/>
                </a:lnTo>
                <a:lnTo>
                  <a:pt x="4388" y="655"/>
                </a:lnTo>
              </a:path>
            </a:pathLst>
          </a:custGeom>
          <a:ln w="38160">
            <a:solidFill>
              <a:srgbClr val="000000"/>
            </a:solidFill>
            <a:round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11"/>
          <p:cNvSpPr/>
          <p:nvPr/>
        </p:nvSpPr>
        <p:spPr>
          <a:xfrm>
            <a:off x="187920" y="-161532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Magbigay ng limang halimbawa ng pokus ng pandiwa sa layon at tagaganap.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0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360000" y="142164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1260000" y="2160000"/>
          <a:ext cx="9674280" cy="3033360"/>
        </p:xfrm>
        <a:graphic>
          <a:graphicData uri="http://schemas.openxmlformats.org/drawingml/2006/table">
            <a:tbl>
              <a:tblPr/>
              <a:tblGrid>
                <a:gridCol w="4842360"/>
                <a:gridCol w="4832280"/>
              </a:tblGrid>
              <a:tr h="3801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Pokus sa Tagaganap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Pokus sa Layon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0332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1.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2.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3.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4.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5.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1.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2.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3.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4.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5.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2023-05-11T15:37:57Z</dcterms:modified>
  <cp:revision>302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