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BF3B9CAC-F455-4B9D-B58F-C735C6050B91}"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EAF26D6-9ED9-40BF-8EE1-98FE8E55355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4D28876B-0933-44EB-8DE4-D40F41BA5148}"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D84B096C-A39E-478D-BA07-BC34387D8BB5}"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8F44EEE-7275-4016-8319-C1BDB7714909}"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9BF1520-00B9-4BE3-B4D0-973B5C364AE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689D198-59B5-4958-957A-6BA221255DDA}"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20108CB-877F-4CD8-AB8C-124B231FF20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EC70452-7D1F-4398-A1AD-57E5A2FF5B4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7A8DA24-C0D8-46A6-931D-17C651D2C901}"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F4A7C85-BB0B-447E-984F-FCBF90E5354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77CBB15-BD1B-432F-B920-EADA5D135AE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E31DC56-CC1D-48BD-A27B-A3771ABF656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1CFAD51-AF78-4EA3-83D6-4BD844EB144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96AB6E4-D7D7-451A-95D8-8A961FC9BC1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A51F4207-8D8C-4D1C-B700-AF8248ED3151}"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B305A393-854A-4EA3-92CC-8ABE4687C285}"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38ECCFD-D417-46BD-BF48-09835B6E2415}"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890B3BD-A852-427A-B536-09F9528F2EB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C93AEA9-1AEB-4C13-99B0-BEC800CACA2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E62570F-36D8-446A-8026-9F57057E1E9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6E98B34-700D-4173-8155-5BB4B01AD43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048D795-D719-463D-BB34-800DDD9340B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5C9D700-ECAB-4D99-BD3F-B5FA382DEAB6}"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736FC56-4791-4EA5-920C-C93224CF1E0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85F3530-532D-4123-A268-27E0CE86B3C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74D92EC-460C-4BC4-A83D-EF5138A2930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A1D0EDC-A331-4A67-9AA3-CF2EA8857638}"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D5D9463E-F8B0-493D-AAD4-53A3E42318FD}"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A0664756-0A2A-4933-BEA2-ED1CE66AC8E9}"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9B5B261-B6B2-4F81-9BC2-76B69B32B98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AFE03EA-09BB-472E-9385-A26F28D87BA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CA3B232-F0D6-4C5C-AB54-9CCA80F75F4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73DE89E-5312-4FD2-94FC-3B60C50A52B0}"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8F56785-A22A-44AA-92C8-5C6AFB4D12F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67AB54C-71AE-45DD-ADEE-D92C16026DBC}"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7960" cy="358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36360" cy="358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C32C3A83-912C-4F99-AD15-7332520C629E}"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36360" cy="358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85280" cy="628200"/>
          </a:xfrm>
          <a:prstGeom prst="rect">
            <a:avLst/>
          </a:prstGeom>
          <a:ln w="0">
            <a:noFill/>
          </a:ln>
        </p:spPr>
      </p:pic>
      <p:sp>
        <p:nvSpPr>
          <p:cNvPr id="46" name="Rectangle 7"/>
          <p:cNvSpPr/>
          <p:nvPr/>
        </p:nvSpPr>
        <p:spPr>
          <a:xfrm>
            <a:off x="10868760" y="0"/>
            <a:ext cx="963720" cy="963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27800" cy="1027800"/>
          </a:xfrm>
          <a:prstGeom prst="rect">
            <a:avLst/>
          </a:prstGeom>
          <a:ln w="0">
            <a:noFill/>
          </a:ln>
        </p:spPr>
      </p:pic>
      <p:sp>
        <p:nvSpPr>
          <p:cNvPr id="48"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7960" cy="358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36360" cy="358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A744DD2C-02BF-472A-9C65-87F5B7412CC7}" type="slidenum">
              <a:rPr b="0" lang="en-US" sz="1200" spc="-1" strike="noStrike">
                <a:solidFill>
                  <a:srgbClr val="8b8b8b"/>
                </a:solidFill>
                <a:latin typeface="Calibri"/>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36360" cy="358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9600" cy="3377880"/>
          </a:xfrm>
          <a:prstGeom prst="rect">
            <a:avLst/>
          </a:prstGeom>
          <a:ln w="12700">
            <a:noFill/>
          </a:ln>
        </p:spPr>
      </p:pic>
      <p:sp>
        <p:nvSpPr>
          <p:cNvPr id="92" name="PlaceHolder 1"/>
          <p:cNvSpPr>
            <a:spLocks noGrp="1"/>
          </p:cNvSpPr>
          <p:nvPr>
            <p:ph type="ftr" idx="7"/>
          </p:nvPr>
        </p:nvSpPr>
        <p:spPr>
          <a:xfrm>
            <a:off x="4038480" y="6356520"/>
            <a:ext cx="4107960" cy="358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36360" cy="358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60E864EC-ACAA-4ED9-9A01-4652E8A474FD}"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36360" cy="358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540680" y="3000240"/>
            <a:ext cx="6833520" cy="2131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Kahulugan at Katangian ng Isang Bansa</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2"/>
          <p:cNvSpPr/>
          <p:nvPr/>
        </p:nvSpPr>
        <p:spPr>
          <a:xfrm>
            <a:off x="-113040" y="572400"/>
            <a:ext cx="785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
          <p:cNvSpPr/>
          <p:nvPr/>
        </p:nvSpPr>
        <p:spPr>
          <a:xfrm>
            <a:off x="426960" y="527760"/>
            <a:ext cx="10253520" cy="110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Katangian ng Isang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1080000" y="2520000"/>
            <a:ext cx="10140480" cy="1363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37" name=""/>
          <p:cNvSpPr/>
          <p:nvPr/>
        </p:nvSpPr>
        <p:spPr>
          <a:xfrm>
            <a:off x="497880" y="1199880"/>
            <a:ext cx="6520680" cy="4988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1800" spc="-1" strike="noStrike">
                <a:solidFill>
                  <a:srgbClr val="000000"/>
                </a:solidFill>
                <a:latin typeface="Lato"/>
                <a:ea typeface="DejaVu Sans"/>
              </a:rPr>
              <a:t>1. Teritoryo</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DejaVu Sans"/>
              </a:rPr>
              <a:t> </a:t>
            </a: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Ito ay tumutukoy sa isang tiyak na lawak ng lugar na nasasakupan ng isang bansa.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Ito ay binubuo ng mga kalupaan, katubigan, ilalim ng karagatan o pook submarina, gayundin ang himpapawid o kalawakan sa itaas ng mga ito.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Ang pagtukoy sa teritoryong nasasakupan ng isang lugar ay mahalaga upang kilalanin ito bilang isang bansa.</a:t>
            </a:r>
            <a:endParaRPr b="0" lang="en-PH" sz="1800" spc="-1" strike="noStrike">
              <a:solidFill>
                <a:srgbClr val="000000"/>
              </a:solidFill>
              <a:latin typeface="Arial"/>
            </a:endParaRPr>
          </a:p>
        </p:txBody>
      </p:sp>
      <p:pic>
        <p:nvPicPr>
          <p:cNvPr id="138" name="" descr=""/>
          <p:cNvPicPr/>
          <p:nvPr/>
        </p:nvPicPr>
        <p:blipFill>
          <a:blip r:embed="rId1"/>
          <a:stretch/>
        </p:blipFill>
        <p:spPr>
          <a:xfrm>
            <a:off x="7200000" y="1620000"/>
            <a:ext cx="4311000" cy="3581640"/>
          </a:xfrm>
          <a:prstGeom prst="rect">
            <a:avLst/>
          </a:prstGeom>
          <a:ln w="0">
            <a:noFill/>
          </a:ln>
        </p:spPr>
      </p:pic>
      <p:sp>
        <p:nvSpPr>
          <p:cNvPr id="139" name=""/>
          <p:cNvSpPr/>
          <p:nvPr/>
        </p:nvSpPr>
        <p:spPr>
          <a:xfrm>
            <a:off x="8110800" y="5236920"/>
            <a:ext cx="2867760" cy="188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700" spc="-1" strike="noStrike">
                <a:solidFill>
                  <a:srgbClr val="262626"/>
                </a:solidFill>
                <a:latin typeface="Arial"/>
                <a:ea typeface="DejaVu Sans"/>
              </a:rPr>
              <a:t>Alexander Altenhof (KaterBegemot), CC BY 3.0, via Wikimedia Commons</a:t>
            </a:r>
            <a:endParaRPr b="0" lang="en-PH" sz="7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7"/>
          <p:cNvSpPr/>
          <p:nvPr/>
        </p:nvSpPr>
        <p:spPr>
          <a:xfrm>
            <a:off x="-113040" y="572400"/>
            <a:ext cx="785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
          <p:cNvSpPr/>
          <p:nvPr/>
        </p:nvSpPr>
        <p:spPr>
          <a:xfrm>
            <a:off x="426960" y="527760"/>
            <a:ext cx="10253520" cy="110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Katangian ng Isang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1080000" y="2520000"/>
            <a:ext cx="10140480" cy="1363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3" name=""/>
          <p:cNvSpPr/>
          <p:nvPr/>
        </p:nvSpPr>
        <p:spPr>
          <a:xfrm>
            <a:off x="497880" y="1199880"/>
            <a:ext cx="6520680" cy="4988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1800" spc="-1" strike="noStrike">
                <a:solidFill>
                  <a:srgbClr val="000000"/>
                </a:solidFill>
                <a:latin typeface="Lato"/>
                <a:ea typeface="DejaVu Sans"/>
              </a:rPr>
              <a:t>2. Tao o Mamamayan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 </a:t>
            </a: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Ito ay tumutukoy sa kabuoan ng isa o higit pang grupo o pangkat ng mga mamamayan na sama-samang naninirahan sa isang lugar.</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Sila ay may tiyak na lahi at may sinusunod na kultura o paraan ng pamumuhay.</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Itinuturing na mahalagang katangian ng pagiging isang bansa ang pagkakaroon ng mga tao rito sapagkat ang bawat isa sa kanila ay may mahalagang tungkulin upang maging maayos at maunlad ang kanilang bansa.</a:t>
            </a:r>
            <a:endParaRPr b="0" lang="en-PH" sz="1800" spc="-1" strike="noStrike">
              <a:solidFill>
                <a:srgbClr val="000000"/>
              </a:solidFill>
              <a:latin typeface="Arial"/>
            </a:endParaRPr>
          </a:p>
        </p:txBody>
      </p:sp>
      <p:pic>
        <p:nvPicPr>
          <p:cNvPr id="144" name="" descr=""/>
          <p:cNvPicPr/>
          <p:nvPr/>
        </p:nvPicPr>
        <p:blipFill>
          <a:blip r:embed="rId1"/>
          <a:stretch/>
        </p:blipFill>
        <p:spPr>
          <a:xfrm>
            <a:off x="7200000" y="2160000"/>
            <a:ext cx="3958560" cy="2680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3"/>
          <p:cNvSpPr/>
          <p:nvPr/>
        </p:nvSpPr>
        <p:spPr>
          <a:xfrm>
            <a:off x="-113040" y="572400"/>
            <a:ext cx="785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6" name=""/>
          <p:cNvSpPr/>
          <p:nvPr/>
        </p:nvSpPr>
        <p:spPr>
          <a:xfrm>
            <a:off x="426960" y="527760"/>
            <a:ext cx="10253520" cy="110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Katangian ng Isang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p:nvPr/>
        </p:nvSpPr>
        <p:spPr>
          <a:xfrm>
            <a:off x="1080000" y="2520000"/>
            <a:ext cx="10140480" cy="1078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8" name=""/>
          <p:cNvSpPr/>
          <p:nvPr/>
        </p:nvSpPr>
        <p:spPr>
          <a:xfrm>
            <a:off x="497880" y="1199880"/>
            <a:ext cx="6520680" cy="4988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1800" spc="-1" strike="noStrike">
                <a:solidFill>
                  <a:srgbClr val="000000"/>
                </a:solidFill>
                <a:latin typeface="Lato"/>
                <a:ea typeface="DejaVu Sans"/>
              </a:rPr>
              <a:t>3. Pamahalaan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 </a:t>
            </a: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Ito ay tumutukoy sa isang samahan o organisasyong itinatag at pinananatili ng mga mamamayan ng isang bansa.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Ang mga bahagi ng samahang ito ay pinipili ng mga tao sa pamamagitan ng halalan o eleksiyon at binibigyan ng kapangyarihang pamunuan ang isang bansa.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0" lang="en-PH" sz="1800" spc="-1" strike="noStrike">
                <a:solidFill>
                  <a:srgbClr val="000000"/>
                </a:solidFill>
                <a:latin typeface="Lato"/>
                <a:ea typeface="DejaVu Sans"/>
              </a:rPr>
              <a:t>Mahalagang katangian ng isang bansa ang pagkakaroon ng isang pamahalaan upang ingatan at paunlarin ang mga likas na yaman, mamamayan, at teritoryong bahagi ng nasasakupan nito.</a:t>
            </a:r>
            <a:endParaRPr b="0" lang="en-PH" sz="1800" spc="-1" strike="noStrike">
              <a:solidFill>
                <a:srgbClr val="000000"/>
              </a:solidFill>
              <a:latin typeface="Arial"/>
            </a:endParaRPr>
          </a:p>
        </p:txBody>
      </p:sp>
      <p:pic>
        <p:nvPicPr>
          <p:cNvPr id="149" name="" descr=""/>
          <p:cNvPicPr/>
          <p:nvPr/>
        </p:nvPicPr>
        <p:blipFill>
          <a:blip r:embed="rId1"/>
          <a:stretch/>
        </p:blipFill>
        <p:spPr>
          <a:xfrm>
            <a:off x="7380000" y="2088000"/>
            <a:ext cx="4195440" cy="3058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4"/>
          <p:cNvSpPr/>
          <p:nvPr/>
        </p:nvSpPr>
        <p:spPr>
          <a:xfrm>
            <a:off x="-113040" y="572400"/>
            <a:ext cx="785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
          <p:cNvSpPr/>
          <p:nvPr/>
        </p:nvSpPr>
        <p:spPr>
          <a:xfrm>
            <a:off x="426960" y="527760"/>
            <a:ext cx="10253520" cy="110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Katangian ng Isang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p:nvPr/>
        </p:nvSpPr>
        <p:spPr>
          <a:xfrm>
            <a:off x="1080000" y="2520000"/>
            <a:ext cx="10140480" cy="1078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3" name=""/>
          <p:cNvSpPr/>
          <p:nvPr/>
        </p:nvSpPr>
        <p:spPr>
          <a:xfrm>
            <a:off x="497880" y="1199880"/>
            <a:ext cx="11020680" cy="4988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1800" spc="-1" strike="noStrike">
                <a:solidFill>
                  <a:srgbClr val="000000"/>
                </a:solidFill>
                <a:latin typeface="Lato"/>
                <a:ea typeface="DejaVu Sans"/>
              </a:rPr>
              <a:t>4. Soberaniya o Kalayaan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 </a:t>
            </a:r>
            <a:endParaRPr b="0" lang="en-PH" sz="1800" spc="-1" strike="noStrike">
              <a:solidFill>
                <a:srgbClr val="000000"/>
              </a:solidFill>
              <a:latin typeface="Arial"/>
            </a:endParaRPr>
          </a:p>
          <a:p>
            <a:pPr lvl="1" marL="432000" indent="-216000">
              <a:lnSpc>
                <a:spcPct val="100000"/>
              </a:lnSpc>
              <a:buClr>
                <a:srgbClr val="000000"/>
              </a:buClr>
              <a:buSzPct val="45000"/>
              <a:buFont typeface="Symbol" charset="2"/>
              <a:buChar char=""/>
            </a:pPr>
            <a:r>
              <a:rPr b="0" lang="en-PH" sz="1800" spc="-1" strike="noStrike">
                <a:solidFill>
                  <a:srgbClr val="000000"/>
                </a:solidFill>
                <a:latin typeface="Lato"/>
                <a:ea typeface="DejaVu Sans"/>
              </a:rPr>
              <a:t>Ito ang tumutukoy sa kalayaan ng isang bansa na linangin, itaguyod, at pangalagaan ang kaniyang teritoryo, mamamayan, at pamahalaan.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nSpc>
                <a:spcPct val="100000"/>
              </a:lnSpc>
              <a:buClr>
                <a:srgbClr val="000000"/>
              </a:buClr>
              <a:buSzPct val="45000"/>
              <a:buFont typeface="Symbol" charset="2"/>
              <a:buChar char=""/>
            </a:pPr>
            <a:r>
              <a:rPr b="0" lang="en-PH" sz="1800" spc="-1" strike="noStrike">
                <a:solidFill>
                  <a:srgbClr val="000000"/>
                </a:solidFill>
                <a:latin typeface="Lato"/>
                <a:ea typeface="DejaVu Sans"/>
              </a:rPr>
              <a:t>Dalawang uri ng soberaniya: </a:t>
            </a:r>
            <a:r>
              <a:rPr b="1" lang="en-PH" sz="1800" spc="-1" strike="noStrike">
                <a:solidFill>
                  <a:srgbClr val="000000"/>
                </a:solidFill>
                <a:latin typeface="Lato"/>
                <a:ea typeface="DejaVu Sans"/>
              </a:rPr>
              <a:t>Panloob na soberaniya</a:t>
            </a:r>
            <a:r>
              <a:rPr b="0" lang="en-PH" sz="1800" spc="-1" strike="noStrike">
                <a:solidFill>
                  <a:srgbClr val="000000"/>
                </a:solidFill>
                <a:latin typeface="Lato"/>
                <a:ea typeface="DejaVu Sans"/>
              </a:rPr>
              <a:t> ay ang pagpapanatili at pagtataguyod sa sariling kalayaan. </a:t>
            </a:r>
            <a:r>
              <a:rPr b="1" lang="en-PH" sz="1800" spc="-1" strike="noStrike">
                <a:solidFill>
                  <a:srgbClr val="000000"/>
                </a:solidFill>
                <a:latin typeface="Lato"/>
                <a:ea typeface="DejaVu Sans"/>
              </a:rPr>
              <a:t>Panlabas na soberanya </a:t>
            </a:r>
            <a:r>
              <a:rPr b="0" lang="en-PH" sz="1800" spc="-1" strike="noStrike">
                <a:solidFill>
                  <a:srgbClr val="000000"/>
                </a:solidFill>
                <a:latin typeface="Lato"/>
                <a:ea typeface="DejaVu Sans"/>
              </a:rPr>
              <a:t>ay tumutukoy sa pagkilala ng ibang bansa sa kalayaang taglay at pinangangalagaan ng bansang ito.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5"/>
          <p:cNvSpPr/>
          <p:nvPr/>
        </p:nvSpPr>
        <p:spPr>
          <a:xfrm>
            <a:off x="-113040" y="572400"/>
            <a:ext cx="785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
          <p:cNvSpPr/>
          <p:nvPr/>
        </p:nvSpPr>
        <p:spPr>
          <a:xfrm>
            <a:off x="426960" y="527760"/>
            <a:ext cx="10253520" cy="110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Katangian ng Isang Bansa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6" name=""/>
          <p:cNvSpPr/>
          <p:nvPr/>
        </p:nvSpPr>
        <p:spPr>
          <a:xfrm>
            <a:off x="1080000" y="2520000"/>
            <a:ext cx="10140480" cy="1078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7" name=""/>
          <p:cNvSpPr/>
          <p:nvPr/>
        </p:nvSpPr>
        <p:spPr>
          <a:xfrm>
            <a:off x="497880" y="1199880"/>
            <a:ext cx="11020680" cy="4988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400" spc="-1" strike="noStrike">
              <a:solidFill>
                <a:srgbClr val="000000"/>
              </a:solidFill>
              <a:latin typeface="Arial"/>
            </a:endParaRPr>
          </a:p>
          <a:p>
            <a:pPr algn="just">
              <a:lnSpc>
                <a:spcPct val="100000"/>
              </a:lnSpc>
            </a:pPr>
            <a:r>
              <a:rPr b="1" lang="en-PH" sz="2200" spc="-1" strike="noStrike">
                <a:solidFill>
                  <a:srgbClr val="000000"/>
                </a:solidFill>
                <a:latin typeface="Lato"/>
                <a:ea typeface="DejaVu Sans"/>
              </a:rPr>
              <a:t>Katangian ng Soberaniya</a:t>
            </a:r>
            <a:endParaRPr b="0" lang="en-PH" sz="22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1" lang="en-PH" sz="1800" spc="-1" strike="noStrike">
                <a:solidFill>
                  <a:srgbClr val="000000"/>
                </a:solidFill>
                <a:latin typeface="Lato"/>
                <a:ea typeface="DejaVu Sans"/>
              </a:rPr>
              <a:t>Ito ay palagian</a:t>
            </a:r>
            <a:r>
              <a:rPr b="0" lang="en-PH" sz="1800" spc="-1" strike="noStrike">
                <a:solidFill>
                  <a:srgbClr val="000000"/>
                </a:solidFill>
                <a:latin typeface="Lato"/>
                <a:ea typeface="DejaVu Sans"/>
              </a:rPr>
              <a:t>. Ang soberaniya ay nagpapatuloy hanggang hindi nawawala ang pagkabansa ng isang lugar. Mawawala lamang ang soberaniya kung ang bansa ay sinakop ng mas makapangyarihang Bansa.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1" lang="en-PH" sz="1800" spc="-1" strike="noStrike">
                <a:solidFill>
                  <a:srgbClr val="000000"/>
                </a:solidFill>
                <a:latin typeface="Lato"/>
                <a:ea typeface="DejaVu Sans"/>
              </a:rPr>
              <a:t>Ito ay malawak</a:t>
            </a:r>
            <a:r>
              <a:rPr b="0" lang="en-PH" sz="1800" spc="-1" strike="noStrike">
                <a:solidFill>
                  <a:srgbClr val="000000"/>
                </a:solidFill>
                <a:latin typeface="Lato"/>
                <a:ea typeface="DejaVu Sans"/>
              </a:rPr>
              <a:t>. Nangangahulugan ito na kasama ang lahat ng mga tao at ang mga ari-arian ng bansa. Saklaw rin ng soberaniya ang mga batas na ipinatutupad sa loob ng teritoryo ng bansa.</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1" lang="en-PH" sz="1800" spc="-1" strike="noStrike">
                <a:solidFill>
                  <a:srgbClr val="000000"/>
                </a:solidFill>
                <a:latin typeface="Lato"/>
                <a:ea typeface="DejaVu Sans"/>
              </a:rPr>
              <a:t>Ito ay hindi naisasalin.</a:t>
            </a:r>
            <a:r>
              <a:rPr b="0" lang="en-PH" sz="1800" spc="-1" strike="noStrike">
                <a:solidFill>
                  <a:srgbClr val="000000"/>
                </a:solidFill>
                <a:latin typeface="Lato"/>
                <a:ea typeface="DejaVu Sans"/>
              </a:rPr>
              <a:t> Ang kapangyarihan ng bansa ay hindi maaaring isalin sa ibang bansa. Ang maaaring makinabang sa soberaniya ng bansa ay ang mga mamamayan dito.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lvl="1" marL="432000" indent="-216000" algn="just">
              <a:lnSpc>
                <a:spcPct val="100000"/>
              </a:lnSpc>
              <a:buClr>
                <a:srgbClr val="000000"/>
              </a:buClr>
              <a:buSzPct val="45000"/>
              <a:buFont typeface="Symbol" charset="2"/>
              <a:buChar char=""/>
            </a:pPr>
            <a:r>
              <a:rPr b="1" lang="en-PH" sz="1800" spc="-1" strike="noStrike">
                <a:solidFill>
                  <a:srgbClr val="000000"/>
                </a:solidFill>
                <a:latin typeface="Lato"/>
                <a:ea typeface="DejaVu Sans"/>
              </a:rPr>
              <a:t>Ito ay lubos o ganap.</a:t>
            </a:r>
            <a:r>
              <a:rPr b="0" lang="en-PH" sz="1800" spc="-1" strike="noStrike">
                <a:solidFill>
                  <a:srgbClr val="000000"/>
                </a:solidFill>
                <a:latin typeface="Lato"/>
                <a:ea typeface="DejaVu Sans"/>
              </a:rPr>
              <a:t> Ang soberaniya ay ipinatutupad nang buo at hindi maaaring baha-bahagi lamang.</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15"/>
          <p:cNvSpPr/>
          <p:nvPr/>
        </p:nvSpPr>
        <p:spPr>
          <a:xfrm>
            <a:off x="-113040" y="57240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9" name=""/>
          <p:cNvSpPr/>
          <p:nvPr/>
        </p:nvSpPr>
        <p:spPr>
          <a:xfrm>
            <a:off x="426960" y="527760"/>
            <a:ext cx="10253520" cy="1107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sp>
        <p:nvSpPr>
          <p:cNvPr id="160" name=""/>
          <p:cNvSpPr/>
          <p:nvPr/>
        </p:nvSpPr>
        <p:spPr>
          <a:xfrm>
            <a:off x="2340000" y="1980000"/>
            <a:ext cx="8813520" cy="370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1" name=""/>
          <p:cNvSpPr/>
          <p:nvPr/>
        </p:nvSpPr>
        <p:spPr>
          <a:xfrm>
            <a:off x="540000" y="231480"/>
            <a:ext cx="10140480" cy="1206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62" name=""/>
          <p:cNvSpPr/>
          <p:nvPr/>
        </p:nvSpPr>
        <p:spPr>
          <a:xfrm>
            <a:off x="720000" y="1060560"/>
            <a:ext cx="9960480" cy="700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63" name=""/>
          <p:cNvSpPr/>
          <p:nvPr/>
        </p:nvSpPr>
        <p:spPr>
          <a:xfrm>
            <a:off x="720000" y="1496160"/>
            <a:ext cx="10978560" cy="701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DejaVu Sans"/>
              </a:rPr>
              <a:t>I. Panuto: </a:t>
            </a:r>
            <a:r>
              <a:rPr b="0" lang="en-PH" sz="1800" spc="-1" strike="noStrike">
                <a:solidFill>
                  <a:srgbClr val="000000"/>
                </a:solidFill>
                <a:latin typeface="Lato"/>
                <a:ea typeface="DejaVu Sans"/>
              </a:rPr>
              <a:t>Kumpletuhin ang sumusunod na pangungusap. Piliin ang tamang sagot sa loob ng kahon.</a:t>
            </a:r>
            <a:endParaRPr b="0" lang="en-PH" sz="1800" spc="-1" strike="noStrike">
              <a:solidFill>
                <a:srgbClr val="000000"/>
              </a:solidFill>
              <a:latin typeface="Arial"/>
            </a:endParaRPr>
          </a:p>
        </p:txBody>
      </p:sp>
      <p:sp>
        <p:nvSpPr>
          <p:cNvPr id="164" name=""/>
          <p:cNvSpPr/>
          <p:nvPr/>
        </p:nvSpPr>
        <p:spPr>
          <a:xfrm>
            <a:off x="900000" y="2160000"/>
            <a:ext cx="10078560" cy="35856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panlabas na soberaniya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bansa</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teritoryo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pamahalaan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tao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batas</a:t>
            </a:r>
            <a:endParaRPr b="0" lang="en-PH" sz="1800" spc="-1" strike="noStrike">
              <a:solidFill>
                <a:srgbClr val="000000"/>
              </a:solidFill>
              <a:latin typeface="Arial"/>
            </a:endParaRPr>
          </a:p>
        </p:txBody>
      </p:sp>
      <p:sp>
        <p:nvSpPr>
          <p:cNvPr id="165" name=""/>
          <p:cNvSpPr/>
          <p:nvPr/>
        </p:nvSpPr>
        <p:spPr>
          <a:xfrm>
            <a:off x="796680" y="2880000"/>
            <a:ext cx="10721880" cy="3458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DejaVu Sans"/>
              </a:rPr>
              <a:t>1. Ang ___________ ay katangian ng isang bansa na tumutukoy sa mga mamamayang naninirahan dito.</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2. Ang pangunahing layunin ng ___________ ay maglingkod sa mga mamamayan ng bansa.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3. Ang pagkilala ng ibang karatig-bansa sa kalayaan ng isangbansa ay tinatawag na ___________.</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4. Kabilang sa ___________ ng isang bansa ang kalupaan, katubigan, kalawakan, at pook submarino na nasasakupan nito. </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5. Ang __________ ay inilalarawan bilang isang lugar na may nasasakupang teritoryo, mga mamamayan, pamahalaan, at soberaniya.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Rectangle 1"/>
          <p:cNvSpPr/>
          <p:nvPr/>
        </p:nvSpPr>
        <p:spPr>
          <a:xfrm>
            <a:off x="-113040" y="572400"/>
            <a:ext cx="569232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7" name=""/>
          <p:cNvSpPr/>
          <p:nvPr/>
        </p:nvSpPr>
        <p:spPr>
          <a:xfrm>
            <a:off x="426960" y="527760"/>
            <a:ext cx="10253520" cy="110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8" name=""/>
          <p:cNvSpPr/>
          <p:nvPr/>
        </p:nvSpPr>
        <p:spPr>
          <a:xfrm>
            <a:off x="2340000" y="1980000"/>
            <a:ext cx="8813520" cy="3709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69" name=""/>
          <p:cNvSpPr/>
          <p:nvPr/>
        </p:nvSpPr>
        <p:spPr>
          <a:xfrm>
            <a:off x="540000" y="231480"/>
            <a:ext cx="10140480" cy="1206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0" name=""/>
          <p:cNvSpPr/>
          <p:nvPr/>
        </p:nvSpPr>
        <p:spPr>
          <a:xfrm>
            <a:off x="720000" y="1060560"/>
            <a:ext cx="9960480" cy="700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1. tao</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2. pamahalaan</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3. teritoryo</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4. panlabas na soberaniya</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5. bansa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876</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2023-07-10T12:40:20Z</dcterms:modified>
  <cp:revision>54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