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8440" cy="68443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5320" cy="2785320"/>
          </a:xfrm>
          <a:prstGeom prst="rect">
            <a:avLst/>
          </a:prstGeom>
          <a:ln w="0">
            <a:noFill/>
          </a:ln>
        </p:spPr>
      </p:pic>
      <p:sp>
        <p:nvSpPr>
          <p:cNvPr id="2" name="Rectangle 5"/>
          <p:cNvSpPr/>
          <p:nvPr/>
        </p:nvSpPr>
        <p:spPr>
          <a:xfrm>
            <a:off x="3487320" y="1475280"/>
            <a:ext cx="8690760" cy="38487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0760" cy="3704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8440" cy="621360"/>
          </a:xfrm>
          <a:prstGeom prst="rect">
            <a:avLst/>
          </a:prstGeom>
          <a:ln w="0">
            <a:noFill/>
          </a:ln>
        </p:spPr>
      </p:pic>
      <p:sp>
        <p:nvSpPr>
          <p:cNvPr id="43" name="Rectangle 7"/>
          <p:cNvSpPr/>
          <p:nvPr/>
        </p:nvSpPr>
        <p:spPr>
          <a:xfrm>
            <a:off x="10868760" y="0"/>
            <a:ext cx="956880" cy="9568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0960" cy="1020960"/>
          </a:xfrm>
          <a:prstGeom prst="rect">
            <a:avLst/>
          </a:prstGeom>
          <a:ln w="0">
            <a:noFill/>
          </a:ln>
        </p:spPr>
      </p:pic>
      <p:sp>
        <p:nvSpPr>
          <p:cNvPr id="45" name="TextBox 9"/>
          <p:cNvSpPr/>
          <p:nvPr/>
        </p:nvSpPr>
        <p:spPr>
          <a:xfrm>
            <a:off x="185400" y="6362280"/>
            <a:ext cx="4678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9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2760" cy="33710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40000" y="2712240"/>
            <a:ext cx="773820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History of the Periodic Table of Elements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
          <p:cNvSpPr/>
          <p:nvPr/>
        </p:nvSpPr>
        <p:spPr>
          <a:xfrm>
            <a:off x="10260000" y="5746320"/>
            <a:ext cx="176040" cy="341640"/>
          </a:xfrm>
          <a:prstGeom prst="rect">
            <a:avLst/>
          </a:prstGeom>
          <a:noFill/>
          <a:ln w="0">
            <a:noFill/>
          </a:ln>
        </p:spPr>
        <p:style>
          <a:lnRef idx="0"/>
          <a:fillRef idx="0"/>
          <a:effectRef idx="0"/>
          <a:fontRef idx="minor"/>
        </p:style>
      </p:sp>
      <p:sp>
        <p:nvSpPr>
          <p:cNvPr id="162" name=""/>
          <p:cNvSpPr/>
          <p:nvPr/>
        </p:nvSpPr>
        <p:spPr>
          <a:xfrm>
            <a:off x="246240" y="1944000"/>
            <a:ext cx="11698920" cy="1475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Figure below shows Moseley’s periodic table of elements. He observed that arranging the elements according to their increasing atomic numbers solves the irregularities in Mendeleev’s periodic table. He concluded that it was easier to explain the trends in Mendeleev’s table if the elements were arranged according to their increasing atomic numbers. Hence, the </a:t>
            </a:r>
            <a:r>
              <a:rPr b="1" lang="en-PH" sz="1800" spc="-1" strike="noStrike">
                <a:solidFill>
                  <a:srgbClr val="000000"/>
                </a:solidFill>
                <a:latin typeface="Lato"/>
                <a:ea typeface="AppleSystemUIFontBold"/>
              </a:rPr>
              <a:t>periodic law </a:t>
            </a:r>
            <a:r>
              <a:rPr b="0" lang="en-PH" sz="1800" spc="-1" strike="noStrike">
                <a:solidFill>
                  <a:srgbClr val="000000"/>
                </a:solidFill>
                <a:latin typeface="Lato"/>
                <a:ea typeface="AppleSystemUIFont"/>
              </a:rPr>
              <a:t>was restated as, “</a:t>
            </a:r>
            <a:r>
              <a:rPr b="0" i="1" lang="en-PH" sz="1800" spc="-1" strike="noStrike">
                <a:solidFill>
                  <a:srgbClr val="000000"/>
                </a:solidFill>
                <a:latin typeface="Lato"/>
                <a:ea typeface="AppleSystemUIFontItalic"/>
              </a:rPr>
              <a:t>The properties of the elements are periodic functions of their atomic numbers</a:t>
            </a:r>
            <a:r>
              <a:rPr b="0" lang="en-PH" sz="1800" spc="-1" strike="noStrike">
                <a:solidFill>
                  <a:srgbClr val="000000"/>
                </a:solidFill>
                <a:latin typeface="Lato"/>
                <a:ea typeface="AppleSystemUIFont"/>
              </a:rPr>
              <a:t>.” </a:t>
            </a:r>
            <a:endParaRPr b="0" lang="en-PH" sz="1800" spc="-1" strike="noStrike">
              <a:latin typeface="Arial"/>
            </a:endParaRPr>
          </a:p>
        </p:txBody>
      </p:sp>
      <p:pic>
        <p:nvPicPr>
          <p:cNvPr id="163" name="" descr=""/>
          <p:cNvPicPr/>
          <p:nvPr/>
        </p:nvPicPr>
        <p:blipFill>
          <a:blip r:embed="rId1"/>
          <a:stretch/>
        </p:blipFill>
        <p:spPr>
          <a:xfrm>
            <a:off x="2950560" y="3623400"/>
            <a:ext cx="6290280" cy="2495520"/>
          </a:xfrm>
          <a:prstGeom prst="rect">
            <a:avLst/>
          </a:prstGeom>
          <a:ln w="0">
            <a:noFill/>
          </a:ln>
        </p:spPr>
      </p:pic>
      <p:sp>
        <p:nvSpPr>
          <p:cNvPr id="164" name=""/>
          <p:cNvSpPr/>
          <p:nvPr/>
        </p:nvSpPr>
        <p:spPr>
          <a:xfrm>
            <a:off x="1685880" y="720000"/>
            <a:ext cx="8818920" cy="71892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History of the Periodic Table of Elements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
          <p:cNvSpPr/>
          <p:nvPr/>
        </p:nvSpPr>
        <p:spPr>
          <a:xfrm>
            <a:off x="10260000" y="5746320"/>
            <a:ext cx="176040" cy="341640"/>
          </a:xfrm>
          <a:prstGeom prst="rect">
            <a:avLst/>
          </a:prstGeom>
          <a:noFill/>
          <a:ln w="0">
            <a:noFill/>
          </a:ln>
        </p:spPr>
        <p:style>
          <a:lnRef idx="0"/>
          <a:fillRef idx="0"/>
          <a:effectRef idx="0"/>
          <a:fontRef idx="minor"/>
        </p:style>
      </p:sp>
      <p:sp>
        <p:nvSpPr>
          <p:cNvPr id="166" name=""/>
          <p:cNvSpPr/>
          <p:nvPr/>
        </p:nvSpPr>
        <p:spPr>
          <a:xfrm>
            <a:off x="558360" y="1404000"/>
            <a:ext cx="11074680" cy="717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700" spc="-1" strike="noStrike">
                <a:solidFill>
                  <a:srgbClr val="000000"/>
                </a:solidFill>
                <a:latin typeface="Lato"/>
                <a:ea typeface="AppleSystemUIFontBold"/>
              </a:rPr>
              <a:t>Directions: </a:t>
            </a:r>
            <a:r>
              <a:rPr b="0" lang="en-PH" sz="1700" spc="-1" strike="noStrike">
                <a:solidFill>
                  <a:srgbClr val="000000"/>
                </a:solidFill>
                <a:latin typeface="Lato"/>
                <a:ea typeface="AppleSystemUIFont"/>
              </a:rPr>
              <a:t>Find the names of the scientists listed on the right side who made contributions to the development </a:t>
            </a:r>
            <a:r>
              <a:rPr b="0" lang="en-PH" sz="1700" spc="-1" strike="noStrike">
                <a:solidFill>
                  <a:srgbClr val="000000"/>
                </a:solidFill>
                <a:latin typeface="Lato"/>
                <a:ea typeface="AppleSystemUIFont"/>
              </a:rPr>
              <a:t>	</a:t>
            </a:r>
            <a:r>
              <a:rPr b="0" lang="en-PH" sz="1700" spc="-1" strike="noStrike">
                <a:solidFill>
                  <a:srgbClr val="000000"/>
                </a:solidFill>
                <a:latin typeface="Lato"/>
                <a:ea typeface="AppleSystemUIFont"/>
              </a:rPr>
              <a:t>	</a:t>
            </a:r>
            <a:r>
              <a:rPr b="0" lang="en-PH" sz="1700" spc="-1" strike="noStrike">
                <a:solidFill>
                  <a:srgbClr val="000000"/>
                </a:solidFill>
                <a:latin typeface="Lato"/>
                <a:ea typeface="AppleSystemUIFont"/>
              </a:rPr>
              <a:t>	</a:t>
            </a:r>
            <a:r>
              <a:rPr b="0" lang="en-PH" sz="1700" spc="-1" strike="noStrike">
                <a:solidFill>
                  <a:srgbClr val="000000"/>
                </a:solidFill>
                <a:latin typeface="Lato"/>
                <a:ea typeface="AppleSystemUIFont"/>
              </a:rPr>
              <a:t>of the periodic table of elements. You may find them vertically, horizontally, or diagonally.</a:t>
            </a:r>
            <a:endParaRPr b="0" lang="en-PH" sz="1700" spc="-1" strike="noStrike">
              <a:latin typeface="Arial"/>
            </a:endParaRPr>
          </a:p>
        </p:txBody>
      </p:sp>
      <p:graphicFrame>
        <p:nvGraphicFramePr>
          <p:cNvPr id="167" name=""/>
          <p:cNvGraphicFramePr/>
          <p:nvPr/>
        </p:nvGraphicFramePr>
        <p:xfrm>
          <a:off x="2694240" y="2115000"/>
          <a:ext cx="5045400" cy="4002840"/>
        </p:xfrm>
        <a:graphic>
          <a:graphicData uri="http://schemas.openxmlformats.org/drawingml/2006/table">
            <a:tbl>
              <a:tblPr/>
              <a:tblGrid>
                <a:gridCol w="505080"/>
                <a:gridCol w="505080"/>
                <a:gridCol w="505080"/>
                <a:gridCol w="505080"/>
                <a:gridCol w="505080"/>
                <a:gridCol w="505080"/>
                <a:gridCol w="505080"/>
                <a:gridCol w="505080"/>
                <a:gridCol w="505080"/>
                <a:gridCol w="500040"/>
              </a:tblGrid>
              <a:tr h="400320">
                <a:tc>
                  <a:txBody>
                    <a:bodyPr lIns="90000" rIns="90000" anchor="ctr">
                      <a:noAutofit/>
                    </a:bodyPr>
                    <a:p>
                      <a:pPr algn="ctr">
                        <a:lnSpc>
                          <a:spcPct val="100000"/>
                        </a:lnSpc>
                        <a:buNone/>
                      </a:pPr>
                      <a:r>
                        <a:rPr b="0" lang="en-PH" sz="1800" spc="-1" strike="noStrike">
                          <a:latin typeface="Lato"/>
                        </a:rPr>
                        <a:t>D</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O</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R</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M</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Y</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N</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S</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Y</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400320">
                <a:tc>
                  <a:txBody>
                    <a:bodyPr lIns="90000" rIns="90000" anchor="ctr">
                      <a:noAutofit/>
                    </a:bodyPr>
                    <a:p>
                      <a:pPr algn="ctr">
                        <a:lnSpc>
                          <a:spcPct val="100000"/>
                        </a:lnSpc>
                        <a:buNone/>
                      </a:pPr>
                      <a:r>
                        <a:rPr b="0" lang="en-PH" sz="1800" spc="-1" strike="noStrike">
                          <a:latin typeface="Lato"/>
                        </a:rPr>
                        <a:t>M</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N</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W</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L</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A</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N</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D</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S</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400320">
                <a:tc>
                  <a:txBody>
                    <a:bodyPr lIns="90000" rIns="90000" anchor="ctr">
                      <a:noAutofit/>
                    </a:bodyPr>
                    <a:p>
                      <a:pPr algn="ctr">
                        <a:lnSpc>
                          <a:spcPct val="100000"/>
                        </a:lnSpc>
                        <a:buNone/>
                      </a:pPr>
                      <a:r>
                        <a:rPr b="0" lang="en-PH" sz="1800" spc="-1" strike="noStrike">
                          <a:latin typeface="Lato"/>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L</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R</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B</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O</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S</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L</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W</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N</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400320">
                <a:tc>
                  <a:txBody>
                    <a:bodyPr lIns="90000" rIns="90000" anchor="ctr">
                      <a:noAutofit/>
                    </a:bodyPr>
                    <a:p>
                      <a:pPr algn="ctr">
                        <a:lnSpc>
                          <a:spcPct val="100000"/>
                        </a:lnSpc>
                        <a:buNone/>
                      </a:pPr>
                      <a:r>
                        <a:rPr b="0" lang="en-PH" sz="1800" spc="-1" strike="noStrike">
                          <a:latin typeface="Lato"/>
                        </a:rPr>
                        <a:t>N</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Y</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T</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L</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I</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S</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I</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Y</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400320">
                <a:tc>
                  <a:txBody>
                    <a:bodyPr lIns="90000" rIns="90000" anchor="ctr">
                      <a:noAutofit/>
                    </a:bodyPr>
                    <a:p>
                      <a:pPr algn="ctr">
                        <a:lnSpc>
                          <a:spcPct val="100000"/>
                        </a:lnSpc>
                        <a:buNone/>
                      </a:pPr>
                      <a:r>
                        <a:rPr b="0" lang="en-PH" sz="1800" spc="-1" strike="noStrike">
                          <a:latin typeface="Lato"/>
                        </a:rPr>
                        <a:t>D</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O</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B</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R</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I</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N</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R</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400320">
                <a:tc>
                  <a:txBody>
                    <a:bodyPr lIns="90000" rIns="90000" anchor="ctr">
                      <a:noAutofit/>
                    </a:bodyPr>
                    <a:p>
                      <a:pPr algn="ctr">
                        <a:lnSpc>
                          <a:spcPct val="100000"/>
                        </a:lnSpc>
                        <a:buNone/>
                      </a:pPr>
                      <a:r>
                        <a:rPr b="0" lang="en-PH" sz="1800" spc="-1" strike="noStrike">
                          <a:latin typeface="Lato"/>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K</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S</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B</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R</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O</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L</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S</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Y</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400320">
                <a:tc>
                  <a:txBody>
                    <a:bodyPr lIns="90000" rIns="90000" anchor="ctr">
                      <a:noAutofit/>
                    </a:bodyPr>
                    <a:p>
                      <a:pPr algn="ctr">
                        <a:lnSpc>
                          <a:spcPct val="100000"/>
                        </a:lnSpc>
                        <a:buNone/>
                      </a:pPr>
                      <a:r>
                        <a:rPr b="0" lang="en-PH" sz="1800" spc="-1" strike="noStrike">
                          <a:latin typeface="Lato"/>
                        </a:rPr>
                        <a:t>L</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A</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V</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I</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O</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S</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R</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L</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Z</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400320">
                <a:tc>
                  <a:txBody>
                    <a:bodyPr lIns="90000" rIns="90000" anchor="ctr">
                      <a:noAutofit/>
                    </a:bodyPr>
                    <a:p>
                      <a:pPr algn="ctr">
                        <a:lnSpc>
                          <a:spcPct val="100000"/>
                        </a:lnSpc>
                        <a:buNone/>
                      </a:pPr>
                      <a:r>
                        <a:rPr b="0" lang="en-PH" sz="1800" spc="-1" strike="noStrike">
                          <a:latin typeface="Lato"/>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N</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H</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J</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P</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S</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K</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W</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I</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400320">
                <a:tc>
                  <a:txBody>
                    <a:bodyPr lIns="90000" rIns="90000" anchor="ctr">
                      <a:noAutofit/>
                    </a:bodyPr>
                    <a:p>
                      <a:pPr algn="ctr">
                        <a:lnSpc>
                          <a:spcPct val="100000"/>
                        </a:lnSpc>
                        <a:buNone/>
                      </a:pPr>
                      <a:r>
                        <a:rPr b="0" lang="en-PH" sz="1800" spc="-1" strike="noStrike">
                          <a:latin typeface="Lato"/>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L</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A</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V</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O</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I</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D</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I</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R</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400320">
                <a:tc>
                  <a:txBody>
                    <a:bodyPr lIns="90000" rIns="90000" anchor="ctr">
                      <a:noAutofit/>
                    </a:bodyPr>
                    <a:p>
                      <a:pPr algn="ctr">
                        <a:lnSpc>
                          <a:spcPct val="100000"/>
                        </a:lnSpc>
                        <a:buNone/>
                      </a:pPr>
                      <a:r>
                        <a:rPr b="0" lang="en-PH" sz="1800" spc="-1" strike="noStrike">
                          <a:latin typeface="Lato"/>
                        </a:rPr>
                        <a:t>V</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O</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I</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M</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N</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D</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L</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A</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68" name=""/>
          <p:cNvSpPr/>
          <p:nvPr/>
        </p:nvSpPr>
        <p:spPr>
          <a:xfrm>
            <a:off x="8460000" y="4320000"/>
            <a:ext cx="3239280" cy="1619280"/>
          </a:xfrm>
          <a:prstGeom prst="rect">
            <a:avLst/>
          </a:prstGeom>
          <a:solidFill>
            <a:srgbClr val="ffffff"/>
          </a:solidFill>
          <a:ln w="29160">
            <a:solidFill>
              <a:srgbClr val="000000"/>
            </a:solidFill>
            <a:round/>
          </a:ln>
        </p:spPr>
        <p:style>
          <a:lnRef idx="0"/>
          <a:fillRef idx="0"/>
          <a:effectRef idx="0"/>
          <a:fontRef idx="minor"/>
        </p:style>
      </p:sp>
      <p:sp>
        <p:nvSpPr>
          <p:cNvPr id="169" name=""/>
          <p:cNvSpPr/>
          <p:nvPr/>
        </p:nvSpPr>
        <p:spPr>
          <a:xfrm>
            <a:off x="8867880" y="4334760"/>
            <a:ext cx="2687400" cy="15159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1" lang="en-PH" sz="1800" spc="-1" strike="noStrike">
                <a:solidFill>
                  <a:srgbClr val="000000"/>
                </a:solidFill>
                <a:latin typeface="Lato"/>
                <a:ea typeface="DejaVu Sans"/>
              </a:rPr>
              <a:t>Find</a:t>
            </a:r>
            <a:r>
              <a:rPr b="0" lang="en-PH" sz="1800" spc="-1" strike="noStrike">
                <a:solidFill>
                  <a:srgbClr val="000000"/>
                </a:solidFill>
                <a:latin typeface="Lato"/>
                <a:ea typeface="DejaVu Sans"/>
              </a:rPr>
              <a:t>: </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Lavoisier   Mendeleev  </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Newlands  Meyer </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Moseley    Döbereiner</a:t>
            </a:r>
            <a:endParaRPr b="0" lang="en-PH" sz="1800" spc="-1" strike="noStrike">
              <a:latin typeface="Arial"/>
            </a:endParaRPr>
          </a:p>
        </p:txBody>
      </p:sp>
      <p:sp>
        <p:nvSpPr>
          <p:cNvPr id="170" name=""/>
          <p:cNvSpPr/>
          <p:nvPr/>
        </p:nvSpPr>
        <p:spPr>
          <a:xfrm>
            <a:off x="5375880" y="935280"/>
            <a:ext cx="1439640" cy="44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rPr>
              <a:t>Activity </a:t>
            </a:r>
            <a:endParaRPr b="0" lang="en-PH" sz="2000" spc="-1" strike="noStrike">
              <a:latin typeface="Arial"/>
            </a:endParaRPr>
          </a:p>
        </p:txBody>
      </p:sp>
      <p:sp>
        <p:nvSpPr>
          <p:cNvPr id="171" name=""/>
          <p:cNvSpPr/>
          <p:nvPr/>
        </p:nvSpPr>
        <p:spPr>
          <a:xfrm>
            <a:off x="1685880" y="252000"/>
            <a:ext cx="8818920" cy="71892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History of the Periodic Table of Elements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
          <p:cNvSpPr/>
          <p:nvPr/>
        </p:nvSpPr>
        <p:spPr>
          <a:xfrm>
            <a:off x="10260000" y="5746320"/>
            <a:ext cx="176040" cy="341640"/>
          </a:xfrm>
          <a:prstGeom prst="rect">
            <a:avLst/>
          </a:prstGeom>
          <a:noFill/>
          <a:ln w="0">
            <a:noFill/>
          </a:ln>
        </p:spPr>
        <p:style>
          <a:lnRef idx="0"/>
          <a:fillRef idx="0"/>
          <a:effectRef idx="0"/>
          <a:fontRef idx="minor"/>
        </p:style>
      </p:sp>
      <p:sp>
        <p:nvSpPr>
          <p:cNvPr id="173" name=""/>
          <p:cNvSpPr/>
          <p:nvPr/>
        </p:nvSpPr>
        <p:spPr>
          <a:xfrm>
            <a:off x="5025600" y="1475640"/>
            <a:ext cx="2140920" cy="44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ea typeface="DejaVu Sans"/>
              </a:rPr>
              <a:t>Answer Key </a:t>
            </a:r>
            <a:endParaRPr b="0" lang="en-PH" sz="2000" spc="-1" strike="noStrike">
              <a:latin typeface="Arial"/>
            </a:endParaRPr>
          </a:p>
        </p:txBody>
      </p:sp>
      <p:graphicFrame>
        <p:nvGraphicFramePr>
          <p:cNvPr id="174" name=""/>
          <p:cNvGraphicFramePr/>
          <p:nvPr/>
        </p:nvGraphicFramePr>
        <p:xfrm>
          <a:off x="3317400" y="1981800"/>
          <a:ext cx="6109560" cy="4002840"/>
        </p:xfrm>
        <a:graphic>
          <a:graphicData uri="http://schemas.openxmlformats.org/drawingml/2006/table">
            <a:tbl>
              <a:tblPr/>
              <a:tblGrid>
                <a:gridCol w="611280"/>
                <a:gridCol w="611280"/>
                <a:gridCol w="611280"/>
                <a:gridCol w="611280"/>
                <a:gridCol w="611280"/>
                <a:gridCol w="611280"/>
                <a:gridCol w="611280"/>
                <a:gridCol w="611280"/>
                <a:gridCol w="611280"/>
                <a:gridCol w="608400"/>
              </a:tblGrid>
              <a:tr h="400320">
                <a:tc>
                  <a:txBody>
                    <a:bodyPr lIns="90000" rIns="90000" anchor="ctr">
                      <a:noAutofit/>
                    </a:bodyPr>
                    <a:p>
                      <a:pPr algn="ctr">
                        <a:lnSpc>
                          <a:spcPct val="100000"/>
                        </a:lnSpc>
                        <a:buNone/>
                      </a:pPr>
                      <a:r>
                        <a:rPr b="0" lang="en-PH" sz="1800" spc="-1" strike="noStrike">
                          <a:latin typeface="Lato"/>
                        </a:rPr>
                        <a:t>D</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O</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R</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M</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Y</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N</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S</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Y</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400320">
                <a:tc>
                  <a:txBody>
                    <a:bodyPr lIns="90000" rIns="90000" anchor="ctr">
                      <a:noAutofit/>
                    </a:bodyPr>
                    <a:p>
                      <a:pPr algn="ctr">
                        <a:lnSpc>
                          <a:spcPct val="100000"/>
                        </a:lnSpc>
                        <a:buNone/>
                      </a:pPr>
                      <a:r>
                        <a:rPr b="1" lang="en-PH" sz="1800" spc="-1" strike="noStrike">
                          <a:latin typeface="Arial"/>
                        </a:rPr>
                        <a:t>M</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0" lang="en-PH" sz="1800" spc="-1" strike="noStrike">
                          <a:latin typeface="Arial"/>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1" lang="en-PH" sz="1800" spc="-1" strike="noStrike">
                          <a:latin typeface="Arial"/>
                        </a:rPr>
                        <a:t>N</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1" lang="en-PH" sz="1800" spc="-1" strike="noStrike">
                          <a:latin typeface="Arial"/>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1" lang="en-PH" sz="1800" spc="-1" strike="noStrike">
                          <a:latin typeface="Arial"/>
                        </a:rPr>
                        <a:t>W</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1" lang="en-PH" sz="1800" spc="-1" strike="noStrike">
                          <a:latin typeface="Arial"/>
                        </a:rPr>
                        <a:t>L</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1" lang="en-PH" sz="1800" spc="-1" strike="noStrike">
                          <a:latin typeface="Arial"/>
                        </a:rPr>
                        <a:t>A</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1" lang="en-PH" sz="1800" spc="-1" strike="noStrike">
                          <a:latin typeface="Arial"/>
                        </a:rPr>
                        <a:t>N</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1" lang="en-PH" sz="1800" spc="-1" strike="noStrike">
                          <a:latin typeface="Arial"/>
                        </a:rPr>
                        <a:t>D</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1" lang="en-PH" sz="1800" spc="-1" strike="noStrike">
                          <a:latin typeface="Arial"/>
                        </a:rPr>
                        <a:t>S</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r>
              <a:tr h="400320">
                <a:tc>
                  <a:txBody>
                    <a:bodyPr lIns="90000" rIns="90000" anchor="ctr">
                      <a:noAutofit/>
                    </a:bodyPr>
                    <a:p>
                      <a:pPr algn="ctr">
                        <a:lnSpc>
                          <a:spcPct val="100000"/>
                        </a:lnSpc>
                        <a:buNone/>
                      </a:pPr>
                      <a:r>
                        <a:rPr b="1" lang="en-PH" sz="1800" spc="-1" strike="noStrike">
                          <a:latin typeface="Arial"/>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1" lang="en-PH" sz="1800" spc="-1" strike="noStrike">
                          <a:latin typeface="Arial"/>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0" lang="en-PH" sz="1800" spc="-1" strike="noStrike">
                          <a:latin typeface="Arial"/>
                        </a:rPr>
                        <a:t>L</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R</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B</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O</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S</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L</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W</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N</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400320">
                <a:tc>
                  <a:txBody>
                    <a:bodyPr lIns="90000" rIns="90000" anchor="ctr">
                      <a:noAutofit/>
                    </a:bodyPr>
                    <a:p>
                      <a:pPr algn="ctr">
                        <a:lnSpc>
                          <a:spcPct val="100000"/>
                        </a:lnSpc>
                        <a:buNone/>
                      </a:pPr>
                      <a:r>
                        <a:rPr b="1" lang="en-PH" sz="1800" spc="-1" strike="noStrike">
                          <a:latin typeface="Arial"/>
                        </a:rPr>
                        <a:t>N</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0" lang="en-PH" sz="1800" spc="-1" strike="noStrike">
                          <a:latin typeface="Arial"/>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1" lang="en-PH" sz="1800" spc="-1" strike="noStrike">
                          <a:latin typeface="Arial"/>
                        </a:rPr>
                        <a:t>Y</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0" lang="en-PH" sz="1800" spc="-1" strike="noStrike">
                          <a:latin typeface="Arial"/>
                        </a:rPr>
                        <a:t>T</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L</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I</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S</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I</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1" lang="en-PH" sz="1800" spc="-1" strike="noStrike">
                          <a:latin typeface="Arial"/>
                        </a:rPr>
                        <a:t>Y</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r>
              <a:tr h="400320">
                <a:tc>
                  <a:txBody>
                    <a:bodyPr lIns="90000" rIns="90000" anchor="ctr">
                      <a:noAutofit/>
                    </a:bodyPr>
                    <a:p>
                      <a:pPr algn="ctr">
                        <a:lnSpc>
                          <a:spcPct val="100000"/>
                        </a:lnSpc>
                        <a:buNone/>
                      </a:pPr>
                      <a:r>
                        <a:rPr b="1" lang="en-PH" sz="1800" spc="-1" strike="noStrike">
                          <a:latin typeface="Arial"/>
                        </a:rPr>
                        <a:t>D</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1" lang="en-PH" sz="1800" spc="-1" strike="noStrike">
                          <a:latin typeface="Arial"/>
                        </a:rPr>
                        <a:t>O</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1" lang="en-PH" sz="1800" spc="-1" strike="noStrike">
                          <a:latin typeface="Arial"/>
                        </a:rPr>
                        <a:t>B</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1" lang="en-PH" sz="1800" spc="-1" strike="noStrike">
                          <a:latin typeface="Arial"/>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1" lang="en-PH" sz="1800" spc="-1" strike="noStrike">
                          <a:latin typeface="Arial"/>
                        </a:rPr>
                        <a:t>R</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1" lang="en-PH" sz="1800" spc="-1" strike="noStrike">
                          <a:latin typeface="Arial"/>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1" lang="en-PH" sz="1800" spc="-1" strike="noStrike">
                          <a:latin typeface="Arial"/>
                        </a:rPr>
                        <a:t>I</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1" lang="en-PH" sz="1800" spc="-1" strike="noStrike">
                          <a:latin typeface="Arial"/>
                        </a:rPr>
                        <a:t>N</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1" lang="en-PH" sz="1800" spc="-1" strike="noStrike">
                          <a:latin typeface="Arial"/>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1" lang="en-PH" sz="1800" spc="-1" strike="noStrike">
                          <a:latin typeface="Arial"/>
                        </a:rPr>
                        <a:t>R</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r>
              <a:tr h="400320">
                <a:tc>
                  <a:txBody>
                    <a:bodyPr lIns="90000" rIns="90000" anchor="ctr">
                      <a:noAutofit/>
                    </a:bodyPr>
                    <a:p>
                      <a:pPr algn="ctr">
                        <a:lnSpc>
                          <a:spcPct val="100000"/>
                        </a:lnSpc>
                        <a:buNone/>
                      </a:pPr>
                      <a:r>
                        <a:rPr b="1" lang="en-PH" sz="1800" spc="-1" strike="noStrike">
                          <a:latin typeface="Arial"/>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0" lang="en-PH" sz="1800" spc="-1" strike="noStrike">
                          <a:latin typeface="Arial"/>
                        </a:rPr>
                        <a:t>K</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S</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B</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1" lang="en-PH" sz="1800" spc="-1" strike="noStrike">
                          <a:latin typeface="Arial"/>
                        </a:rPr>
                        <a:t>R</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0" lang="en-PH" sz="1800" spc="-1" strike="noStrike">
                          <a:latin typeface="Arial"/>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O</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1" lang="en-PH" sz="1800" spc="-1" strike="noStrike">
                          <a:latin typeface="Arial"/>
                        </a:rPr>
                        <a:t>L</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0" lang="en-PH" sz="1800" spc="-1" strike="noStrike">
                          <a:latin typeface="Arial"/>
                        </a:rPr>
                        <a:t>S</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Y</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400320">
                <a:tc>
                  <a:txBody>
                    <a:bodyPr lIns="90000" rIns="90000" anchor="ctr">
                      <a:noAutofit/>
                    </a:bodyPr>
                    <a:p>
                      <a:pPr algn="ctr">
                        <a:lnSpc>
                          <a:spcPct val="100000"/>
                        </a:lnSpc>
                        <a:buNone/>
                      </a:pPr>
                      <a:r>
                        <a:rPr b="1" lang="en-PH" sz="1800" spc="-1" strike="noStrike">
                          <a:latin typeface="Arial"/>
                        </a:rPr>
                        <a:t>L</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0" lang="en-PH" sz="1800" spc="-1" strike="noStrike">
                          <a:latin typeface="Arial"/>
                        </a:rPr>
                        <a:t>A</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V</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I</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O</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S</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1" lang="en-PH" sz="1800" spc="-1" strike="noStrike">
                          <a:latin typeface="Arial"/>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0" lang="en-PH" sz="1800" spc="-1" strike="noStrike">
                          <a:latin typeface="Arial"/>
                        </a:rPr>
                        <a:t>R</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L</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Z</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400320">
                <a:tc>
                  <a:txBody>
                    <a:bodyPr lIns="90000" rIns="90000" anchor="ctr">
                      <a:noAutofit/>
                    </a:bodyPr>
                    <a:p>
                      <a:pPr algn="ctr">
                        <a:lnSpc>
                          <a:spcPct val="100000"/>
                        </a:lnSpc>
                        <a:buNone/>
                      </a:pPr>
                      <a:r>
                        <a:rPr b="1" lang="en-PH" sz="1800" spc="-1" strike="noStrike">
                          <a:latin typeface="Arial"/>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0" lang="en-PH" sz="1800" spc="-1" strike="noStrike">
                          <a:latin typeface="Arial"/>
                        </a:rPr>
                        <a:t>N</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H</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J</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P</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1" lang="en-PH" sz="1800" spc="-1" strike="noStrike">
                          <a:latin typeface="Arial"/>
                        </a:rPr>
                        <a:t>S</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0" lang="en-PH" sz="1800" spc="-1" strike="noStrike">
                          <a:latin typeface="Arial"/>
                        </a:rPr>
                        <a:t>K</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W</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I</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400320">
                <a:tc>
                  <a:txBody>
                    <a:bodyPr lIns="90000" rIns="90000" anchor="ctr">
                      <a:noAutofit/>
                    </a:bodyPr>
                    <a:p>
                      <a:pPr algn="ctr">
                        <a:lnSpc>
                          <a:spcPct val="100000"/>
                        </a:lnSpc>
                        <a:buNone/>
                      </a:pPr>
                      <a:r>
                        <a:rPr b="1" lang="en-PH" sz="1800" spc="-1" strike="noStrike">
                          <a:latin typeface="Arial"/>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1" lang="en-PH" sz="1800" spc="-1" strike="noStrike">
                          <a:latin typeface="Arial"/>
                        </a:rPr>
                        <a:t>L</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1" lang="en-PH" sz="1800" spc="-1" strike="noStrike">
                          <a:latin typeface="Arial"/>
                        </a:rPr>
                        <a:t>A</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1" lang="en-PH" sz="1800" spc="-1" strike="noStrike">
                          <a:latin typeface="Arial"/>
                        </a:rPr>
                        <a:t>V</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1" lang="en-PH" sz="1800" spc="-1" strike="noStrike">
                          <a:latin typeface="Arial"/>
                        </a:rPr>
                        <a:t>O</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1" lang="en-PH" sz="1800" spc="-1" strike="noStrike">
                          <a:latin typeface="Arial"/>
                        </a:rPr>
                        <a:t>I</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1" lang="en-PH" sz="1800" spc="-1" strike="noStrike">
                          <a:latin typeface="Arial"/>
                        </a:rPr>
                        <a:t>D</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1" lang="en-PH" sz="1800" spc="-1" strike="noStrike">
                          <a:latin typeface="Arial"/>
                        </a:rPr>
                        <a:t>I</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1" lang="en-PH" sz="1800" spc="-1" strike="noStrike">
                          <a:latin typeface="Arial"/>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1" lang="en-PH" sz="1800" spc="-1" strike="noStrike">
                          <a:latin typeface="Arial"/>
                        </a:rPr>
                        <a:t>R</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r>
              <a:tr h="400320">
                <a:tc>
                  <a:txBody>
                    <a:bodyPr lIns="90000" rIns="90000" anchor="ctr">
                      <a:noAutofit/>
                    </a:bodyPr>
                    <a:p>
                      <a:pPr algn="ctr">
                        <a:lnSpc>
                          <a:spcPct val="100000"/>
                        </a:lnSpc>
                        <a:buNone/>
                      </a:pPr>
                      <a:r>
                        <a:rPr b="1" lang="en-PH" sz="1800" spc="-1" strike="noStrike">
                          <a:latin typeface="Arial"/>
                        </a:rPr>
                        <a:t>V</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0" lang="en-PH" sz="1800" spc="-1" strike="noStrike">
                          <a:latin typeface="Arial"/>
                        </a:rPr>
                        <a:t>O</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I</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1" lang="en-PH" sz="1800" spc="-1" strike="noStrike">
                          <a:latin typeface="Arial"/>
                        </a:rPr>
                        <a:t>M</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afd095"/>
                    </a:solidFill>
                  </a:tcPr>
                </a:tc>
                <a:tc>
                  <a:txBody>
                    <a:bodyPr lIns="90000" rIns="90000" anchor="ctr">
                      <a:noAutofit/>
                    </a:bodyPr>
                    <a:p>
                      <a:pPr algn="ctr">
                        <a:lnSpc>
                          <a:spcPct val="100000"/>
                        </a:lnSpc>
                        <a:buNone/>
                      </a:pPr>
                      <a:r>
                        <a:rPr b="0" lang="en-PH" sz="1800" spc="-1" strike="noStrike">
                          <a:latin typeface="Arial"/>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N</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D</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L</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A</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75" name=""/>
          <p:cNvSpPr/>
          <p:nvPr/>
        </p:nvSpPr>
        <p:spPr>
          <a:xfrm>
            <a:off x="1685880" y="648000"/>
            <a:ext cx="8819280" cy="71928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History of the Periodic Table of Elements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0260000" y="5746320"/>
            <a:ext cx="176040" cy="341640"/>
          </a:xfrm>
          <a:prstGeom prst="rect">
            <a:avLst/>
          </a:prstGeom>
          <a:noFill/>
          <a:ln w="0">
            <a:noFill/>
          </a:ln>
        </p:spPr>
        <p:style>
          <a:lnRef idx="0"/>
          <a:fillRef idx="0"/>
          <a:effectRef idx="0"/>
          <a:fontRef idx="minor"/>
        </p:style>
      </p:sp>
      <p:sp>
        <p:nvSpPr>
          <p:cNvPr id="126" name=""/>
          <p:cNvSpPr/>
          <p:nvPr/>
        </p:nvSpPr>
        <p:spPr>
          <a:xfrm>
            <a:off x="1685880" y="720000"/>
            <a:ext cx="8818920" cy="71892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History of the Periodic Table of Elements </a:t>
            </a:r>
            <a:endParaRPr b="0" lang="en-PH" sz="3000" spc="-1" strike="noStrike">
              <a:latin typeface="Arial"/>
            </a:endParaRPr>
          </a:p>
        </p:txBody>
      </p:sp>
      <p:sp>
        <p:nvSpPr>
          <p:cNvPr id="127" name=""/>
          <p:cNvSpPr/>
          <p:nvPr/>
        </p:nvSpPr>
        <p:spPr>
          <a:xfrm>
            <a:off x="515880" y="2199240"/>
            <a:ext cx="11158920" cy="1544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AppleSystemUIFontBold"/>
              </a:rPr>
              <a:t>	</a:t>
            </a:r>
            <a:r>
              <a:rPr b="1" lang="en-PH" sz="1800" spc="-1" strike="noStrike">
                <a:solidFill>
                  <a:srgbClr val="000000"/>
                </a:solidFill>
                <a:latin typeface="Lato"/>
                <a:ea typeface="AppleSystemUIFontBold"/>
              </a:rPr>
              <a:t>Alchemy </a:t>
            </a:r>
            <a:r>
              <a:rPr b="0" lang="en-PH" sz="1800" spc="-1" strike="noStrike">
                <a:solidFill>
                  <a:srgbClr val="000000"/>
                </a:solidFill>
                <a:latin typeface="Lato"/>
                <a:ea typeface="AppleSystemUIFont"/>
              </a:rPr>
              <a:t>is an early form of the investigation of nature. Alchemists were famous for the process of changing some elements into gold. They were the first to use the symbols of the elements during the Middle Ages; the symbols helped preserve their works with confidentiality. The practice of using symbols for each element has influenced modern chemists. They use symbols for each element for convenience and ease in writing. </a:t>
            </a:r>
            <a:endParaRPr b="0" lang="en-PH" sz="1800" spc="-1" strike="noStrike">
              <a:latin typeface="Arial"/>
            </a:endParaRPr>
          </a:p>
        </p:txBody>
      </p:sp>
      <p:sp>
        <p:nvSpPr>
          <p:cNvPr id="128" name=""/>
          <p:cNvSpPr/>
          <p:nvPr/>
        </p:nvSpPr>
        <p:spPr>
          <a:xfrm>
            <a:off x="515880" y="3783240"/>
            <a:ext cx="11158920" cy="16160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As chemists discovered more elements, they became overwhelmed with new scientific data about the elements and their properties. The use of symbols for each element was not enough; what they needed was a way to organize all the facts associated with the elements. They tried to arrange the elements in patterns. This arrangement in patterns paved the way for the </a:t>
            </a:r>
            <a:r>
              <a:rPr b="0" i="1" lang="en-PH" sz="1800" spc="-1" strike="noStrike">
                <a:solidFill>
                  <a:srgbClr val="000000"/>
                </a:solidFill>
                <a:latin typeface="Lato"/>
                <a:ea typeface="AppleSystemUIFontItalic"/>
              </a:rPr>
              <a:t>tabulation of the elements </a:t>
            </a:r>
            <a:r>
              <a:rPr b="0" lang="en-PH" sz="1800" spc="-1" strike="noStrike">
                <a:solidFill>
                  <a:srgbClr val="000000"/>
                </a:solidFill>
                <a:latin typeface="Lato"/>
                <a:ea typeface="AppleSystemUIFont"/>
              </a:rPr>
              <a:t>based on their chemical and physical properties, which was suitably called the </a:t>
            </a:r>
            <a:r>
              <a:rPr b="1" lang="en-PH" sz="1800" spc="-1" strike="noStrike">
                <a:solidFill>
                  <a:srgbClr val="000000"/>
                </a:solidFill>
                <a:latin typeface="Lato"/>
                <a:ea typeface="AppleSystemUIFontBold"/>
              </a:rPr>
              <a:t>periodic table of elements</a:t>
            </a:r>
            <a:r>
              <a:rPr b="0" lang="en-PH" sz="1800" spc="-1" strike="noStrike">
                <a:solidFill>
                  <a:srgbClr val="000000"/>
                </a:solidFill>
                <a:latin typeface="Lato"/>
                <a:ea typeface="AppleSystemUIFont"/>
              </a:rPr>
              <a: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10260000" y="5746320"/>
            <a:ext cx="176040" cy="341640"/>
          </a:xfrm>
          <a:prstGeom prst="rect">
            <a:avLst/>
          </a:prstGeom>
          <a:noFill/>
          <a:ln w="0">
            <a:noFill/>
          </a:ln>
        </p:spPr>
        <p:style>
          <a:lnRef idx="0"/>
          <a:fillRef idx="0"/>
          <a:effectRef idx="0"/>
          <a:fontRef idx="minor"/>
        </p:style>
      </p:sp>
      <p:sp>
        <p:nvSpPr>
          <p:cNvPr id="130" name=""/>
          <p:cNvSpPr/>
          <p:nvPr/>
        </p:nvSpPr>
        <p:spPr>
          <a:xfrm>
            <a:off x="444960" y="1908000"/>
            <a:ext cx="11301120" cy="1145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Like other discoveries, the periodic table also underwent some modifications before it was finalized. Its evolution was made possible through the works of different chemists. As we proceed with the lesson, let us get to know the scientists who contributed to the development of the periodic table.</a:t>
            </a:r>
            <a:endParaRPr b="0" lang="en-PH" sz="1800" spc="-1" strike="noStrike">
              <a:latin typeface="Arial"/>
            </a:endParaRPr>
          </a:p>
        </p:txBody>
      </p:sp>
      <p:sp>
        <p:nvSpPr>
          <p:cNvPr id="131" name=""/>
          <p:cNvSpPr/>
          <p:nvPr/>
        </p:nvSpPr>
        <p:spPr>
          <a:xfrm>
            <a:off x="515880" y="3760200"/>
            <a:ext cx="11158920" cy="1855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In 1789, </a:t>
            </a:r>
            <a:r>
              <a:rPr b="0" i="1" lang="en-PH" sz="1800" spc="-1" strike="noStrike">
                <a:solidFill>
                  <a:srgbClr val="000000"/>
                </a:solidFill>
                <a:latin typeface="Lato"/>
                <a:ea typeface="AppleSystemUIFontItalic"/>
              </a:rPr>
              <a:t>Antoine Lavoisier</a:t>
            </a:r>
            <a:r>
              <a:rPr b="0" lang="en-PH" sz="1800" spc="-1" strike="noStrike">
                <a:solidFill>
                  <a:srgbClr val="000000"/>
                </a:solidFill>
                <a:latin typeface="Lato"/>
                <a:ea typeface="AppleSystemUIFont"/>
              </a:rPr>
              <a:t>, a French physicist-chemist, identified 33 elements and classified them based on their similar properties. He arranged the elements into four categories: </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a. Gases – such as light, heat, fire, vital air, and inflammable gas </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b. Nonmetals – such as sulfur, phosphorus, and charcoal </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c. Metals – such as antimony, silver, copper, tin, iron, nickel, gold, and lead </a:t>
            </a: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d. Earths – such as chalk, magnesia, barote, clay, and siliceous earth </a:t>
            </a:r>
            <a:endParaRPr b="0" lang="en-PH" sz="1800" spc="-1" strike="noStrike">
              <a:latin typeface="Arial"/>
            </a:endParaRPr>
          </a:p>
        </p:txBody>
      </p:sp>
      <p:sp>
        <p:nvSpPr>
          <p:cNvPr id="132" name=""/>
          <p:cNvSpPr/>
          <p:nvPr/>
        </p:nvSpPr>
        <p:spPr>
          <a:xfrm>
            <a:off x="3780000" y="3024000"/>
            <a:ext cx="4318920" cy="538920"/>
          </a:xfrm>
          <a:prstGeom prst="rect">
            <a:avLst/>
          </a:prstGeom>
          <a:gradFill rotWithShape="0">
            <a:gsLst>
              <a:gs pos="0">
                <a:srgbClr val="ff6d6d">
                  <a:alpha val="0"/>
                </a:srgbClr>
              </a:gs>
              <a:gs pos="100000">
                <a:srgbClr val="ff6d6d"/>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15000"/>
              </a:lnSpc>
              <a:buNone/>
            </a:pPr>
            <a:r>
              <a:rPr b="1" lang="en-PH" sz="1800" spc="-1" strike="noStrike">
                <a:solidFill>
                  <a:srgbClr val="000000"/>
                </a:solidFill>
                <a:latin typeface="Lato"/>
                <a:ea typeface="AppleSystemUIFontBold"/>
              </a:rPr>
              <a:t> </a:t>
            </a:r>
            <a:r>
              <a:rPr b="1" lang="en-PH" sz="1800" spc="-1" strike="noStrike">
                <a:solidFill>
                  <a:srgbClr val="000000"/>
                </a:solidFill>
                <a:latin typeface="Lato"/>
                <a:ea typeface="AppleSystemUIFontBold"/>
              </a:rPr>
              <a:t>Lavoisier’s First Classification </a:t>
            </a:r>
            <a:endParaRPr b="0" lang="en-PH" sz="1800" spc="-1" strike="noStrike">
              <a:latin typeface="Arial"/>
            </a:endParaRPr>
          </a:p>
        </p:txBody>
      </p:sp>
      <p:sp>
        <p:nvSpPr>
          <p:cNvPr id="133" name=""/>
          <p:cNvSpPr/>
          <p:nvPr/>
        </p:nvSpPr>
        <p:spPr>
          <a:xfrm>
            <a:off x="1685880" y="720000"/>
            <a:ext cx="8818920" cy="71892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History of the Periodic Table of Elements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10260000" y="5746320"/>
            <a:ext cx="176040" cy="341640"/>
          </a:xfrm>
          <a:prstGeom prst="rect">
            <a:avLst/>
          </a:prstGeom>
          <a:noFill/>
          <a:ln w="0">
            <a:noFill/>
          </a:ln>
        </p:spPr>
        <p:style>
          <a:lnRef idx="0"/>
          <a:fillRef idx="0"/>
          <a:effectRef idx="0"/>
          <a:fontRef idx="minor"/>
        </p:style>
      </p:sp>
      <p:sp>
        <p:nvSpPr>
          <p:cNvPr id="135" name=""/>
          <p:cNvSpPr/>
          <p:nvPr/>
        </p:nvSpPr>
        <p:spPr>
          <a:xfrm>
            <a:off x="594720" y="2521440"/>
            <a:ext cx="11002320" cy="1798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Aft>
                <a:spcPts val="201"/>
              </a:spcAft>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In 1817, </a:t>
            </a:r>
            <a:r>
              <a:rPr b="0" i="1" lang="en-PH" sz="1800" spc="-1" strike="noStrike">
                <a:solidFill>
                  <a:srgbClr val="000000"/>
                </a:solidFill>
                <a:latin typeface="Lato"/>
                <a:ea typeface="AppleSystemUIFontItalic"/>
              </a:rPr>
              <a:t>Johannes Wolfgang Döbereiner</a:t>
            </a:r>
            <a:r>
              <a:rPr b="0" lang="en-PH" sz="1800" spc="-1" strike="noStrike">
                <a:solidFill>
                  <a:srgbClr val="000000"/>
                </a:solidFill>
                <a:latin typeface="Lato"/>
                <a:ea typeface="AppleSystemUIFont"/>
              </a:rPr>
              <a:t>, a German chemist, studied three elements (Ca, Ba, and Sr) and noticed similarities among their properties. He proceeded to study another group of three elements (Cl, Br, and I). He called such groups </a:t>
            </a:r>
            <a:r>
              <a:rPr b="0" i="1" lang="en-PH" sz="1800" spc="-1" strike="noStrike">
                <a:solidFill>
                  <a:srgbClr val="000000"/>
                </a:solidFill>
                <a:latin typeface="Lato"/>
                <a:ea typeface="AppleSystemUIFontItalic"/>
              </a:rPr>
              <a:t>triads</a:t>
            </a:r>
            <a:r>
              <a:rPr b="0" lang="en-PH" sz="1800" spc="-1" strike="noStrike">
                <a:solidFill>
                  <a:srgbClr val="000000"/>
                </a:solidFill>
                <a:latin typeface="Lato"/>
                <a:ea typeface="AppleSystemUIFont"/>
              </a:rPr>
              <a:t>. He noticed similarities in the three elements and predicted that there is closeness in the atomic masses of the said elements in each triad. He concluded that the atomic mass and the density of the middle element in each triad are the approximate averages of the atomic masses and densities of the first and the third elements. </a:t>
            </a:r>
            <a:endParaRPr b="0" lang="en-PH" sz="1800" spc="-1" strike="noStrike">
              <a:latin typeface="Arial"/>
            </a:endParaRPr>
          </a:p>
        </p:txBody>
      </p:sp>
      <p:sp>
        <p:nvSpPr>
          <p:cNvPr id="136" name=""/>
          <p:cNvSpPr/>
          <p:nvPr/>
        </p:nvSpPr>
        <p:spPr>
          <a:xfrm>
            <a:off x="4565880" y="1800000"/>
            <a:ext cx="3058920" cy="538920"/>
          </a:xfrm>
          <a:prstGeom prst="rect">
            <a:avLst/>
          </a:prstGeom>
          <a:gradFill rotWithShape="0">
            <a:gsLst>
              <a:gs pos="0">
                <a:srgbClr val="ff6d6d">
                  <a:alpha val="0"/>
                </a:srgbClr>
              </a:gs>
              <a:gs pos="100000">
                <a:srgbClr val="ff6d6d"/>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spcAft>
                <a:spcPts val="201"/>
              </a:spcAft>
              <a:buNone/>
            </a:pPr>
            <a:r>
              <a:rPr b="1" lang="en-PH" sz="1800" spc="-1" strike="noStrike">
                <a:solidFill>
                  <a:srgbClr val="000000"/>
                </a:solidFill>
                <a:latin typeface="Lato"/>
                <a:ea typeface="AppleSystemUIFontBold"/>
              </a:rPr>
              <a:t> </a:t>
            </a:r>
            <a:r>
              <a:rPr b="1" lang="en-PH" sz="1800" spc="-1" strike="noStrike">
                <a:solidFill>
                  <a:srgbClr val="000000"/>
                </a:solidFill>
                <a:latin typeface="Lato"/>
                <a:ea typeface="AppleSystemUIFontBold"/>
              </a:rPr>
              <a:t>Döbereiner’s Triads </a:t>
            </a:r>
            <a:endParaRPr b="0" lang="en-PH" sz="1800" spc="-1" strike="noStrike">
              <a:latin typeface="Arial"/>
            </a:endParaRPr>
          </a:p>
        </p:txBody>
      </p:sp>
      <p:sp>
        <p:nvSpPr>
          <p:cNvPr id="137" name=""/>
          <p:cNvSpPr/>
          <p:nvPr/>
        </p:nvSpPr>
        <p:spPr>
          <a:xfrm>
            <a:off x="697680" y="4436280"/>
            <a:ext cx="10796400" cy="855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Attempts were made to arrange the elements into triads in 1850. Nevertheless, more reliable measurements were introduced, and speculations on the atomic mass of the middle element became less accurate. </a:t>
            </a:r>
            <a:endParaRPr b="0" lang="en-PH" sz="1800" spc="-1" strike="noStrike">
              <a:latin typeface="Arial"/>
            </a:endParaRPr>
          </a:p>
        </p:txBody>
      </p:sp>
      <p:sp>
        <p:nvSpPr>
          <p:cNvPr id="138" name=""/>
          <p:cNvSpPr/>
          <p:nvPr/>
        </p:nvSpPr>
        <p:spPr>
          <a:xfrm>
            <a:off x="1685880" y="720000"/>
            <a:ext cx="8818920" cy="71892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History of the Periodic Table of Elements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10260000" y="5746320"/>
            <a:ext cx="176040" cy="341640"/>
          </a:xfrm>
          <a:prstGeom prst="rect">
            <a:avLst/>
          </a:prstGeom>
          <a:noFill/>
          <a:ln w="0">
            <a:noFill/>
          </a:ln>
        </p:spPr>
        <p:style>
          <a:lnRef idx="0"/>
          <a:fillRef idx="0"/>
          <a:effectRef idx="0"/>
          <a:fontRef idx="minor"/>
        </p:style>
      </p:sp>
      <p:sp>
        <p:nvSpPr>
          <p:cNvPr id="140" name=""/>
          <p:cNvSpPr/>
          <p:nvPr/>
        </p:nvSpPr>
        <p:spPr>
          <a:xfrm>
            <a:off x="4565880" y="1764000"/>
            <a:ext cx="3058920" cy="538920"/>
          </a:xfrm>
          <a:prstGeom prst="rect">
            <a:avLst/>
          </a:prstGeom>
          <a:gradFill rotWithShape="0">
            <a:gsLst>
              <a:gs pos="0">
                <a:srgbClr val="ff6d6d">
                  <a:alpha val="0"/>
                </a:srgbClr>
              </a:gs>
              <a:gs pos="100000">
                <a:srgbClr val="ff6d6d"/>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Bold"/>
              </a:rPr>
              <a:t>Newlands’ Octaves </a:t>
            </a:r>
            <a:endParaRPr b="0" lang="en-PH" sz="1800" spc="-1" strike="noStrike">
              <a:latin typeface="Arial"/>
            </a:endParaRPr>
          </a:p>
        </p:txBody>
      </p:sp>
      <p:sp>
        <p:nvSpPr>
          <p:cNvPr id="141" name=""/>
          <p:cNvSpPr/>
          <p:nvPr/>
        </p:nvSpPr>
        <p:spPr>
          <a:xfrm>
            <a:off x="239760" y="2461320"/>
            <a:ext cx="11459160" cy="1245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In 1869, </a:t>
            </a:r>
            <a:r>
              <a:rPr b="0" i="1" lang="en-PH" sz="1800" spc="-1" strike="noStrike">
                <a:solidFill>
                  <a:srgbClr val="000000"/>
                </a:solidFill>
                <a:latin typeface="Lato"/>
                <a:ea typeface="AppleSystemUIFontItalic"/>
              </a:rPr>
              <a:t>John Newlands</a:t>
            </a:r>
            <a:r>
              <a:rPr b="0" lang="en-PH" sz="1800" spc="-1" strike="noStrike">
                <a:solidFill>
                  <a:srgbClr val="000000"/>
                </a:solidFill>
                <a:latin typeface="Lato"/>
                <a:ea typeface="AppleSystemUIFont"/>
              </a:rPr>
              <a:t>, an English chemist, presented another way of classifying elements. He noticed that when arranged according to increasing atomic mass, the properties of elements repeated every eighth element. He compared their relationships to the octaves of musical notes. He then called this pattern the </a:t>
            </a:r>
            <a:r>
              <a:rPr b="1" lang="en-PH" sz="1800" spc="-1" strike="noStrike">
                <a:solidFill>
                  <a:srgbClr val="000000"/>
                </a:solidFill>
                <a:latin typeface="Lato"/>
                <a:ea typeface="AppleSystemUIFontBold"/>
              </a:rPr>
              <a:t>law of octaves</a:t>
            </a:r>
            <a:r>
              <a:rPr b="0" lang="en-PH" sz="1800" spc="-1" strike="noStrike">
                <a:solidFill>
                  <a:srgbClr val="000000"/>
                </a:solidFill>
                <a:latin typeface="Lato"/>
                <a:ea typeface="AppleSystemUIFont"/>
              </a:rPr>
              <a:t>. </a:t>
            </a:r>
            <a:endParaRPr b="0" lang="en-PH" sz="1800" spc="-1" strike="noStrike">
              <a:latin typeface="Arial"/>
            </a:endParaRPr>
          </a:p>
        </p:txBody>
      </p:sp>
      <p:sp>
        <p:nvSpPr>
          <p:cNvPr id="142" name=""/>
          <p:cNvSpPr/>
          <p:nvPr/>
        </p:nvSpPr>
        <p:spPr>
          <a:xfrm>
            <a:off x="239760" y="3953160"/>
            <a:ext cx="8579160" cy="1482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However, the law of octaves worked only for the first 16 elements. Because of that and the way he related his work to musical notes, his idea was ridiculed by some chemists, and his proposal was not accepted by many chemists at that time. However, his idea of repetition of similar properties provided the groundwork or basis for the periodic table of elements. </a:t>
            </a:r>
            <a:endParaRPr b="0" lang="en-PH" sz="1800" spc="-1" strike="noStrike">
              <a:latin typeface="Arial"/>
            </a:endParaRPr>
          </a:p>
        </p:txBody>
      </p:sp>
      <p:pic>
        <p:nvPicPr>
          <p:cNvPr id="143" name="" descr=""/>
          <p:cNvPicPr/>
          <p:nvPr/>
        </p:nvPicPr>
        <p:blipFill>
          <a:blip r:embed="rId1"/>
          <a:stretch/>
        </p:blipFill>
        <p:spPr>
          <a:xfrm>
            <a:off x="8928000" y="3566160"/>
            <a:ext cx="2698920" cy="2192760"/>
          </a:xfrm>
          <a:prstGeom prst="rect">
            <a:avLst/>
          </a:prstGeom>
          <a:ln w="0">
            <a:noFill/>
          </a:ln>
        </p:spPr>
      </p:pic>
      <p:sp>
        <p:nvSpPr>
          <p:cNvPr id="144" name=""/>
          <p:cNvSpPr/>
          <p:nvPr/>
        </p:nvSpPr>
        <p:spPr>
          <a:xfrm>
            <a:off x="1685880" y="720000"/>
            <a:ext cx="8818920" cy="71892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History of the Periodic Table of Elements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10260000" y="5746320"/>
            <a:ext cx="176040" cy="341640"/>
          </a:xfrm>
          <a:prstGeom prst="rect">
            <a:avLst/>
          </a:prstGeom>
          <a:noFill/>
          <a:ln w="0">
            <a:noFill/>
          </a:ln>
        </p:spPr>
        <p:style>
          <a:lnRef idx="0"/>
          <a:fillRef idx="0"/>
          <a:effectRef idx="0"/>
          <a:fontRef idx="minor"/>
        </p:style>
      </p:sp>
      <p:sp>
        <p:nvSpPr>
          <p:cNvPr id="146" name=""/>
          <p:cNvSpPr/>
          <p:nvPr/>
        </p:nvSpPr>
        <p:spPr>
          <a:xfrm>
            <a:off x="1865880" y="2232000"/>
            <a:ext cx="8458920" cy="538920"/>
          </a:xfrm>
          <a:prstGeom prst="rect">
            <a:avLst/>
          </a:prstGeom>
          <a:gradFill rotWithShape="0">
            <a:gsLst>
              <a:gs pos="0">
                <a:srgbClr val="ff6d6d">
                  <a:alpha val="0"/>
                </a:srgbClr>
              </a:gs>
              <a:gs pos="100000">
                <a:srgbClr val="ff6d6d"/>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
              </a:rPr>
              <a:t>Mendeleev’s Periodic Table and Meyer’s Periodic Property Graph </a:t>
            </a:r>
            <a:endParaRPr b="0" lang="en-PH" sz="1800" spc="-1" strike="noStrike">
              <a:latin typeface="Arial"/>
            </a:endParaRPr>
          </a:p>
        </p:txBody>
      </p:sp>
      <p:sp>
        <p:nvSpPr>
          <p:cNvPr id="147" name=""/>
          <p:cNvSpPr/>
          <p:nvPr/>
        </p:nvSpPr>
        <p:spPr>
          <a:xfrm>
            <a:off x="430560" y="3051000"/>
            <a:ext cx="11329920" cy="2240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In 1869, two chemists coincidentally presented closely identical versions of elements arranged according to their increasing atomic masses. Dmitri Ivanovich Mendeleev, a Russian chemist, and Julius Lothar Meyer, a German chemist, proposed the </a:t>
            </a:r>
            <a:r>
              <a:rPr b="1" lang="en-PH" sz="1800" spc="-1" strike="noStrike">
                <a:solidFill>
                  <a:srgbClr val="000000"/>
                </a:solidFill>
                <a:latin typeface="Lato"/>
                <a:ea typeface="AppleSystemUIFontBold"/>
              </a:rPr>
              <a:t>periodic law</a:t>
            </a:r>
            <a:r>
              <a:rPr b="0" lang="en-PH" sz="1800" spc="-1" strike="noStrike">
                <a:solidFill>
                  <a:srgbClr val="000000"/>
                </a:solidFill>
                <a:latin typeface="Lato"/>
                <a:ea typeface="AppleSystemUIFont"/>
              </a:rPr>
              <a:t>, which states that the properties of elements are </a:t>
            </a:r>
            <a:r>
              <a:rPr b="0" i="1" lang="en-PH" sz="1800" spc="-1" strike="noStrike">
                <a:solidFill>
                  <a:srgbClr val="000000"/>
                </a:solidFill>
                <a:latin typeface="Lato"/>
                <a:ea typeface="AppleSystemUIFontItalic"/>
              </a:rPr>
              <a:t>the periodic functions of their atomic masses</a:t>
            </a:r>
            <a:r>
              <a:rPr b="0" lang="en-PH" sz="1800" spc="-1" strike="noStrike">
                <a:solidFill>
                  <a:srgbClr val="000000"/>
                </a:solidFill>
                <a:latin typeface="Lato"/>
                <a:ea typeface="AppleSystemUIFont"/>
              </a:rPr>
              <a:t>. However, Mendeleev is usually given more credit than Meyer for publishing his work earlier and for successfully demonstrating the value of his table. Like Newlands, Mendeleev noticed that when elements were arranged based on increasing atomic masses, there was a periodic repetition of the properties of the elements. His work became the basis for the system used today known as the </a:t>
            </a:r>
            <a:r>
              <a:rPr b="1" lang="en-PH" sz="1800" spc="-1" strike="noStrike">
                <a:solidFill>
                  <a:srgbClr val="000000"/>
                </a:solidFill>
                <a:latin typeface="Lato"/>
                <a:ea typeface="AppleSystemUIFontBold"/>
              </a:rPr>
              <a:t>periodic table</a:t>
            </a:r>
            <a:r>
              <a:rPr b="0" lang="en-PH" sz="1800" spc="-1" strike="noStrike">
                <a:solidFill>
                  <a:srgbClr val="000000"/>
                </a:solidFill>
                <a:latin typeface="Lato"/>
                <a:ea typeface="AppleSystemUIFont"/>
              </a:rPr>
              <a:t>.  </a:t>
            </a:r>
            <a:endParaRPr b="0" lang="en-PH" sz="1800" spc="-1" strike="noStrike">
              <a:latin typeface="Arial"/>
            </a:endParaRPr>
          </a:p>
        </p:txBody>
      </p:sp>
      <p:sp>
        <p:nvSpPr>
          <p:cNvPr id="148" name=""/>
          <p:cNvSpPr/>
          <p:nvPr/>
        </p:nvSpPr>
        <p:spPr>
          <a:xfrm>
            <a:off x="1685880" y="720000"/>
            <a:ext cx="8818920" cy="71892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History of the Periodic Table of Elements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258120" y="2217240"/>
            <a:ext cx="11674800" cy="1526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Mendeleev focused on the proper placement of the elements in the table, which is the most important feature of his table. He deliberately left empty spaces for the elements yet-to-be discovered at that time, and he made predictions of their properties like color, density, melting point, and atomic mass. Surprisingly, Julius Lothar Meyer had also developed a very similar table in the same year, yet these two scientists neither knew nor had met each other. </a:t>
            </a:r>
            <a:endParaRPr b="0" lang="en-PH" sz="1800" spc="-1" strike="noStrike">
              <a:latin typeface="Arial"/>
            </a:endParaRPr>
          </a:p>
        </p:txBody>
      </p:sp>
      <p:sp>
        <p:nvSpPr>
          <p:cNvPr id="150" name=""/>
          <p:cNvSpPr/>
          <p:nvPr/>
        </p:nvSpPr>
        <p:spPr>
          <a:xfrm>
            <a:off x="246240" y="3744000"/>
            <a:ext cx="11698920" cy="1497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predictive value of Mendeleev’s table and his nearly accurate predictions of the existence of yet undiscovered elements and their expected properties had made him more popular than Meyer; therefore, his table was widely recognized and accepted. On the other hand, Meyer prepared a graph showing the periodic properties of the elements. He based his work on the physical properties of elements as a function of their atomic weights </a:t>
            </a:r>
            <a:endParaRPr b="0" lang="en-PH" sz="1800" spc="-1" strike="noStrike">
              <a:latin typeface="Arial"/>
            </a:endParaRPr>
          </a:p>
        </p:txBody>
      </p:sp>
      <p:sp>
        <p:nvSpPr>
          <p:cNvPr id="151" name=""/>
          <p:cNvSpPr/>
          <p:nvPr/>
        </p:nvSpPr>
        <p:spPr>
          <a:xfrm>
            <a:off x="1685880" y="720000"/>
            <a:ext cx="8818920" cy="71892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History of the Periodic Table of Elements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10260000" y="5746320"/>
            <a:ext cx="176040" cy="341640"/>
          </a:xfrm>
          <a:prstGeom prst="rect">
            <a:avLst/>
          </a:prstGeom>
          <a:noFill/>
          <a:ln w="0">
            <a:noFill/>
          </a:ln>
        </p:spPr>
        <p:style>
          <a:lnRef idx="0"/>
          <a:fillRef idx="0"/>
          <a:effectRef idx="0"/>
          <a:fontRef idx="minor"/>
        </p:style>
      </p:sp>
      <p:pic>
        <p:nvPicPr>
          <p:cNvPr id="153" name="" descr=""/>
          <p:cNvPicPr/>
          <p:nvPr/>
        </p:nvPicPr>
        <p:blipFill>
          <a:blip r:embed="rId1"/>
          <a:stretch/>
        </p:blipFill>
        <p:spPr>
          <a:xfrm>
            <a:off x="1044000" y="2138040"/>
            <a:ext cx="4837680" cy="3261600"/>
          </a:xfrm>
          <a:prstGeom prst="rect">
            <a:avLst/>
          </a:prstGeom>
          <a:ln w="29160">
            <a:solidFill>
              <a:srgbClr val="000000"/>
            </a:solidFill>
            <a:round/>
          </a:ln>
        </p:spPr>
      </p:pic>
      <p:pic>
        <p:nvPicPr>
          <p:cNvPr id="154" name="" descr=""/>
          <p:cNvPicPr/>
          <p:nvPr/>
        </p:nvPicPr>
        <p:blipFill>
          <a:blip r:embed="rId2"/>
          <a:stretch/>
        </p:blipFill>
        <p:spPr>
          <a:xfrm>
            <a:off x="6408000" y="2124000"/>
            <a:ext cx="4858920" cy="3275640"/>
          </a:xfrm>
          <a:prstGeom prst="rect">
            <a:avLst/>
          </a:prstGeom>
          <a:ln w="29160">
            <a:solidFill>
              <a:srgbClr val="000000"/>
            </a:solidFill>
            <a:round/>
          </a:ln>
        </p:spPr>
      </p:pic>
      <p:sp>
        <p:nvSpPr>
          <p:cNvPr id="155" name=""/>
          <p:cNvSpPr/>
          <p:nvPr/>
        </p:nvSpPr>
        <p:spPr>
          <a:xfrm>
            <a:off x="1685880" y="720000"/>
            <a:ext cx="8818920" cy="71892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History of the Periodic Table of Elements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
          <p:cNvSpPr/>
          <p:nvPr/>
        </p:nvSpPr>
        <p:spPr>
          <a:xfrm>
            <a:off x="10260000" y="5746320"/>
            <a:ext cx="176040" cy="341640"/>
          </a:xfrm>
          <a:prstGeom prst="rect">
            <a:avLst/>
          </a:prstGeom>
          <a:noFill/>
          <a:ln w="0">
            <a:noFill/>
          </a:ln>
        </p:spPr>
        <p:style>
          <a:lnRef idx="0"/>
          <a:fillRef idx="0"/>
          <a:effectRef idx="0"/>
          <a:fontRef idx="minor"/>
        </p:style>
      </p:sp>
      <p:sp>
        <p:nvSpPr>
          <p:cNvPr id="157" name=""/>
          <p:cNvSpPr/>
          <p:nvPr/>
        </p:nvSpPr>
        <p:spPr>
          <a:xfrm>
            <a:off x="3429000" y="2124000"/>
            <a:ext cx="5333040" cy="538920"/>
          </a:xfrm>
          <a:prstGeom prst="rect">
            <a:avLst/>
          </a:prstGeom>
          <a:gradFill rotWithShape="0">
            <a:gsLst>
              <a:gs pos="0">
                <a:srgbClr val="ff6d6d">
                  <a:alpha val="0"/>
                </a:srgbClr>
              </a:gs>
              <a:gs pos="100000">
                <a:srgbClr val="ff6d6d"/>
              </a:gs>
            </a:gsLst>
            <a:path path="circle">
              <a:fillToRect l="50000" t="50000" r="50000" b="50000"/>
            </a:path>
          </a:gra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
              </a:rPr>
              <a:t>  </a:t>
            </a:r>
            <a:r>
              <a:rPr b="1" lang="en-PH" sz="1800" spc="-1" strike="noStrike">
                <a:solidFill>
                  <a:srgbClr val="000000"/>
                </a:solidFill>
                <a:latin typeface="Lato"/>
                <a:ea typeface="AppleSystemUIFont"/>
              </a:rPr>
              <a:t>Moseley’s Works on Atomic Number </a:t>
            </a:r>
            <a:endParaRPr b="0" lang="en-PH" sz="1800" spc="-1" strike="noStrike">
              <a:latin typeface="Arial"/>
            </a:endParaRPr>
          </a:p>
        </p:txBody>
      </p:sp>
      <p:sp>
        <p:nvSpPr>
          <p:cNvPr id="158" name=""/>
          <p:cNvSpPr/>
          <p:nvPr/>
        </p:nvSpPr>
        <p:spPr>
          <a:xfrm>
            <a:off x="335880" y="2857320"/>
            <a:ext cx="11518920" cy="1317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Mendeleev’s work was not entirely correct. The periodic law and its classification according to increasing atomic masses caused several elements to be placed in the table incorrectly. This led scientists to think that there must be another basis, other than atomic masses, that will prove the similarities in the properties of elements. </a:t>
            </a:r>
            <a:endParaRPr b="0" lang="en-PH" sz="1800" spc="-1" strike="noStrike">
              <a:latin typeface="Arial"/>
            </a:endParaRPr>
          </a:p>
        </p:txBody>
      </p:sp>
      <p:sp>
        <p:nvSpPr>
          <p:cNvPr id="159" name=""/>
          <p:cNvSpPr/>
          <p:nvPr/>
        </p:nvSpPr>
        <p:spPr>
          <a:xfrm>
            <a:off x="393120" y="4181400"/>
            <a:ext cx="11404800" cy="1002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In 1913, </a:t>
            </a:r>
            <a:r>
              <a:rPr b="0" i="1" lang="en-PH" sz="1800" spc="-1" strike="noStrike">
                <a:solidFill>
                  <a:srgbClr val="000000"/>
                </a:solidFill>
                <a:latin typeface="Lato"/>
                <a:ea typeface="AppleSystemUIFontItalic"/>
              </a:rPr>
              <a:t>Henry Moseley</a:t>
            </a:r>
            <a:r>
              <a:rPr b="0" lang="en-PH" sz="1800" spc="-1" strike="noStrike">
                <a:solidFill>
                  <a:srgbClr val="000000"/>
                </a:solidFill>
                <a:latin typeface="Lato"/>
                <a:ea typeface="AppleSystemUIFont"/>
              </a:rPr>
              <a:t>, an English physicist, suggested that atomic mass is not the property that governs periodicity. Moseley discovered that the atoms of an element have a unique number of protons in their nuclei. This unique number of protons is equal to the atom’s atomic number. </a:t>
            </a:r>
            <a:endParaRPr b="0" lang="en-PH" sz="1800" spc="-1" strike="noStrike">
              <a:latin typeface="Arial"/>
            </a:endParaRPr>
          </a:p>
        </p:txBody>
      </p:sp>
      <p:sp>
        <p:nvSpPr>
          <p:cNvPr id="160" name=""/>
          <p:cNvSpPr/>
          <p:nvPr/>
        </p:nvSpPr>
        <p:spPr>
          <a:xfrm>
            <a:off x="1685880" y="720000"/>
            <a:ext cx="8818920" cy="71892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3000" spc="-1" strike="noStrike">
                <a:solidFill>
                  <a:srgbClr val="000000"/>
                </a:solidFill>
                <a:latin typeface="Lato"/>
                <a:ea typeface="Arial;Arial"/>
              </a:rPr>
              <a:t>History of the Periodic Table of Elements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806</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2023-07-17T10:16:18Z</dcterms:modified>
  <cp:revision>110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