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3240" cy="68191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60120" cy="2760120"/>
          </a:xfrm>
          <a:prstGeom prst="rect">
            <a:avLst/>
          </a:prstGeom>
          <a:ln w="0">
            <a:noFill/>
          </a:ln>
        </p:spPr>
      </p:pic>
      <p:sp>
        <p:nvSpPr>
          <p:cNvPr id="2" name="Rectangle 5"/>
          <p:cNvSpPr/>
          <p:nvPr/>
        </p:nvSpPr>
        <p:spPr>
          <a:xfrm>
            <a:off x="3487320" y="1475280"/>
            <a:ext cx="8665560" cy="38235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65560" cy="3452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3240" cy="596160"/>
          </a:xfrm>
          <a:prstGeom prst="rect">
            <a:avLst/>
          </a:prstGeom>
          <a:ln w="0">
            <a:noFill/>
          </a:ln>
        </p:spPr>
      </p:pic>
      <p:sp>
        <p:nvSpPr>
          <p:cNvPr id="43" name="Rectangle 7"/>
          <p:cNvSpPr/>
          <p:nvPr/>
        </p:nvSpPr>
        <p:spPr>
          <a:xfrm>
            <a:off x="10868760" y="0"/>
            <a:ext cx="931680" cy="9316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995760" cy="995760"/>
          </a:xfrm>
          <a:prstGeom prst="rect">
            <a:avLst/>
          </a:prstGeom>
          <a:ln w="0">
            <a:noFill/>
          </a:ln>
        </p:spPr>
      </p:pic>
      <p:sp>
        <p:nvSpPr>
          <p:cNvPr id="45" name="TextBox 9"/>
          <p:cNvSpPr/>
          <p:nvPr/>
        </p:nvSpPr>
        <p:spPr>
          <a:xfrm>
            <a:off x="185400" y="6362280"/>
            <a:ext cx="4653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84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77560" cy="3345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
          <p:cNvSpPr/>
          <p:nvPr/>
        </p:nvSpPr>
        <p:spPr>
          <a:xfrm>
            <a:off x="3641040" y="3035520"/>
            <a:ext cx="8698680" cy="1065960"/>
          </a:xfrm>
          <a:prstGeom prst="rect">
            <a:avLst/>
          </a:prstGeom>
          <a:noFill/>
          <a:ln w="0">
            <a:noFill/>
          </a:ln>
        </p:spPr>
        <p:style>
          <a:lnRef idx="0"/>
          <a:fillRef idx="0"/>
          <a:effectRef idx="0"/>
          <a:fontRef idx="minor"/>
        </p:style>
        <p:txBody>
          <a:bodyPr lIns="0" rIns="0" tIns="0" bIns="0" anchor="t">
            <a:noAutofit/>
          </a:bodyPr>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5" name=""/>
          <p:cNvSpPr/>
          <p:nvPr/>
        </p:nvSpPr>
        <p:spPr>
          <a:xfrm>
            <a:off x="3960000" y="2400120"/>
            <a:ext cx="6635160" cy="19098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en-PH" sz="3600" spc="-1" strike="noStrike">
                <a:solidFill>
                  <a:srgbClr val="ffffff"/>
                </a:solidFill>
                <a:latin typeface="Lato"/>
                <a:ea typeface="Arial Black;Arial Black"/>
              </a:rPr>
              <a:t> </a:t>
            </a:r>
            <a:endParaRPr b="0" lang="en-PH" sz="3600" spc="-1" strike="noStrike">
              <a:latin typeface="Arial"/>
            </a:endParaRPr>
          </a:p>
        </p:txBody>
      </p:sp>
      <p:sp>
        <p:nvSpPr>
          <p:cNvPr id="126" name=""/>
          <p:cNvSpPr/>
          <p:nvPr/>
        </p:nvSpPr>
        <p:spPr>
          <a:xfrm>
            <a:off x="-12192120" y="2160000"/>
            <a:ext cx="7681320" cy="393624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27" name=""/>
          <p:cNvSpPr/>
          <p:nvPr/>
        </p:nvSpPr>
        <p:spPr>
          <a:xfrm>
            <a:off x="3353400" y="262584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ffffff"/>
                </a:solidFill>
                <a:latin typeface="Lato"/>
                <a:ea typeface="AppleSystemUIFont"/>
              </a:rPr>
              <a:t>Argumentative Essay’s Thesis Statement and Claims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678320" y="864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69" name=""/>
          <p:cNvSpPr/>
          <p:nvPr/>
        </p:nvSpPr>
        <p:spPr>
          <a:xfrm>
            <a:off x="1260000" y="2700000"/>
            <a:ext cx="434268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How to defend a </a:t>
            </a:r>
            <a:r>
              <a:rPr b="1" i="1" lang="en-PH" sz="2000" spc="-1" strike="noStrike">
                <a:latin typeface="Lato"/>
              </a:rPr>
              <a:t>value claim</a:t>
            </a:r>
            <a:r>
              <a:rPr b="0" lang="en-PH" sz="2000" spc="-1" strike="noStrike">
                <a:latin typeface="Lato"/>
              </a:rPr>
              <a:t>:</a:t>
            </a:r>
            <a:endParaRPr b="0" lang="en-PH" sz="2000" spc="-1" strike="noStrike">
              <a:latin typeface="Arial"/>
            </a:endParaRPr>
          </a:p>
        </p:txBody>
      </p:sp>
      <p:sp>
        <p:nvSpPr>
          <p:cNvPr id="170" name=""/>
          <p:cNvSpPr/>
          <p:nvPr/>
        </p:nvSpPr>
        <p:spPr>
          <a:xfrm>
            <a:off x="1765440" y="3276000"/>
            <a:ext cx="9214200" cy="2471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c9211e"/>
                </a:solidFill>
                <a:latin typeface="Lato"/>
              </a:rPr>
              <a:t>• </a:t>
            </a:r>
            <a:r>
              <a:rPr b="0" lang="en-PH" sz="2000" spc="-1" strike="noStrike">
                <a:latin typeface="Lato"/>
              </a:rPr>
              <a:t>You have to suggest a set of criteria for consideration or basis or reasons for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making a decision or a judgment.</a:t>
            </a:r>
            <a:endParaRPr b="0" lang="en-PH" sz="2000" spc="-1" strike="noStrike">
              <a:latin typeface="Arial"/>
            </a:endParaRPr>
          </a:p>
          <a:p>
            <a:pPr>
              <a:lnSpc>
                <a:spcPct val="150000"/>
              </a:lnSpc>
              <a:buNone/>
            </a:pPr>
            <a:r>
              <a:rPr b="0" lang="en-PH" sz="2000" spc="-1" strike="noStrike">
                <a:solidFill>
                  <a:srgbClr val="c9211e"/>
                </a:solidFill>
                <a:latin typeface="Lato"/>
              </a:rPr>
              <a:t>• </a:t>
            </a:r>
            <a:r>
              <a:rPr b="0" lang="en-PH" sz="2000" spc="-1" strike="noStrike">
                <a:latin typeface="Lato"/>
              </a:rPr>
              <a:t>You need to defend that the set of criteria is logical or legitimate.</a:t>
            </a:r>
            <a:endParaRPr b="0" lang="en-PH" sz="2000" spc="-1" strike="noStrike">
              <a:latin typeface="Arial"/>
            </a:endParaRPr>
          </a:p>
          <a:p>
            <a:pPr>
              <a:lnSpc>
                <a:spcPct val="150000"/>
              </a:lnSpc>
              <a:buNone/>
            </a:pPr>
            <a:r>
              <a:rPr b="0" lang="en-PH" sz="2000" spc="-1" strike="noStrike">
                <a:solidFill>
                  <a:srgbClr val="c9211e"/>
                </a:solidFill>
                <a:latin typeface="Lato"/>
              </a:rPr>
              <a:t>•</a:t>
            </a:r>
            <a:r>
              <a:rPr b="0" lang="en-PH" sz="2000" spc="-1" strike="noStrike">
                <a:latin typeface="Lato"/>
              </a:rPr>
              <a:t> </a:t>
            </a:r>
            <a:r>
              <a:rPr b="0" lang="en-PH" sz="2000" spc="-1" strike="noStrike">
                <a:latin typeface="Lato"/>
              </a:rPr>
              <a:t>You have to show how the criteria justify the claim.</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1678320" y="684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72" name=""/>
          <p:cNvSpPr/>
          <p:nvPr/>
        </p:nvSpPr>
        <p:spPr>
          <a:xfrm>
            <a:off x="1260000" y="2489040"/>
            <a:ext cx="979020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3. </a:t>
            </a:r>
            <a:r>
              <a:rPr b="1" lang="en-PH" sz="2000" spc="-1" strike="noStrike">
                <a:latin typeface="Lato"/>
              </a:rPr>
              <a:t>Claims of policy</a:t>
            </a:r>
            <a:r>
              <a:rPr b="0" lang="en-PH" sz="2000" spc="-1" strike="noStrike">
                <a:latin typeface="Lato"/>
              </a:rPr>
              <a:t> assert that a course of action should be done or should not be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done. They have the following characteristics:</a:t>
            </a:r>
            <a:endParaRPr b="0" lang="en-PH" sz="2000" spc="-1" strike="noStrike">
              <a:latin typeface="Arial"/>
            </a:endParaRPr>
          </a:p>
        </p:txBody>
      </p:sp>
      <p:sp>
        <p:nvSpPr>
          <p:cNvPr id="173" name=""/>
          <p:cNvSpPr/>
          <p:nvPr/>
        </p:nvSpPr>
        <p:spPr>
          <a:xfrm>
            <a:off x="1800000" y="3549240"/>
            <a:ext cx="9035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a. Assert what a reader should do and what course of action a reader should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take.</a:t>
            </a:r>
            <a:endParaRPr b="0" lang="en-PH" sz="2000" spc="-1" strike="noStrike">
              <a:latin typeface="Arial"/>
            </a:endParaRPr>
          </a:p>
        </p:txBody>
      </p:sp>
      <p:sp>
        <p:nvSpPr>
          <p:cNvPr id="174" name=""/>
          <p:cNvSpPr/>
          <p:nvPr/>
        </p:nvSpPr>
        <p:spPr>
          <a:xfrm>
            <a:off x="2052000" y="4469040"/>
            <a:ext cx="881964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uFillTx/>
                <a:latin typeface="Lato"/>
              </a:rPr>
              <a:t>Example:</a:t>
            </a:r>
            <a:r>
              <a:rPr b="0" lang="en-PH" sz="2000" spc="-1" strike="noStrike">
                <a:latin typeface="Lato"/>
              </a:rPr>
              <a:t> For you to be a good writer, enroll in writing workshops handled by</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seasoned writers.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
          <p:cNvSpPr/>
          <p:nvPr/>
        </p:nvSpPr>
        <p:spPr>
          <a:xfrm>
            <a:off x="1678320" y="396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76" name=""/>
          <p:cNvSpPr/>
          <p:nvPr/>
        </p:nvSpPr>
        <p:spPr>
          <a:xfrm>
            <a:off x="1260000" y="1895400"/>
            <a:ext cx="3010320" cy="876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200" spc="-1" strike="noStrike">
                <a:latin typeface="Lato"/>
              </a:rPr>
              <a:t>3. </a:t>
            </a:r>
            <a:r>
              <a:rPr b="1" lang="en-PH" sz="2200" spc="-1" strike="noStrike">
                <a:latin typeface="Lato"/>
              </a:rPr>
              <a:t>Claims of policy</a:t>
            </a:r>
            <a:endParaRPr b="0" lang="en-PH" sz="2200" spc="-1" strike="noStrike">
              <a:latin typeface="Arial"/>
            </a:endParaRPr>
          </a:p>
        </p:txBody>
      </p:sp>
      <p:sp>
        <p:nvSpPr>
          <p:cNvPr id="177" name=""/>
          <p:cNvSpPr/>
          <p:nvPr/>
        </p:nvSpPr>
        <p:spPr>
          <a:xfrm>
            <a:off x="1692000" y="2456640"/>
            <a:ext cx="9467640" cy="179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b. Argue about an actionable topic, which means the topic is convertible to action.</a:t>
            </a:r>
            <a:endParaRPr b="0" lang="en-PH" sz="2000" spc="-1" strike="noStrike">
              <a:latin typeface="Arial"/>
            </a:endParaRPr>
          </a:p>
          <a:p>
            <a:pPr>
              <a:lnSpc>
                <a:spcPct val="115000"/>
              </a:lnSpc>
              <a:buNone/>
            </a:pPr>
            <a:r>
              <a:rPr b="0" lang="en-PH" sz="2000" spc="-1" strike="noStrike" u="sng">
                <a:uFillTx/>
                <a:latin typeface="Lato"/>
              </a:rPr>
              <a:t>Example:</a:t>
            </a:r>
            <a:r>
              <a:rPr b="0" lang="en-PH" sz="2000" spc="-1" strike="noStrike">
                <a:latin typeface="Lato"/>
              </a:rPr>
              <a:t> High school students should be allowed to have limited face-to- face </a:t>
            </a:r>
            <a:endParaRPr b="0" lang="en-PH" sz="2000" spc="-1" strike="noStrike">
              <a:latin typeface="Arial"/>
            </a:endParaRPr>
          </a:p>
          <a:p>
            <a:pPr>
              <a:lnSpc>
                <a:spcPct val="115000"/>
              </a:lnSpc>
              <a:buNone/>
            </a:pPr>
            <a:r>
              <a:rPr b="0" lang="en-PH" sz="2000" spc="-1" strike="noStrike">
                <a:latin typeface="Lato"/>
              </a:rPr>
              <a:t>                </a:t>
            </a:r>
            <a:r>
              <a:rPr b="0" lang="en-PH" sz="2000" spc="-1" strike="noStrike">
                <a:latin typeface="Lato"/>
              </a:rPr>
              <a:t>classes.</a:t>
            </a:r>
            <a:endParaRPr b="0" lang="en-PH" sz="2000" spc="-1" strike="noStrike">
              <a:latin typeface="Arial"/>
            </a:endParaRPr>
          </a:p>
        </p:txBody>
      </p:sp>
      <p:sp>
        <p:nvSpPr>
          <p:cNvPr id="178" name=""/>
          <p:cNvSpPr/>
          <p:nvPr/>
        </p:nvSpPr>
        <p:spPr>
          <a:xfrm>
            <a:off x="1692000" y="3830040"/>
            <a:ext cx="9467640" cy="2811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 Convince the reader about the merits of one course of action as opposed to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other courses of action.</a:t>
            </a:r>
            <a:endParaRPr b="0" lang="en-PH" sz="2000" spc="-1" strike="noStrike">
              <a:latin typeface="Arial"/>
            </a:endParaRPr>
          </a:p>
          <a:p>
            <a:pPr>
              <a:lnSpc>
                <a:spcPct val="115000"/>
              </a:lnSpc>
              <a:buNone/>
            </a:pPr>
            <a:r>
              <a:rPr b="0" lang="en-PH" sz="2000" spc="-1" strike="noStrike" u="sng">
                <a:uFillTx/>
                <a:latin typeface="Lato"/>
              </a:rPr>
              <a:t>Example:</a:t>
            </a:r>
            <a:r>
              <a:rPr b="0" lang="en-PH" sz="2000" spc="-1" strike="noStrike">
                <a:latin typeface="Lato"/>
              </a:rPr>
              <a:t> The government should allow private companies to purchase COVID-19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vaccines instead of waiting for donations or solely shouldering the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purchase.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
          <p:cNvSpPr/>
          <p:nvPr/>
        </p:nvSpPr>
        <p:spPr>
          <a:xfrm>
            <a:off x="1678320" y="684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80" name=""/>
          <p:cNvSpPr/>
          <p:nvPr/>
        </p:nvSpPr>
        <p:spPr>
          <a:xfrm>
            <a:off x="1440000" y="2649240"/>
            <a:ext cx="597780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How to defend a </a:t>
            </a:r>
            <a:r>
              <a:rPr b="1" i="1" lang="en-PH" sz="2000" spc="-1" strike="noStrike">
                <a:latin typeface="Lato"/>
              </a:rPr>
              <a:t>policy claim</a:t>
            </a:r>
            <a:r>
              <a:rPr b="0" lang="en-PH" sz="2000" spc="-1" strike="noStrike">
                <a:latin typeface="Lato"/>
              </a:rPr>
              <a:t>:</a:t>
            </a:r>
            <a:endParaRPr b="0" lang="en-PH" sz="2000" spc="-1" strike="noStrike">
              <a:latin typeface="Arial"/>
            </a:endParaRPr>
          </a:p>
        </p:txBody>
      </p:sp>
      <p:sp>
        <p:nvSpPr>
          <p:cNvPr id="181" name=""/>
          <p:cNvSpPr/>
          <p:nvPr/>
        </p:nvSpPr>
        <p:spPr>
          <a:xfrm>
            <a:off x="1813320" y="3308400"/>
            <a:ext cx="8639640" cy="1791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a. You must accept that people and organizations may not be certain about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the best way to act or do things, but they must still act.</a:t>
            </a:r>
            <a:endParaRPr b="0" lang="en-PH" sz="2000" spc="-1" strike="noStrike">
              <a:latin typeface="Arial"/>
            </a:endParaRPr>
          </a:p>
          <a:p>
            <a:pPr>
              <a:lnSpc>
                <a:spcPct val="100000"/>
              </a:lnSpc>
              <a:buNone/>
            </a:pPr>
            <a:r>
              <a:rPr b="0" lang="en-PH" sz="2000" spc="-1" strike="noStrike">
                <a:latin typeface="Lato"/>
              </a:rPr>
              <a:t>b. You have to state that if we have the knowledge or data at present, it is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best to act in the manner that you propose or claim rather than in some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other way.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
          <p:cNvSpPr/>
          <p:nvPr/>
        </p:nvSpPr>
        <p:spPr>
          <a:xfrm>
            <a:off x="1678320" y="360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83" name=""/>
          <p:cNvSpPr/>
          <p:nvPr/>
        </p:nvSpPr>
        <p:spPr>
          <a:xfrm>
            <a:off x="1080000" y="1929240"/>
            <a:ext cx="947556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Read the following text. Then, answer the questions that follow.</a:t>
            </a:r>
            <a:endParaRPr b="0" lang="en-PH" sz="1800" spc="-1" strike="noStrike">
              <a:latin typeface="Arial"/>
            </a:endParaRPr>
          </a:p>
        </p:txBody>
      </p:sp>
      <p:sp>
        <p:nvSpPr>
          <p:cNvPr id="184" name=""/>
          <p:cNvSpPr/>
          <p:nvPr/>
        </p:nvSpPr>
        <p:spPr>
          <a:xfrm>
            <a:off x="1980000" y="2430360"/>
            <a:ext cx="8819640" cy="809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Should we just take the issue of air pollution into passing?</a:t>
            </a:r>
            <a:endParaRPr b="0" lang="en-PH" sz="1800" spc="-1" strike="noStrike">
              <a:latin typeface="Arial"/>
            </a:endParaRPr>
          </a:p>
        </p:txBody>
      </p:sp>
      <p:sp>
        <p:nvSpPr>
          <p:cNvPr id="185" name=""/>
          <p:cNvSpPr/>
          <p:nvPr/>
        </p:nvSpPr>
        <p:spPr>
          <a:xfrm>
            <a:off x="1080000" y="2950560"/>
            <a:ext cx="10002960" cy="1009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Air pollution kills. The air pollution death fi gures in other parts of the world are even higher, says the World Bank, which studied World Health Organization statistics: 40,000 died in India, 64,000 in Mexico City, and over 5,000 deaths in San Paulo and Rio de Janeiro.</a:t>
            </a:r>
            <a:endParaRPr b="0" lang="en-PH" sz="1800" spc="-1" strike="noStrike">
              <a:latin typeface="Arial"/>
            </a:endParaRPr>
          </a:p>
        </p:txBody>
      </p:sp>
      <p:sp>
        <p:nvSpPr>
          <p:cNvPr id="186" name=""/>
          <p:cNvSpPr/>
          <p:nvPr/>
        </p:nvSpPr>
        <p:spPr>
          <a:xfrm>
            <a:off x="1980000" y="4140000"/>
            <a:ext cx="9539640" cy="19281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1. What can schools and students like you do to help solve the air pollution problem?</a:t>
            </a:r>
            <a:endParaRPr b="0" lang="en-PH" sz="1800" spc="-1" strike="noStrike">
              <a:latin typeface="Arial"/>
            </a:endParaRPr>
          </a:p>
          <a:p>
            <a:pPr>
              <a:lnSpc>
                <a:spcPct val="100000"/>
              </a:lnSpc>
              <a:buNone/>
            </a:pPr>
            <a:r>
              <a:rPr b="0" lang="en-PH" sz="1800" spc="-1" strike="noStrike">
                <a:latin typeface="Lato"/>
              </a:rPr>
              <a:t>2. What is the introduction of the essay? How was it written?</a:t>
            </a:r>
            <a:endParaRPr b="0" lang="en-PH" sz="1800" spc="-1" strike="noStrike">
              <a:latin typeface="Arial"/>
            </a:endParaRPr>
          </a:p>
          <a:p>
            <a:pPr>
              <a:lnSpc>
                <a:spcPct val="100000"/>
              </a:lnSpc>
              <a:buNone/>
            </a:pPr>
            <a:r>
              <a:rPr b="0" lang="en-PH" sz="1800" spc="-1" strike="noStrike">
                <a:latin typeface="Lato"/>
              </a:rPr>
              <a:t>3. What is the conclusion of the essay? How was it framed?</a:t>
            </a:r>
            <a:endParaRPr b="0" lang="en-PH" sz="1800" spc="-1" strike="noStrike">
              <a:latin typeface="Arial"/>
            </a:endParaRPr>
          </a:p>
          <a:p>
            <a:pPr>
              <a:lnSpc>
                <a:spcPct val="100000"/>
              </a:lnSpc>
              <a:buNone/>
            </a:pPr>
            <a:r>
              <a:rPr b="0" lang="en-PH" sz="1800" spc="-1" strike="noStrike">
                <a:latin typeface="Lato"/>
              </a:rPr>
              <a:t>4. What is the argument of the writer?</a:t>
            </a:r>
            <a:endParaRPr b="0" lang="en-PH" sz="1800" spc="-1" strike="noStrike">
              <a:latin typeface="Arial"/>
            </a:endParaRPr>
          </a:p>
          <a:p>
            <a:pPr>
              <a:lnSpc>
                <a:spcPct val="100000"/>
              </a:lnSpc>
              <a:buNone/>
            </a:pPr>
            <a:r>
              <a:rPr b="0" lang="en-PH" sz="1800" spc="-1" strike="noStrike">
                <a:latin typeface="Lato"/>
              </a:rPr>
              <a:t>5. How did the writer develop his/her argument?</a:t>
            </a:r>
            <a:endParaRPr b="0" lang="en-PH" sz="1800" spc="-1" strike="noStrike">
              <a:latin typeface="Arial"/>
            </a:endParaRPr>
          </a:p>
          <a:p>
            <a:pPr algn="just">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1678320" y="612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88" name=""/>
          <p:cNvSpPr/>
          <p:nvPr/>
        </p:nvSpPr>
        <p:spPr>
          <a:xfrm>
            <a:off x="4572000" y="2070000"/>
            <a:ext cx="3059640" cy="449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rPr>
              <a:t>ANSWER KEY</a:t>
            </a:r>
            <a:endParaRPr b="0" lang="en-PH" sz="2000" spc="-1" strike="noStrike">
              <a:latin typeface="Arial"/>
            </a:endParaRPr>
          </a:p>
        </p:txBody>
      </p:sp>
      <p:sp>
        <p:nvSpPr>
          <p:cNvPr id="189" name=""/>
          <p:cNvSpPr/>
          <p:nvPr/>
        </p:nvSpPr>
        <p:spPr>
          <a:xfrm>
            <a:off x="1116000" y="2967840"/>
            <a:ext cx="10079640" cy="315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Sample answer: I can help make the air clean by planting trees and disposing of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garbage properly.</a:t>
            </a:r>
            <a:endParaRPr b="0" lang="en-PH" sz="2000" spc="-1" strike="noStrike">
              <a:latin typeface="Arial"/>
            </a:endParaRPr>
          </a:p>
          <a:p>
            <a:pPr>
              <a:lnSpc>
                <a:spcPct val="100000"/>
              </a:lnSpc>
              <a:buNone/>
            </a:pPr>
            <a:r>
              <a:rPr b="0" lang="en-PH" sz="2000" spc="-1" strike="noStrike">
                <a:latin typeface="Lato"/>
              </a:rPr>
              <a:t>2. The introduction is about air pollution. It was written in a question form.</a:t>
            </a:r>
            <a:endParaRPr b="0" lang="en-PH" sz="2000" spc="-1" strike="noStrike">
              <a:latin typeface="Arial"/>
            </a:endParaRPr>
          </a:p>
          <a:p>
            <a:pPr>
              <a:lnSpc>
                <a:spcPct val="100000"/>
              </a:lnSpc>
              <a:buNone/>
            </a:pPr>
            <a:r>
              <a:rPr b="0" lang="en-PH" sz="2000" spc="-1" strike="noStrike">
                <a:latin typeface="Lato"/>
              </a:rPr>
              <a:t>3. The conclusion was a challenge to schools and students. It was framed in a question      form.</a:t>
            </a:r>
            <a:endParaRPr b="0" lang="en-PH" sz="2000" spc="-1" strike="noStrike">
              <a:latin typeface="Arial"/>
            </a:endParaRPr>
          </a:p>
          <a:p>
            <a:pPr>
              <a:lnSpc>
                <a:spcPct val="100000"/>
              </a:lnSpc>
              <a:buNone/>
            </a:pPr>
            <a:r>
              <a:rPr b="0" lang="en-PH" sz="2000" spc="-1" strike="noStrike">
                <a:latin typeface="Lato"/>
              </a:rPr>
              <a:t>4. The argument of the writer is that air pollution kills.</a:t>
            </a:r>
            <a:endParaRPr b="0" lang="en-PH" sz="2000" spc="-1" strike="noStrike">
              <a:latin typeface="Arial"/>
            </a:endParaRPr>
          </a:p>
          <a:p>
            <a:pPr>
              <a:lnSpc>
                <a:spcPct val="100000"/>
              </a:lnSpc>
              <a:buNone/>
            </a:pPr>
            <a:r>
              <a:rPr b="0" lang="en-PH" sz="2000" spc="-1" strike="noStrike">
                <a:latin typeface="Lato"/>
              </a:rPr>
              <a:t>5. The author presented statistics of death due to air pollution.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330200" y="2197440"/>
            <a:ext cx="9469080" cy="1450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Like any other essay, an </a:t>
            </a:r>
            <a:r>
              <a:rPr b="1" lang="en-PH" sz="2000" spc="-1" strike="noStrike">
                <a:solidFill>
                  <a:srgbClr val="000000"/>
                </a:solidFill>
                <a:latin typeface="Lato"/>
                <a:ea typeface="DejaVu Sans"/>
              </a:rPr>
              <a:t>argumentative essay</a:t>
            </a:r>
            <a:r>
              <a:rPr b="0" lang="en-PH" sz="2000" spc="-1" strike="noStrike">
                <a:solidFill>
                  <a:srgbClr val="000000"/>
                </a:solidFill>
                <a:latin typeface="Lato"/>
                <a:ea typeface="DejaVu Sans"/>
              </a:rPr>
              <a:t> has three parts: the introduction, body, and conclusion. An argumentative essay includes:</a:t>
            </a:r>
            <a:endParaRPr b="0" lang="en-PH" sz="2000" spc="-1" strike="noStrike">
              <a:latin typeface="Arial"/>
            </a:endParaRPr>
          </a:p>
        </p:txBody>
      </p:sp>
      <p:sp>
        <p:nvSpPr>
          <p:cNvPr id="129" name=""/>
          <p:cNvSpPr/>
          <p:nvPr/>
        </p:nvSpPr>
        <p:spPr>
          <a:xfrm>
            <a:off x="1800000" y="3140640"/>
            <a:ext cx="9179280" cy="1790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solidFill>
                  <a:srgbClr val="c9211e"/>
                </a:solidFill>
                <a:latin typeface="Lato"/>
                <a:ea typeface="DejaVu Sans"/>
              </a:rPr>
              <a:t>•</a:t>
            </a:r>
            <a:r>
              <a:rPr b="0" lang="en-PH" sz="2000" spc="-1" strike="noStrike">
                <a:solidFill>
                  <a:srgbClr val="aa0c2a"/>
                </a:solidFill>
                <a:latin typeface="Lato"/>
                <a:ea typeface="DejaVu Sans"/>
              </a:rPr>
              <a:t> </a:t>
            </a:r>
            <a:r>
              <a:rPr b="0" lang="en-PH" sz="2000" spc="-1" strike="noStrike">
                <a:solidFill>
                  <a:srgbClr val="000000"/>
                </a:solidFill>
                <a:latin typeface="Lato"/>
                <a:ea typeface="DejaVu Sans"/>
              </a:rPr>
              <a:t>an explanation in capsule form (the main idea and its supporting details);</a:t>
            </a:r>
            <a:endParaRPr b="0" lang="en-PH" sz="2000" spc="-1" strike="noStrike">
              <a:latin typeface="Arial"/>
            </a:endParaRPr>
          </a:p>
          <a:p>
            <a:pPr>
              <a:lnSpc>
                <a:spcPct val="100000"/>
              </a:lnSpc>
              <a:buNone/>
            </a:pPr>
            <a:r>
              <a:rPr b="0" lang="en-PH" sz="2000" spc="-1" strike="noStrike">
                <a:solidFill>
                  <a:srgbClr val="c9211e"/>
                </a:solidFill>
                <a:latin typeface="Lato"/>
                <a:ea typeface="DejaVu Sans"/>
              </a:rPr>
              <a:t>•</a:t>
            </a:r>
            <a:r>
              <a:rPr b="0" lang="en-PH" sz="2000" spc="-1" strike="noStrike">
                <a:solidFill>
                  <a:srgbClr val="aa0c2a"/>
                </a:solidFill>
                <a:latin typeface="Lato"/>
                <a:ea typeface="DejaVu Sans"/>
              </a:rPr>
              <a:t> </a:t>
            </a:r>
            <a:r>
              <a:rPr b="0" lang="en-PH" sz="2000" spc="-1" strike="noStrike">
                <a:solidFill>
                  <a:srgbClr val="000000"/>
                </a:solidFill>
                <a:latin typeface="Lato"/>
                <a:ea typeface="DejaVu Sans"/>
              </a:rPr>
              <a:t>some factual justifications (can also be general observations); and</a:t>
            </a:r>
            <a:endParaRPr b="0" lang="en-PH" sz="2000" spc="-1" strike="noStrike">
              <a:latin typeface="Arial"/>
            </a:endParaRPr>
          </a:p>
          <a:p>
            <a:pPr>
              <a:lnSpc>
                <a:spcPct val="100000"/>
              </a:lnSpc>
              <a:buNone/>
            </a:pPr>
            <a:r>
              <a:rPr b="0" lang="en-PH" sz="2000" spc="-1" strike="noStrike">
                <a:solidFill>
                  <a:srgbClr val="c9211e"/>
                </a:solidFill>
                <a:latin typeface="Lato"/>
                <a:ea typeface="DejaVu Sans"/>
              </a:rPr>
              <a:t>•</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a thesis statement.</a:t>
            </a:r>
            <a:endParaRPr b="0" lang="en-PH" sz="2000" spc="-1" strike="noStrike">
              <a:latin typeface="Arial"/>
            </a:endParaRPr>
          </a:p>
        </p:txBody>
      </p:sp>
      <p:sp>
        <p:nvSpPr>
          <p:cNvPr id="130" name=""/>
          <p:cNvSpPr/>
          <p:nvPr/>
        </p:nvSpPr>
        <p:spPr>
          <a:xfrm>
            <a:off x="1260000" y="4436640"/>
            <a:ext cx="9719280" cy="1790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The goal in an argumentative essay is to persuade the readers to believe or to adopt its ideas. It needs to state a strong thesis statement about a controversial topic and then present well-documented evidence.</a:t>
            </a:r>
            <a:endParaRPr b="0" lang="en-PH" sz="2000" spc="-1" strike="noStrike">
              <a:latin typeface="Arial"/>
            </a:endParaRPr>
          </a:p>
        </p:txBody>
      </p:sp>
      <p:sp>
        <p:nvSpPr>
          <p:cNvPr id="131" name=""/>
          <p:cNvSpPr/>
          <p:nvPr/>
        </p:nvSpPr>
        <p:spPr>
          <a:xfrm>
            <a:off x="1781280" y="57744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1800000" y="864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33" name=""/>
          <p:cNvSpPr/>
          <p:nvPr/>
        </p:nvSpPr>
        <p:spPr>
          <a:xfrm>
            <a:off x="1413720" y="2943000"/>
            <a:ext cx="9422280" cy="21700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Work on addressing the </a:t>
            </a:r>
            <a:r>
              <a:rPr b="1" lang="en-PH" sz="2000" spc="-1" strike="noStrike">
                <a:latin typeface="Lato"/>
              </a:rPr>
              <a:t>ethos</a:t>
            </a:r>
            <a:r>
              <a:rPr b="0" lang="en-PH" sz="2000" spc="-1" strike="noStrike">
                <a:latin typeface="Lato"/>
              </a:rPr>
              <a:t> (authority or credibility of the writer), </a:t>
            </a:r>
            <a:r>
              <a:rPr b="1" lang="en-PH" sz="2000" spc="-1" strike="noStrike">
                <a:latin typeface="Lato"/>
              </a:rPr>
              <a:t>pathos</a:t>
            </a:r>
            <a:r>
              <a:rPr b="0" lang="en-PH" sz="2000" spc="-1" strike="noStrike">
                <a:latin typeface="Lato"/>
              </a:rPr>
              <a:t> (appeal to emotion), and </a:t>
            </a:r>
            <a:r>
              <a:rPr b="1" lang="en-PH" sz="2000" spc="-1" strike="noStrike">
                <a:latin typeface="Lato"/>
              </a:rPr>
              <a:t>logos</a:t>
            </a:r>
            <a:r>
              <a:rPr b="0" lang="en-PH" sz="2000" spc="-1" strike="noStrike">
                <a:latin typeface="Lato"/>
              </a:rPr>
              <a:t> (logical reasoning). One way to organize your argumentative writing is to consider that all argumentative topics have p</a:t>
            </a:r>
            <a:r>
              <a:rPr b="0" i="1" lang="en-PH" sz="2000" spc="-1" strike="noStrike">
                <a:latin typeface="Lato"/>
              </a:rPr>
              <a:t>ros and cons or advantages and disadvantages</a:t>
            </a:r>
            <a:r>
              <a:rPr b="0" lang="en-PH" sz="2000" spc="-1" strike="noStrike">
                <a:latin typeface="Lato"/>
              </a:rPr>
              <a:t>. Before you start to write, make a </a:t>
            </a:r>
            <a:r>
              <a:rPr b="0" lang="en-PH" sz="2000" spc="-1" strike="noStrike" u="sng">
                <a:uFillTx/>
                <a:latin typeface="Lato"/>
              </a:rPr>
              <a:t>list of these ideas</a:t>
            </a:r>
            <a:r>
              <a:rPr b="0" lang="en-PH" sz="2000" spc="-1" strike="noStrike">
                <a:latin typeface="Lato"/>
              </a:rPr>
              <a:t>. Choose the most suitable ones among them for supporting and refuting.</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656000" y="432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35" name=""/>
          <p:cNvSpPr/>
          <p:nvPr/>
        </p:nvSpPr>
        <p:spPr>
          <a:xfrm>
            <a:off x="432000" y="2112840"/>
            <a:ext cx="9899640" cy="14508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Below are the three possible organization patterns for your argumentative writing:</a:t>
            </a:r>
            <a:endParaRPr b="0" lang="en-PH" sz="2000" spc="-1" strike="noStrike">
              <a:latin typeface="Arial"/>
            </a:endParaRPr>
          </a:p>
        </p:txBody>
      </p:sp>
      <p:graphicFrame>
        <p:nvGraphicFramePr>
          <p:cNvPr id="136" name=""/>
          <p:cNvGraphicFramePr/>
          <p:nvPr/>
        </p:nvGraphicFramePr>
        <p:xfrm>
          <a:off x="977040" y="2763000"/>
          <a:ext cx="10214640" cy="2723040"/>
        </p:xfrm>
        <a:graphic>
          <a:graphicData uri="http://schemas.openxmlformats.org/drawingml/2006/table">
            <a:tbl>
              <a:tblPr/>
              <a:tblGrid>
                <a:gridCol w="3403800"/>
                <a:gridCol w="3390480"/>
                <a:gridCol w="3420720"/>
              </a:tblGrid>
              <a:tr h="453600">
                <a:tc>
                  <a:txBody>
                    <a:bodyPr lIns="90000" rIns="90000" anchor="ctr">
                      <a:noAutofit/>
                    </a:bodyPr>
                    <a:p>
                      <a:pPr algn="ctr">
                        <a:lnSpc>
                          <a:spcPct val="100000"/>
                        </a:lnSpc>
                        <a:spcBef>
                          <a:spcPts val="850"/>
                        </a:spcBef>
                        <a:buNone/>
                      </a:pPr>
                      <a:r>
                        <a:rPr b="0" lang="en-PH" sz="2000" spc="-1" strike="noStrike">
                          <a:solidFill>
                            <a:srgbClr val="ffffff"/>
                          </a:solidFill>
                          <a:latin typeface="Lato"/>
                        </a:rPr>
                        <a:t>Pattern 1</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c9211e"/>
                    </a:solidFill>
                  </a:tcPr>
                </a:tc>
                <a:tc>
                  <a:txBody>
                    <a:bodyPr lIns="90000" rIns="90000" anchor="ctr">
                      <a:noAutofit/>
                    </a:bodyPr>
                    <a:p>
                      <a:pPr algn="ctr">
                        <a:lnSpc>
                          <a:spcPct val="100000"/>
                        </a:lnSpc>
                        <a:spcBef>
                          <a:spcPts val="850"/>
                        </a:spcBef>
                        <a:buNone/>
                      </a:pPr>
                      <a:r>
                        <a:rPr b="0" lang="en-PH" sz="2000" spc="-1" strike="noStrike">
                          <a:solidFill>
                            <a:srgbClr val="ffffff"/>
                          </a:solidFill>
                          <a:latin typeface="Lato"/>
                        </a:rPr>
                        <a:t>Pattern 2</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c9211e"/>
                    </a:solidFill>
                  </a:tcPr>
                </a:tc>
                <a:tc>
                  <a:txBody>
                    <a:bodyPr lIns="90000" rIns="90000" anchor="ctr">
                      <a:noAutofit/>
                    </a:bodyPr>
                    <a:p>
                      <a:pPr algn="ctr">
                        <a:lnSpc>
                          <a:spcPct val="100000"/>
                        </a:lnSpc>
                        <a:spcBef>
                          <a:spcPts val="850"/>
                        </a:spcBef>
                        <a:buNone/>
                      </a:pPr>
                      <a:r>
                        <a:rPr b="0" lang="en-PH" sz="2000" spc="-1" strike="noStrike">
                          <a:solidFill>
                            <a:srgbClr val="ffffff"/>
                          </a:solidFill>
                          <a:latin typeface="Lato"/>
                        </a:rPr>
                        <a:t>Pattern 3</a:t>
                      </a:r>
                      <a:endParaRPr b="0" lang="en-PH" sz="2000" spc="-1" strike="noStrike">
                        <a:latin typeface="Arial"/>
                      </a:endParaRPr>
                    </a:p>
                  </a:txBody>
                  <a:tcPr anchor="ctr" marL="90000" marR="90000">
                    <a:lnL w="14400">
                      <a:solidFill>
                        <a:srgbClr val="000000"/>
                      </a:solidFill>
                    </a:lnL>
                    <a:lnR w="14400">
                      <a:solidFill>
                        <a:srgbClr val="000000"/>
                      </a:solidFill>
                    </a:lnR>
                    <a:lnT w="14400">
                      <a:solidFill>
                        <a:srgbClr val="000000"/>
                      </a:solidFill>
                    </a:lnT>
                    <a:lnB w="14400">
                      <a:solidFill>
                        <a:srgbClr val="000000"/>
                      </a:solidFill>
                    </a:lnB>
                    <a:solidFill>
                      <a:srgbClr val="c9211e"/>
                    </a:solidFill>
                  </a:tcPr>
                </a:tc>
              </a:tr>
              <a:tr h="2269800">
                <a:tc>
                  <a:txBody>
                    <a:bodyPr lIns="90000" rIns="90000" anchor="t">
                      <a:noAutofit/>
                    </a:bodyPr>
                    <a:p>
                      <a:pPr>
                        <a:lnSpc>
                          <a:spcPct val="100000"/>
                        </a:lnSpc>
                        <a:spcBef>
                          <a:spcPts val="850"/>
                        </a:spcBef>
                        <a:buNone/>
                      </a:pPr>
                      <a:r>
                        <a:rPr b="0" lang="en-PH" sz="1800" spc="-1" strike="noStrike">
                          <a:latin typeface="Lato"/>
                        </a:rPr>
                        <a:t>Thesis Statement or Main Idea:</a:t>
                      </a:r>
                      <a:endParaRPr b="0" lang="en-PH" sz="1800" spc="-1" strike="noStrike">
                        <a:latin typeface="Arial"/>
                      </a:endParaRPr>
                    </a:p>
                    <a:p>
                      <a:pPr>
                        <a:lnSpc>
                          <a:spcPct val="100000"/>
                        </a:lnSpc>
                        <a:spcBef>
                          <a:spcPts val="850"/>
                        </a:spcBef>
                        <a:buNone/>
                      </a:pPr>
                      <a:r>
                        <a:rPr b="0" lang="en-PH" sz="1800" spc="-1" strike="noStrike">
                          <a:latin typeface="Lato"/>
                        </a:rPr>
                        <a:t>Idea 1: PRO</a:t>
                      </a:r>
                      <a:endParaRPr b="0" lang="en-PH" sz="1800" spc="-1" strike="noStrike">
                        <a:latin typeface="Arial"/>
                      </a:endParaRPr>
                    </a:p>
                    <a:p>
                      <a:pPr>
                        <a:lnSpc>
                          <a:spcPct val="100000"/>
                        </a:lnSpc>
                        <a:spcBef>
                          <a:spcPts val="850"/>
                        </a:spcBef>
                        <a:buNone/>
                      </a:pPr>
                      <a:r>
                        <a:rPr b="0" lang="en-PH" sz="1800" spc="-1" strike="noStrike">
                          <a:latin typeface="Lato"/>
                        </a:rPr>
                        <a:t>Idea 2: PRO</a:t>
                      </a:r>
                      <a:endParaRPr b="0" lang="en-PH" sz="1800" spc="-1" strike="noStrike">
                        <a:latin typeface="Arial"/>
                      </a:endParaRPr>
                    </a:p>
                    <a:p>
                      <a:pPr>
                        <a:lnSpc>
                          <a:spcPct val="100000"/>
                        </a:lnSpc>
                        <a:spcBef>
                          <a:spcPts val="850"/>
                        </a:spcBef>
                        <a:buNone/>
                      </a:pPr>
                      <a:r>
                        <a:rPr b="0" lang="en-PH" sz="1800" spc="-1" strike="noStrike">
                          <a:latin typeface="Lato"/>
                        </a:rPr>
                        <a:t>Synthesis of CON(s) +</a:t>
                      </a:r>
                      <a:endParaRPr b="0" lang="en-PH" sz="1800" spc="-1" strike="noStrike">
                        <a:latin typeface="Arial"/>
                      </a:endParaRPr>
                    </a:p>
                    <a:p>
                      <a:pPr>
                        <a:lnSpc>
                          <a:spcPct val="100000"/>
                        </a:lnSpc>
                        <a:spcBef>
                          <a:spcPts val="850"/>
                        </a:spcBef>
                        <a:buNone/>
                      </a:pPr>
                      <a:r>
                        <a:rPr b="0" lang="en-PH" sz="1800" spc="-1" strike="noStrike">
                          <a:latin typeface="Lato"/>
                        </a:rPr>
                        <a:t>Refutation(s)</a:t>
                      </a:r>
                      <a:endParaRPr b="0" lang="en-PH" sz="1800" spc="-1" strike="noStrike">
                        <a:latin typeface="Arial"/>
                      </a:endParaRPr>
                    </a:p>
                    <a:p>
                      <a:pPr>
                        <a:lnSpc>
                          <a:spcPct val="100000"/>
                        </a:lnSpc>
                        <a:spcBef>
                          <a:spcPts val="850"/>
                        </a:spcBef>
                        <a:buNone/>
                      </a:pPr>
                      <a:r>
                        <a:rPr b="0" lang="en-PH" sz="1800" spc="-1" strike="noStrike">
                          <a:latin typeface="Lato"/>
                        </a:rPr>
                        <a:t>Conclusion</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00000"/>
                        </a:lnSpc>
                        <a:spcBef>
                          <a:spcPts val="850"/>
                        </a:spcBef>
                        <a:buNone/>
                      </a:pPr>
                      <a:r>
                        <a:rPr b="0" lang="en-PH" sz="1800" spc="-1" strike="noStrike">
                          <a:latin typeface="Lato"/>
                        </a:rPr>
                        <a:t>Thesis Statement or Main Idea:</a:t>
                      </a:r>
                      <a:endParaRPr b="0" lang="en-PH" sz="1800" spc="-1" strike="noStrike">
                        <a:latin typeface="Arial"/>
                      </a:endParaRPr>
                    </a:p>
                    <a:p>
                      <a:pPr>
                        <a:lnSpc>
                          <a:spcPct val="100000"/>
                        </a:lnSpc>
                        <a:spcBef>
                          <a:spcPts val="850"/>
                        </a:spcBef>
                        <a:buNone/>
                      </a:pPr>
                      <a:r>
                        <a:rPr b="0" lang="en-PH" sz="1800" spc="-1" strike="noStrike">
                          <a:latin typeface="Lato"/>
                        </a:rPr>
                        <a:t>Synthesis of CON(s) +</a:t>
                      </a:r>
                      <a:endParaRPr b="0" lang="en-PH" sz="1800" spc="-1" strike="noStrike">
                        <a:latin typeface="Arial"/>
                      </a:endParaRPr>
                    </a:p>
                    <a:p>
                      <a:pPr>
                        <a:lnSpc>
                          <a:spcPct val="100000"/>
                        </a:lnSpc>
                        <a:spcBef>
                          <a:spcPts val="850"/>
                        </a:spcBef>
                        <a:buNone/>
                      </a:pPr>
                      <a:r>
                        <a:rPr b="0" lang="en-PH" sz="1800" spc="-1" strike="noStrike">
                          <a:latin typeface="Lato"/>
                        </a:rPr>
                        <a:t>Refutation(s)</a:t>
                      </a:r>
                      <a:endParaRPr b="0" lang="en-PH" sz="1800" spc="-1" strike="noStrike">
                        <a:latin typeface="Arial"/>
                      </a:endParaRPr>
                    </a:p>
                    <a:p>
                      <a:pPr>
                        <a:lnSpc>
                          <a:spcPct val="100000"/>
                        </a:lnSpc>
                        <a:spcBef>
                          <a:spcPts val="850"/>
                        </a:spcBef>
                        <a:buNone/>
                      </a:pPr>
                      <a:r>
                        <a:rPr b="0" lang="en-PH" sz="1800" spc="-1" strike="noStrike">
                          <a:latin typeface="Lato"/>
                        </a:rPr>
                        <a:t>Idea 1: PRO</a:t>
                      </a:r>
                      <a:endParaRPr b="0" lang="en-PH" sz="1800" spc="-1" strike="noStrike">
                        <a:latin typeface="Arial"/>
                      </a:endParaRPr>
                    </a:p>
                    <a:p>
                      <a:pPr>
                        <a:lnSpc>
                          <a:spcPct val="100000"/>
                        </a:lnSpc>
                        <a:spcBef>
                          <a:spcPts val="850"/>
                        </a:spcBef>
                        <a:buNone/>
                      </a:pPr>
                      <a:r>
                        <a:rPr b="0" lang="en-PH" sz="1800" spc="-1" strike="noStrike">
                          <a:latin typeface="Lato"/>
                        </a:rPr>
                        <a:t>Idea 2: PRO</a:t>
                      </a:r>
                      <a:endParaRPr b="0" lang="en-PH" sz="1800" spc="-1" strike="noStrike">
                        <a:latin typeface="Arial"/>
                      </a:endParaRPr>
                    </a:p>
                    <a:p>
                      <a:pPr>
                        <a:lnSpc>
                          <a:spcPct val="100000"/>
                        </a:lnSpc>
                        <a:spcBef>
                          <a:spcPts val="850"/>
                        </a:spcBef>
                        <a:buNone/>
                      </a:pPr>
                      <a:r>
                        <a:rPr b="0" lang="en-PH" sz="1800" spc="-1" strike="noStrike">
                          <a:latin typeface="Lato"/>
                        </a:rPr>
                        <a:t>Conclusion</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c>
                  <a:txBody>
                    <a:bodyPr lIns="90000" rIns="90000" anchor="t">
                      <a:noAutofit/>
                    </a:bodyPr>
                    <a:p>
                      <a:pPr>
                        <a:lnSpc>
                          <a:spcPct val="100000"/>
                        </a:lnSpc>
                        <a:spcBef>
                          <a:spcPts val="850"/>
                        </a:spcBef>
                        <a:buNone/>
                      </a:pPr>
                      <a:r>
                        <a:rPr b="0" lang="en-PH" sz="1800" spc="-1" strike="noStrike">
                          <a:latin typeface="Lato"/>
                        </a:rPr>
                        <a:t>Thesis Statement or Main Idea:</a:t>
                      </a:r>
                      <a:endParaRPr b="0" lang="en-PH" sz="1800" spc="-1" strike="noStrike">
                        <a:latin typeface="Arial"/>
                      </a:endParaRPr>
                    </a:p>
                    <a:p>
                      <a:pPr>
                        <a:lnSpc>
                          <a:spcPct val="100000"/>
                        </a:lnSpc>
                        <a:spcBef>
                          <a:spcPts val="850"/>
                        </a:spcBef>
                        <a:buNone/>
                      </a:pPr>
                      <a:r>
                        <a:rPr b="0" lang="en-PH" sz="1800" spc="-1" strike="noStrike">
                          <a:latin typeface="Lato"/>
                          <a:ea typeface="PingFang SC"/>
                        </a:rPr>
                        <a:t>CON idea 1          Refutation</a:t>
                      </a:r>
                      <a:endParaRPr b="0" lang="en-PH" sz="1800" spc="-1" strike="noStrike">
                        <a:latin typeface="Arial"/>
                      </a:endParaRPr>
                    </a:p>
                    <a:p>
                      <a:pPr>
                        <a:lnSpc>
                          <a:spcPct val="100000"/>
                        </a:lnSpc>
                        <a:spcBef>
                          <a:spcPts val="850"/>
                        </a:spcBef>
                        <a:buNone/>
                      </a:pPr>
                      <a:r>
                        <a:rPr b="0" lang="en-PH" sz="1800" spc="-1" strike="noStrike">
                          <a:latin typeface="Lato"/>
                          <a:ea typeface="PingFang SC"/>
                        </a:rPr>
                        <a:t>CON idea 2          Refutation</a:t>
                      </a:r>
                      <a:endParaRPr b="0" lang="en-PH" sz="1800" spc="-1" strike="noStrike">
                        <a:latin typeface="Arial"/>
                      </a:endParaRPr>
                    </a:p>
                    <a:p>
                      <a:pPr>
                        <a:lnSpc>
                          <a:spcPct val="100000"/>
                        </a:lnSpc>
                        <a:spcBef>
                          <a:spcPts val="850"/>
                        </a:spcBef>
                        <a:buNone/>
                      </a:pPr>
                      <a:r>
                        <a:rPr b="0" lang="en-PH" sz="1800" spc="-1" strike="noStrike">
                          <a:latin typeface="Lato"/>
                          <a:ea typeface="PingFang SC"/>
                        </a:rPr>
                        <a:t>CON idea 3          Refutation</a:t>
                      </a:r>
                      <a:endParaRPr b="0" lang="en-PH" sz="1800" spc="-1" strike="noStrike">
                        <a:latin typeface="Arial"/>
                      </a:endParaRPr>
                    </a:p>
                    <a:p>
                      <a:pPr>
                        <a:lnSpc>
                          <a:spcPct val="100000"/>
                        </a:lnSpc>
                        <a:spcBef>
                          <a:spcPts val="850"/>
                        </a:spcBef>
                        <a:buNone/>
                      </a:pPr>
                      <a:r>
                        <a:rPr b="0" lang="en-PH" sz="1800" spc="-1" strike="noStrike">
                          <a:latin typeface="Lato"/>
                          <a:ea typeface="PingFang SC"/>
                        </a:rPr>
                        <a:t>Conclusion</a:t>
                      </a:r>
                      <a:endParaRPr b="0" lang="en-PH" sz="1800" spc="-1" strike="noStrike">
                        <a:latin typeface="Arial"/>
                      </a:endParaRPr>
                    </a:p>
                  </a:txBody>
                  <a:tcPr anchor="t" marL="90000" marR="90000">
                    <a:lnL w="14400">
                      <a:solidFill>
                        <a:srgbClr val="000000"/>
                      </a:solidFill>
                    </a:lnL>
                    <a:lnR w="14400">
                      <a:solidFill>
                        <a:srgbClr val="000000"/>
                      </a:solidFill>
                    </a:lnR>
                    <a:lnT w="14400">
                      <a:solidFill>
                        <a:srgbClr val="000000"/>
                      </a:solidFill>
                    </a:lnT>
                    <a:lnB w="14400">
                      <a:solidFill>
                        <a:srgbClr val="000000"/>
                      </a:solidFill>
                    </a:lnB>
                    <a:solidFill>
                      <a:srgbClr val="ffffff"/>
                    </a:solidFill>
                  </a:tcPr>
                </a:tc>
              </a:tr>
            </a:tbl>
          </a:graphicData>
        </a:graphic>
      </p:graphicFrame>
      <p:sp>
        <p:nvSpPr>
          <p:cNvPr id="137" name=""/>
          <p:cNvSpPr/>
          <p:nvPr/>
        </p:nvSpPr>
        <p:spPr>
          <a:xfrm>
            <a:off x="9180000" y="3816000"/>
            <a:ext cx="360000" cy="360"/>
          </a:xfrm>
          <a:prstGeom prst="line">
            <a:avLst/>
          </a:prstGeom>
          <a:ln w="0">
            <a:solidFill>
              <a:srgbClr val="000000"/>
            </a:solidFill>
            <a:tailEnd len="med" type="triangle" w="med"/>
          </a:ln>
        </p:spPr>
        <p:style>
          <a:lnRef idx="0"/>
          <a:fillRef idx="0"/>
          <a:effectRef idx="0"/>
          <a:fontRef idx="minor"/>
        </p:style>
      </p:sp>
      <p:sp>
        <p:nvSpPr>
          <p:cNvPr id="138" name=""/>
          <p:cNvSpPr/>
          <p:nvPr/>
        </p:nvSpPr>
        <p:spPr>
          <a:xfrm>
            <a:off x="9180000" y="4176000"/>
            <a:ext cx="360000" cy="360"/>
          </a:xfrm>
          <a:prstGeom prst="line">
            <a:avLst/>
          </a:prstGeom>
          <a:ln w="0">
            <a:solidFill>
              <a:srgbClr val="000000"/>
            </a:solidFill>
            <a:tailEnd len="med" type="triangle" w="med"/>
          </a:ln>
        </p:spPr>
        <p:style>
          <a:lnRef idx="0"/>
          <a:fillRef idx="0"/>
          <a:effectRef idx="0"/>
          <a:fontRef idx="minor"/>
        </p:style>
      </p:sp>
      <p:sp>
        <p:nvSpPr>
          <p:cNvPr id="139" name=""/>
          <p:cNvSpPr/>
          <p:nvPr/>
        </p:nvSpPr>
        <p:spPr>
          <a:xfrm>
            <a:off x="9180000" y="4572000"/>
            <a:ext cx="360000" cy="360"/>
          </a:xfrm>
          <a:prstGeom prst="line">
            <a:avLst/>
          </a:prstGeom>
          <a:ln w="0">
            <a:solidFill>
              <a:srgbClr val="000000"/>
            </a:solidFill>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1656000" y="360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41" name=""/>
          <p:cNvSpPr/>
          <p:nvPr/>
        </p:nvSpPr>
        <p:spPr>
          <a:xfrm>
            <a:off x="1152000" y="1908000"/>
            <a:ext cx="661428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Some strategies to refute opposing ideas:</a:t>
            </a:r>
            <a:endParaRPr b="0" lang="en-PH" sz="2000" spc="-1" strike="noStrike">
              <a:latin typeface="Arial"/>
            </a:endParaRPr>
          </a:p>
        </p:txBody>
      </p:sp>
      <p:sp>
        <p:nvSpPr>
          <p:cNvPr id="142" name=""/>
          <p:cNvSpPr/>
          <p:nvPr/>
        </p:nvSpPr>
        <p:spPr>
          <a:xfrm>
            <a:off x="1152000" y="2361240"/>
            <a:ext cx="9674280" cy="7898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solidFill>
                  <a:srgbClr val="c9211e"/>
                </a:solidFill>
                <a:latin typeface="Lato"/>
              </a:rPr>
              <a:t>1.</a:t>
            </a:r>
            <a:r>
              <a:rPr b="0" lang="en-PH" sz="2000" spc="-1" strike="noStrike">
                <a:latin typeface="Lato"/>
              </a:rPr>
              <a:t>  Consider the argument but compromise: prove that the argument is not powerful</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enough:</a:t>
            </a:r>
            <a:endParaRPr b="0" lang="en-PH" sz="2000" spc="-1" strike="noStrike">
              <a:latin typeface="Arial"/>
            </a:endParaRPr>
          </a:p>
        </p:txBody>
      </p:sp>
      <p:sp>
        <p:nvSpPr>
          <p:cNvPr id="143" name=""/>
          <p:cNvSpPr/>
          <p:nvPr/>
        </p:nvSpPr>
        <p:spPr>
          <a:xfrm>
            <a:off x="1908000" y="3168000"/>
            <a:ext cx="521964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i="1" lang="en-PH" sz="2000" spc="-1" strike="noStrike">
                <a:latin typeface="Lato"/>
              </a:rPr>
              <a:t>• </a:t>
            </a:r>
            <a:r>
              <a:rPr b="0" i="1" lang="en-PH" sz="2000" spc="-1" strike="noStrike">
                <a:latin typeface="Lato"/>
              </a:rPr>
              <a:t>They have a point in thinking like that.</a:t>
            </a:r>
            <a:endParaRPr b="0" lang="en-PH" sz="2000" spc="-1" strike="noStrike">
              <a:latin typeface="Arial"/>
            </a:endParaRPr>
          </a:p>
          <a:p>
            <a:pPr>
              <a:lnSpc>
                <a:spcPct val="100000"/>
              </a:lnSpc>
              <a:buNone/>
            </a:pPr>
            <a:r>
              <a:rPr b="0" i="1" lang="en-PH" sz="2000" spc="-1" strike="noStrike">
                <a:latin typeface="Lato"/>
              </a:rPr>
              <a:t>• </a:t>
            </a:r>
            <a:r>
              <a:rPr b="0" i="1" lang="en-PH" sz="2000" spc="-1" strike="noStrike">
                <a:latin typeface="Lato"/>
              </a:rPr>
              <a:t>To a certain extent, they are right.</a:t>
            </a:r>
            <a:endParaRPr b="0" lang="en-PH" sz="2000" spc="-1" strike="noStrike">
              <a:latin typeface="Arial"/>
            </a:endParaRPr>
          </a:p>
        </p:txBody>
      </p:sp>
      <p:sp>
        <p:nvSpPr>
          <p:cNvPr id="144" name=""/>
          <p:cNvSpPr/>
          <p:nvPr/>
        </p:nvSpPr>
        <p:spPr>
          <a:xfrm>
            <a:off x="1152000" y="3873600"/>
            <a:ext cx="5579640" cy="1130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2.</a:t>
            </a:r>
            <a:r>
              <a:rPr b="0" lang="en-PH" sz="2000" spc="-1" strike="noStrike">
                <a:latin typeface="Lato"/>
              </a:rPr>
              <a:t>  Completely disagree.</a:t>
            </a:r>
            <a:endParaRPr b="0" lang="en-PH" sz="2000" spc="-1" strike="noStrike">
              <a:latin typeface="Arial"/>
            </a:endParaRPr>
          </a:p>
        </p:txBody>
      </p:sp>
      <p:sp>
        <p:nvSpPr>
          <p:cNvPr id="145" name=""/>
          <p:cNvSpPr/>
          <p:nvPr/>
        </p:nvSpPr>
        <p:spPr>
          <a:xfrm>
            <a:off x="1924560" y="4320000"/>
            <a:ext cx="9127080" cy="7704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i="1" lang="en-PH" sz="2000" spc="-1" strike="noStrike">
                <a:latin typeface="Lato"/>
              </a:rPr>
              <a:t>After seeing this evidence, there is no way we can agree with what they say.</a:t>
            </a:r>
            <a:endParaRPr b="0" lang="en-PH" sz="2000" spc="-1" strike="noStrike">
              <a:latin typeface="Arial"/>
            </a:endParaRPr>
          </a:p>
        </p:txBody>
      </p:sp>
      <p:sp>
        <p:nvSpPr>
          <p:cNvPr id="146" name=""/>
          <p:cNvSpPr/>
          <p:nvPr/>
        </p:nvSpPr>
        <p:spPr>
          <a:xfrm>
            <a:off x="1152000" y="4788000"/>
            <a:ext cx="675072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3.</a:t>
            </a:r>
            <a:r>
              <a:rPr b="0" lang="en-PH" sz="2000" spc="-1" strike="noStrike">
                <a:latin typeface="Lato"/>
              </a:rPr>
              <a:t>  Show that the argument is irrelevant to the topic.</a:t>
            </a:r>
            <a:endParaRPr b="0" lang="en-PH" sz="2000" spc="-1" strike="noStrike">
              <a:latin typeface="Arial"/>
            </a:endParaRPr>
          </a:p>
        </p:txBody>
      </p:sp>
      <p:sp>
        <p:nvSpPr>
          <p:cNvPr id="147" name=""/>
          <p:cNvSpPr/>
          <p:nvPr/>
        </p:nvSpPr>
        <p:spPr>
          <a:xfrm>
            <a:off x="1908000" y="5225040"/>
            <a:ext cx="8999640" cy="11106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i="1" lang="en-PH" sz="2000" spc="-1" strike="noStrike">
                <a:latin typeface="Lato"/>
              </a:rPr>
              <a:t>What we are discussing here is not what they are trying to prove. Their argument is irrelevant.</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1656000" y="43200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49" name=""/>
          <p:cNvSpPr/>
          <p:nvPr/>
        </p:nvSpPr>
        <p:spPr>
          <a:xfrm>
            <a:off x="1334520" y="2052000"/>
            <a:ext cx="114912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Claims</a:t>
            </a:r>
            <a:endParaRPr b="0" lang="en-PH" sz="2000" spc="-1" strike="noStrike">
              <a:latin typeface="Arial"/>
            </a:endParaRPr>
          </a:p>
        </p:txBody>
      </p:sp>
      <p:sp>
        <p:nvSpPr>
          <p:cNvPr id="150" name=""/>
          <p:cNvSpPr/>
          <p:nvPr/>
        </p:nvSpPr>
        <p:spPr>
          <a:xfrm>
            <a:off x="1310760" y="2592000"/>
            <a:ext cx="9632880" cy="1791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The thesis statement of an argumentative essay usually falls under the categories of claims. Claims are beliefs or assertions that writers state in their essays. They are either affirmed (agreed upon) or refuted (negated).</a:t>
            </a:r>
            <a:endParaRPr b="0" lang="en-PH" sz="2000" spc="-1" strike="noStrike">
              <a:latin typeface="Arial"/>
            </a:endParaRPr>
          </a:p>
        </p:txBody>
      </p:sp>
      <p:sp>
        <p:nvSpPr>
          <p:cNvPr id="151" name=""/>
          <p:cNvSpPr/>
          <p:nvPr/>
        </p:nvSpPr>
        <p:spPr>
          <a:xfrm>
            <a:off x="1310760" y="3852000"/>
            <a:ext cx="9524880" cy="179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lang="en-PH" sz="2000" spc="-1" strike="noStrike">
                <a:latin typeface="Lato"/>
              </a:rPr>
              <a:t>An effective claim contributes to making a strong argumentative essay. Therefore, make sure to have a debatable claim, which can be proven by evidence (not simply opinions or feelings), a well-scoped claim (because it will set the direction and parameters of your argumentative essay), and a specific and well-focused assertion.</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
          <p:cNvSpPr/>
          <p:nvPr/>
        </p:nvSpPr>
        <p:spPr>
          <a:xfrm>
            <a:off x="1642320" y="48636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53" name=""/>
          <p:cNvSpPr/>
          <p:nvPr/>
        </p:nvSpPr>
        <p:spPr>
          <a:xfrm>
            <a:off x="1296000" y="1999800"/>
            <a:ext cx="2920320" cy="44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c9211e"/>
                </a:solidFill>
                <a:latin typeface="Lato"/>
              </a:rPr>
              <a:t>Types of Claims</a:t>
            </a:r>
            <a:endParaRPr b="0" lang="en-PH" sz="2000" spc="-1" strike="noStrike">
              <a:latin typeface="Arial"/>
            </a:endParaRPr>
          </a:p>
        </p:txBody>
      </p:sp>
      <p:sp>
        <p:nvSpPr>
          <p:cNvPr id="154" name=""/>
          <p:cNvSpPr/>
          <p:nvPr/>
        </p:nvSpPr>
        <p:spPr>
          <a:xfrm>
            <a:off x="1260000" y="2544840"/>
            <a:ext cx="971964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1. </a:t>
            </a:r>
            <a:r>
              <a:rPr b="1" lang="en-PH" sz="2000" spc="-1" strike="noStrike">
                <a:latin typeface="Lato"/>
              </a:rPr>
              <a:t>Claims of fact</a:t>
            </a:r>
            <a:r>
              <a:rPr b="0" lang="en-PH" sz="2000" spc="-1" strike="noStrike">
                <a:latin typeface="Lato"/>
              </a:rPr>
              <a:t> assert that something is true or not true or that something has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existed, is existing, or will exist. They have the following characteristics:</a:t>
            </a:r>
            <a:endParaRPr b="0" lang="en-PH" sz="2000" spc="-1" strike="noStrike">
              <a:latin typeface="Arial"/>
            </a:endParaRPr>
          </a:p>
        </p:txBody>
      </p:sp>
      <p:sp>
        <p:nvSpPr>
          <p:cNvPr id="155" name=""/>
          <p:cNvSpPr/>
          <p:nvPr/>
        </p:nvSpPr>
        <p:spPr>
          <a:xfrm>
            <a:off x="1980000" y="3408840"/>
            <a:ext cx="935964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a. Argue about a measurable topic (fact).</a:t>
            </a:r>
            <a:endParaRPr b="0" lang="en-PH" sz="2000" spc="-1" strike="noStrike">
              <a:latin typeface="Arial"/>
            </a:endParaRPr>
          </a:p>
          <a:p>
            <a:pPr>
              <a:lnSpc>
                <a:spcPct val="100000"/>
              </a:lnSpc>
              <a:buNone/>
            </a:pPr>
            <a:r>
              <a:rPr b="0" lang="en-PH" sz="2000" spc="-1" strike="noStrike">
                <a:latin typeface="Lato"/>
              </a:rPr>
              <a:t>b. Describe how things were in the past, how things are in the present time, and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how they will be in the future.</a:t>
            </a:r>
            <a:endParaRPr b="0" lang="en-PH" sz="2000" spc="-1" strike="noStrike">
              <a:latin typeface="Arial"/>
            </a:endParaRPr>
          </a:p>
        </p:txBody>
      </p:sp>
      <p:sp>
        <p:nvSpPr>
          <p:cNvPr id="156" name=""/>
          <p:cNvSpPr/>
          <p:nvPr/>
        </p:nvSpPr>
        <p:spPr>
          <a:xfrm>
            <a:off x="1980000" y="4680000"/>
            <a:ext cx="948816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uFillTx/>
                <a:latin typeface="Lato"/>
              </a:rPr>
              <a:t>Example:</a:t>
            </a:r>
            <a:r>
              <a:rPr b="0" lang="en-PH" sz="2000" spc="-1" strike="noStrike">
                <a:latin typeface="Lato"/>
              </a:rPr>
              <a:t> Social distancing and wearing of face masks are important during this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time of the COVID-19 pandemic.</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
          <p:cNvSpPr/>
          <p:nvPr/>
        </p:nvSpPr>
        <p:spPr>
          <a:xfrm>
            <a:off x="1678320" y="41436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58" name=""/>
          <p:cNvSpPr/>
          <p:nvPr/>
        </p:nvSpPr>
        <p:spPr>
          <a:xfrm>
            <a:off x="1152000" y="1988640"/>
            <a:ext cx="9719640" cy="1791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2. </a:t>
            </a:r>
            <a:r>
              <a:rPr b="1" lang="en-PH" sz="2000" spc="-1" strike="noStrike">
                <a:latin typeface="Lato"/>
              </a:rPr>
              <a:t>Claims of value</a:t>
            </a:r>
            <a:r>
              <a:rPr b="0" lang="en-PH" sz="2000" spc="-1" strike="noStrike">
                <a:latin typeface="Lato"/>
              </a:rPr>
              <a:t> assert that something is good or bad, more or less desirable.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Claims of value assert something different from a claim of fact. They have the </a:t>
            </a:r>
            <a:endParaRPr b="0" lang="en-PH" sz="2000" spc="-1" strike="noStrike">
              <a:latin typeface="Arial"/>
            </a:endParaRPr>
          </a:p>
          <a:p>
            <a:pPr algn="just">
              <a:lnSpc>
                <a:spcPct val="100000"/>
              </a:lnSpc>
              <a:buNone/>
            </a:pPr>
            <a:r>
              <a:rPr b="0" lang="en-PH" sz="2000" spc="-1" strike="noStrike">
                <a:latin typeface="Lato"/>
              </a:rPr>
              <a:t>    </a:t>
            </a:r>
            <a:r>
              <a:rPr b="0" lang="en-PH" sz="2000" spc="-1" strike="noStrike">
                <a:latin typeface="Lato"/>
              </a:rPr>
              <a:t>following characteristics:</a:t>
            </a:r>
            <a:endParaRPr b="0" lang="en-PH" sz="2000" spc="-1" strike="noStrike">
              <a:latin typeface="Arial"/>
            </a:endParaRPr>
          </a:p>
        </p:txBody>
      </p:sp>
      <p:sp>
        <p:nvSpPr>
          <p:cNvPr id="159" name=""/>
          <p:cNvSpPr/>
          <p:nvPr/>
        </p:nvSpPr>
        <p:spPr>
          <a:xfrm>
            <a:off x="1800000" y="3168000"/>
            <a:ext cx="870264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a. Argue about something moral, aesthetic, or philosophical.</a:t>
            </a:r>
            <a:endParaRPr b="0" lang="en-PH" sz="2000" spc="-1" strike="noStrike">
              <a:latin typeface="Arial"/>
            </a:endParaRPr>
          </a:p>
        </p:txBody>
      </p:sp>
      <p:sp>
        <p:nvSpPr>
          <p:cNvPr id="160" name=""/>
          <p:cNvSpPr/>
          <p:nvPr/>
        </p:nvSpPr>
        <p:spPr>
          <a:xfrm>
            <a:off x="2053800" y="3642480"/>
            <a:ext cx="8565840" cy="1450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uFillTx/>
                <a:latin typeface="Lato"/>
              </a:rPr>
              <a:t>Example:</a:t>
            </a:r>
            <a:r>
              <a:rPr b="0" lang="en-PH" sz="2000" spc="-1" strike="noStrike">
                <a:latin typeface="Lato"/>
              </a:rPr>
              <a:t> Painting A is better than Painting B because it uses bright colors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and projects distinct designs.</a:t>
            </a:r>
            <a:endParaRPr b="0" lang="en-PH" sz="2000" spc="-1" strike="noStrike">
              <a:latin typeface="Arial"/>
            </a:endParaRPr>
          </a:p>
        </p:txBody>
      </p:sp>
      <p:sp>
        <p:nvSpPr>
          <p:cNvPr id="161" name=""/>
          <p:cNvSpPr/>
          <p:nvPr/>
        </p:nvSpPr>
        <p:spPr>
          <a:xfrm>
            <a:off x="1801080" y="4466880"/>
            <a:ext cx="878256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b. Consider the merits or advantages of something, and this is based on a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relative judgment.</a:t>
            </a:r>
            <a:endParaRPr b="0" lang="en-PH" sz="2000" spc="-1" strike="noStrike">
              <a:latin typeface="Arial"/>
            </a:endParaRPr>
          </a:p>
        </p:txBody>
      </p:sp>
      <p:sp>
        <p:nvSpPr>
          <p:cNvPr id="162" name=""/>
          <p:cNvSpPr/>
          <p:nvPr/>
        </p:nvSpPr>
        <p:spPr>
          <a:xfrm>
            <a:off x="2041560" y="5283000"/>
            <a:ext cx="836208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uFillTx/>
                <a:latin typeface="Lato"/>
              </a:rPr>
              <a:t>Example:</a:t>
            </a:r>
            <a:r>
              <a:rPr b="0" lang="en-PH" sz="2000" spc="-1" strike="noStrike">
                <a:latin typeface="Lato"/>
              </a:rPr>
              <a:t> </a:t>
            </a:r>
            <a:r>
              <a:rPr b="0" lang="en-PH" sz="2000" spc="-1" strike="noStrike">
                <a:latin typeface="Lato"/>
                <a:ea typeface="NÞéþ"/>
              </a:rPr>
              <a:t>Manila offers more job opportunities than Cebu City.</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1678320" y="450360"/>
            <a:ext cx="8838360" cy="1475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3600" spc="-1" strike="noStrike">
                <a:solidFill>
                  <a:srgbClr val="000000"/>
                </a:solidFill>
                <a:latin typeface="Lato"/>
                <a:ea typeface="AppleSystemUIFont"/>
              </a:rPr>
              <a:t>Argumentative Essay’s Thesis Statement and Claims</a:t>
            </a:r>
            <a:endParaRPr b="0" lang="en-PH" sz="3600" spc="-1" strike="noStrike">
              <a:latin typeface="Arial"/>
            </a:endParaRPr>
          </a:p>
        </p:txBody>
      </p:sp>
      <p:sp>
        <p:nvSpPr>
          <p:cNvPr id="164" name=""/>
          <p:cNvSpPr/>
          <p:nvPr/>
        </p:nvSpPr>
        <p:spPr>
          <a:xfrm>
            <a:off x="1254240" y="1980000"/>
            <a:ext cx="2597400" cy="450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2. </a:t>
            </a:r>
            <a:r>
              <a:rPr b="1" lang="en-PH" sz="2000" spc="-1" strike="noStrike">
                <a:latin typeface="Lato"/>
              </a:rPr>
              <a:t>Claims of value</a:t>
            </a:r>
            <a:endParaRPr b="0" lang="en-PH" sz="2000" spc="-1" strike="noStrike">
              <a:latin typeface="Arial"/>
            </a:endParaRPr>
          </a:p>
        </p:txBody>
      </p:sp>
      <p:sp>
        <p:nvSpPr>
          <p:cNvPr id="165" name=""/>
          <p:cNvSpPr/>
          <p:nvPr/>
        </p:nvSpPr>
        <p:spPr>
          <a:xfrm>
            <a:off x="1871640" y="2520000"/>
            <a:ext cx="8748000" cy="11106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a:latin typeface="Lato"/>
              </a:rPr>
              <a:t>c. Can be used to argue the value or importance of varied topics like </a:t>
            </a:r>
            <a:endParaRPr b="0" lang="en-PH" sz="2000" spc="-1" strike="noStrike">
              <a:latin typeface="Arial"/>
            </a:endParaRPr>
          </a:p>
          <a:p>
            <a:pPr>
              <a:lnSpc>
                <a:spcPct val="100000"/>
              </a:lnSpc>
              <a:buNone/>
            </a:pPr>
            <a:r>
              <a:rPr b="0" lang="en-PH" sz="2000" spc="-1" strike="noStrike">
                <a:latin typeface="Lato"/>
              </a:rPr>
              <a:t>    </a:t>
            </a:r>
            <a:r>
              <a:rPr b="0" lang="en-PH" sz="2000" spc="-1" strike="noStrike">
                <a:latin typeface="Lato"/>
              </a:rPr>
              <a:t>lifestyles, films, student, or civic organization</a:t>
            </a:r>
            <a:endParaRPr b="0" lang="en-PH" sz="2000" spc="-1" strike="noStrike">
              <a:latin typeface="Arial"/>
            </a:endParaRPr>
          </a:p>
        </p:txBody>
      </p:sp>
      <p:sp>
        <p:nvSpPr>
          <p:cNvPr id="166" name=""/>
          <p:cNvSpPr/>
          <p:nvPr/>
        </p:nvSpPr>
        <p:spPr>
          <a:xfrm>
            <a:off x="1871640" y="3371040"/>
            <a:ext cx="766800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2000" spc="-1" strike="noStrike" u="sng">
                <a:uFillTx/>
                <a:latin typeface="Lato"/>
              </a:rPr>
              <a:t>Example:</a:t>
            </a:r>
            <a:r>
              <a:rPr b="0" lang="en-PH" sz="2000" spc="-1" strike="noStrike">
                <a:latin typeface="Lato"/>
              </a:rPr>
              <a:t> The Avatar is the greatest movie of all time.</a:t>
            </a:r>
            <a:endParaRPr b="0" lang="en-PH" sz="2000" spc="-1" strike="noStrike">
              <a:latin typeface="Arial"/>
            </a:endParaRPr>
          </a:p>
        </p:txBody>
      </p:sp>
      <p:sp>
        <p:nvSpPr>
          <p:cNvPr id="167" name=""/>
          <p:cNvSpPr/>
          <p:nvPr/>
        </p:nvSpPr>
        <p:spPr>
          <a:xfrm>
            <a:off x="1260000" y="4044240"/>
            <a:ext cx="9539640" cy="2471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2000" spc="-1" strike="noStrike">
                <a:latin typeface="Lato"/>
              </a:rPr>
              <a:t>	</a:t>
            </a:r>
            <a:r>
              <a:rPr b="0" i="1" lang="en-PH" sz="2000" spc="-1" strike="noStrike">
                <a:latin typeface="Lato"/>
              </a:rPr>
              <a:t>Value claims are arguable.</a:t>
            </a:r>
            <a:r>
              <a:rPr b="0" lang="en-PH" sz="2000" spc="-1" strike="noStrike">
                <a:latin typeface="Lato"/>
              </a:rPr>
              <a:t> One can agree or disagree with a value claim. That is because people think differently. They may disagree even on the basis of the claim or on the criteria used to evaluate something (e.g., politics, live entertainment, civic issues).</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3970</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2023-05-15T13:37:51Z</dcterms:modified>
  <cp:revision>220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