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4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Persuasive texts</a:t>
            </a:r>
            <a:r>
              <a:rPr b="0" lang="en-PH" sz="1800" spc="-1" strike="noStrike">
                <a:solidFill>
                  <a:srgbClr val="000000"/>
                </a:solidFill>
                <a:latin typeface="Lato"/>
                <a:ea typeface="DejaVu Sans"/>
              </a:rPr>
              <a:t> may be presented in a form of a discussion, an exposure, an argument, a review, or even an advertisement.</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The main parts of a persuasive text are:</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DejaVu Sans"/>
              </a:rPr>
              <a:t>1. Statement of Position</a:t>
            </a:r>
            <a:r>
              <a:rPr b="0" lang="en-PH" sz="1800" spc="-1" strike="noStrike">
                <a:solidFill>
                  <a:srgbClr val="000000"/>
                </a:solidFill>
                <a:latin typeface="Lato"/>
                <a:ea typeface="DejaVu Sans"/>
              </a:rPr>
              <a:t> – overview of the argument and the position to be argued</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DejaVu Sans"/>
              </a:rPr>
              <a:t>2. Arguments</a:t>
            </a:r>
            <a:r>
              <a:rPr b="0" lang="en-PH" sz="1800" spc="-1" strike="noStrike">
                <a:solidFill>
                  <a:srgbClr val="000000"/>
                </a:solidFill>
                <a:latin typeface="Lato"/>
                <a:ea typeface="DejaVu Sans"/>
              </a:rPr>
              <a:t> – series of points and supporting evidence</a:t>
            </a:r>
            <a:endParaRPr b="0" lang="en-PH" sz="1800" spc="-1" strike="noStrike">
              <a:latin typeface="Arial"/>
            </a:endParaRPr>
          </a:p>
          <a:p>
            <a:pPr algn="just">
              <a:lnSpc>
                <a:spcPct val="200000"/>
              </a:lnSpc>
              <a:spcBef>
                <a:spcPts val="283"/>
              </a:spcBef>
              <a:spcAft>
                <a:spcPts val="283"/>
              </a:spcAft>
              <a:buNone/>
            </a:pPr>
            <a:r>
              <a:rPr b="1" lang="en-PH" sz="1800" spc="-1" strike="noStrike">
                <a:solidFill>
                  <a:srgbClr val="000000"/>
                </a:solidFill>
                <a:latin typeface="Lato"/>
                <a:ea typeface="DejaVu Sans"/>
              </a:rPr>
              <a:t>3. Sum up or reinforcement of position statement</a:t>
            </a:r>
            <a:r>
              <a:rPr b="0" lang="en-PH" sz="1800" spc="-1" strike="noStrike">
                <a:solidFill>
                  <a:srgbClr val="000000"/>
                </a:solidFill>
                <a:latin typeface="Lato"/>
                <a:ea typeface="DejaVu Sans"/>
              </a:rPr>
              <a:t> – a strong repetition of belief and</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summary of argument points</a:t>
            </a:r>
            <a:endParaRPr b="0" lang="en-PH" sz="1800" spc="-1" strike="noStrike">
              <a:latin typeface="Arial"/>
            </a:endParaRPr>
          </a:p>
        </p:txBody>
      </p:sp>
      <p:sp>
        <p:nvSpPr>
          <p:cNvPr id="126" name="TextBox 1"/>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1800" spc="-1" strike="noStrike">
                <a:solidFill>
                  <a:srgbClr val="000000"/>
                </a:solidFill>
                <a:latin typeface="Lato"/>
                <a:ea typeface="DejaVu Sans"/>
              </a:rPr>
              <a:t>Example:</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Title: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Ban for Plastic: A Global Concern</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1. Statement of Position</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Example: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use of plastic bags should be banned in Metro Manila. The solid waste management in Metro Manila is ineffective in preventing the dangerous effect of plastic bags on the environment. Local government units are encouraging people to use reusable bags instead.</a:t>
            </a:r>
            <a:endParaRPr b="0" lang="en-PH" sz="1800" spc="-1" strike="noStrike">
              <a:latin typeface="Arial"/>
            </a:endParaRPr>
          </a:p>
        </p:txBody>
      </p:sp>
      <p:sp>
        <p:nvSpPr>
          <p:cNvPr id="128" name="TextBox 2"/>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1800" spc="-1" strike="noStrike">
                <a:solidFill>
                  <a:srgbClr val="000000"/>
                </a:solidFill>
                <a:latin typeface="Lato"/>
                <a:ea typeface="DejaVu Sans"/>
              </a:rPr>
              <a:t>Example:</a:t>
            </a:r>
            <a:endParaRPr b="0" lang="en-PH" sz="1800" spc="-1" strike="noStrike">
              <a:latin typeface="Lato"/>
            </a:endParaRPr>
          </a:p>
          <a:p>
            <a:pPr algn="just">
              <a:lnSpc>
                <a:spcPct val="200000"/>
              </a:lnSpc>
              <a:buNone/>
            </a:pPr>
            <a:r>
              <a:rPr b="1" lang="en-PH" sz="1800" spc="-1" strike="noStrike">
                <a:solidFill>
                  <a:srgbClr val="000000"/>
                </a:solidFill>
                <a:latin typeface="Lato"/>
                <a:ea typeface="DejaVu Sans"/>
              </a:rPr>
              <a:t>Title: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Ban for Plastic: A Global Concern</a:t>
            </a:r>
            <a:endParaRPr b="0" lang="en-PH" sz="1800" spc="-1" strike="noStrike">
              <a:latin typeface="Lato"/>
            </a:endParaRPr>
          </a:p>
          <a:p>
            <a:pPr algn="just">
              <a:lnSpc>
                <a:spcPct val="200000"/>
              </a:lnSpc>
              <a:buNone/>
            </a:pPr>
            <a:r>
              <a:rPr b="1" lang="en-PH" sz="1800" spc="-1" strike="noStrike">
                <a:solidFill>
                  <a:srgbClr val="000000"/>
                </a:solidFill>
                <a:latin typeface="Lato"/>
                <a:ea typeface="DejaVu Sans"/>
              </a:rPr>
              <a:t>2. Arguments – Pieces of Evidence</a:t>
            </a:r>
            <a:endParaRPr b="0" lang="en-PH" sz="1800" spc="-1" strike="noStrike">
              <a:latin typeface="Lato"/>
            </a:endParaRPr>
          </a:p>
          <a:p>
            <a:pPr algn="just">
              <a:lnSpc>
                <a:spcPct val="200000"/>
              </a:lnSpc>
              <a:buNone/>
            </a:pPr>
            <a:r>
              <a:rPr b="0" lang="en-PH" sz="1800" spc="-1" strike="noStrike">
                <a:solidFill>
                  <a:srgbClr val="000000"/>
                </a:solidFill>
                <a:latin typeface="Lato"/>
                <a:ea typeface="DejaVu Sans"/>
              </a:rPr>
              <a:t>Example:</a:t>
            </a:r>
            <a:endParaRPr b="0" lang="en-PH" sz="1800" spc="-1" strike="noStrike">
              <a:latin typeface="Lato"/>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Why should plastic bags be banned in Metro Manila? First, plastic bags are the most common type of garbage found in Manila Bay. Of the 1,594 liters of garbage collected, 23.2% are plastic bags. Of the total, 61.9% of the wastes were made of plastic. In other reports, 75.5 % were plastic discards ; of this, 27.7% were plastic bags. Second, each person uses 22,176 plastic bags in an average lifetime.</a:t>
            </a:r>
            <a:endParaRPr b="0" lang="en-PH" sz="1800" spc="-1" strike="noStrike">
              <a:latin typeface="Lato"/>
            </a:endParaRPr>
          </a:p>
        </p:txBody>
      </p:sp>
      <p:sp>
        <p:nvSpPr>
          <p:cNvPr id="130" name="TextBox 3"/>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1800" spc="-1" strike="noStrike">
                <a:solidFill>
                  <a:srgbClr val="000000"/>
                </a:solidFill>
                <a:latin typeface="Lato"/>
                <a:ea typeface="DejaVu Sans"/>
              </a:rPr>
              <a:t>Example:</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Title: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Ban for Plastic: A Global Concern</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3. Sum Up or Reinforcement of Position Statement</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Example: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Therefore, I strongly believe that plastic bags should </a:t>
            </a:r>
            <a:r>
              <a:rPr b="0" lang="en-PH" sz="1800" spc="-1" strike="noStrike">
                <a:solidFill>
                  <a:srgbClr val="000000"/>
                </a:solidFill>
                <a:latin typeface="LaTO"/>
                <a:ea typeface="€¾Fäþ"/>
              </a:rPr>
              <a:t>definitely be and </a:t>
            </a:r>
            <a:r>
              <a:rPr b="0" lang="en-PH" sz="1800" spc="-1" strike="noStrike">
                <a:solidFill>
                  <a:srgbClr val="000000"/>
                </a:solidFill>
                <a:latin typeface="LaTO"/>
                <a:ea typeface="DejaVu Sans"/>
              </a:rPr>
              <a:t>completely banned from being used in Metro Manila.</a:t>
            </a:r>
            <a:endParaRPr b="0" lang="en-PH" sz="1800" spc="-1" strike="noStrike">
              <a:latin typeface="Arial"/>
            </a:endParaRPr>
          </a:p>
        </p:txBody>
      </p:sp>
      <p:sp>
        <p:nvSpPr>
          <p:cNvPr id="132" name="TextBox 4"/>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Modal verbs</a:t>
            </a:r>
            <a:r>
              <a:rPr b="0" lang="en-PH" sz="1800" spc="-1" strike="noStrike">
                <a:solidFill>
                  <a:srgbClr val="000000"/>
                </a:solidFill>
                <a:latin typeface="LaTO"/>
                <a:ea typeface="DejaVu Sans"/>
              </a:rPr>
              <a:t> are auxiliary verbs (such as can, may, might, should, must, will, and shall) used with a main verb to express ideas such as possibility, necessity, and permission, etc.</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Can</a:t>
            </a:r>
            <a:r>
              <a:rPr b="0" lang="en-PH" sz="1800" spc="-1" strike="noStrike">
                <a:solidFill>
                  <a:srgbClr val="000000"/>
                </a:solidFill>
                <a:latin typeface="LaTO"/>
                <a:ea typeface="DejaVu Sans"/>
              </a:rPr>
              <a:t> – ability/possibility, inability/impossibility, asking for permission (informal), making a request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(informal)</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May</a:t>
            </a:r>
            <a:r>
              <a:rPr b="0" lang="en-PH" sz="1800" spc="-1" strike="noStrike">
                <a:solidFill>
                  <a:srgbClr val="000000"/>
                </a:solidFill>
                <a:latin typeface="LaTO"/>
                <a:ea typeface="DejaVu Sans"/>
              </a:rPr>
              <a:t> – asking for permission (formal), future possibility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Might</a:t>
            </a:r>
            <a:r>
              <a:rPr b="0" lang="en-PH" sz="1800" spc="-1" strike="noStrike">
                <a:solidFill>
                  <a:srgbClr val="000000"/>
                </a:solidFill>
                <a:latin typeface="LaTO"/>
                <a:ea typeface="DejaVu Sans"/>
              </a:rPr>
              <a:t> – less probability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Should</a:t>
            </a:r>
            <a:r>
              <a:rPr b="0" lang="en-PH" sz="1800" spc="-1" strike="noStrike">
                <a:solidFill>
                  <a:srgbClr val="000000"/>
                </a:solidFill>
                <a:latin typeface="LaTO"/>
                <a:ea typeface="DejaVu Sans"/>
              </a:rPr>
              <a:t> – stating urgency or obligation, recommending action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Must</a:t>
            </a:r>
            <a:r>
              <a:rPr b="0" lang="en-PH" sz="1800" spc="-1" strike="noStrike">
                <a:solidFill>
                  <a:srgbClr val="000000"/>
                </a:solidFill>
                <a:latin typeface="LaTO"/>
                <a:ea typeface="DejaVu Sans"/>
              </a:rPr>
              <a:t> – necessity, prohibition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6.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Will</a:t>
            </a:r>
            <a:r>
              <a:rPr b="0" lang="en-PH" sz="1800" spc="-1" strike="noStrike">
                <a:solidFill>
                  <a:srgbClr val="000000"/>
                </a:solidFill>
                <a:latin typeface="LaTO"/>
                <a:ea typeface="DejaVu Sans"/>
              </a:rPr>
              <a:t> – making a promise, certain prediction, strong determination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7.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Shall</a:t>
            </a:r>
            <a:r>
              <a:rPr b="0" lang="en-PH" sz="1800" spc="-1" strike="noStrike">
                <a:solidFill>
                  <a:srgbClr val="000000"/>
                </a:solidFill>
                <a:latin typeface="LaTO"/>
                <a:ea typeface="DejaVu Sans"/>
              </a:rPr>
              <a:t> – giving a suggestion, less determination</a:t>
            </a:r>
            <a:endParaRPr b="0" lang="en-PH" sz="1800" spc="-1" strike="noStrike">
              <a:latin typeface="Arial"/>
            </a:endParaRPr>
          </a:p>
        </p:txBody>
      </p:sp>
      <p:sp>
        <p:nvSpPr>
          <p:cNvPr id="134" name="TextBox 5"/>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2000" spc="-1" strike="noStrike">
                <a:solidFill>
                  <a:srgbClr val="000000"/>
                </a:solidFill>
                <a:latin typeface="LaTO"/>
                <a:ea typeface="DejaVu Sans"/>
              </a:rPr>
              <a:t>ACTIVITY: Write the correct modal verb in the space provided.</a:t>
            </a:r>
            <a:endParaRPr b="0" lang="en-PH" sz="20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COVID–19 pandemic is getting worse here in our country. The government (1)___________ do something better to completely get rid of this dilemma. As an individual, I (2)___________ think of many ways on how to protect myself from getting infected. First, I (3)______________ wear a facemask and a face shield to prevent the virus from entering any part of my face. Second, I (4)_______________ also apply alcohol on my hands and arms after touching anything. Above all else, I (5)_________________ remind other people to stay clean and safe all the time to avoid any problems.</a:t>
            </a:r>
            <a:endParaRPr b="0" lang="en-PH" sz="1800" spc="-1" strike="noStrike">
              <a:latin typeface="Arial"/>
            </a:endParaRPr>
          </a:p>
          <a:p>
            <a:pPr algn="just">
              <a:lnSpc>
                <a:spcPct val="200000"/>
              </a:lnSpc>
              <a:spcBef>
                <a:spcPts val="283"/>
              </a:spcBef>
              <a:spcAft>
                <a:spcPts val="283"/>
              </a:spcAft>
              <a:buNone/>
            </a:pPr>
            <a:endParaRPr b="0" lang="en-PH" sz="1800" spc="-1" strike="noStrike">
              <a:latin typeface="Arial"/>
            </a:endParaRPr>
          </a:p>
        </p:txBody>
      </p:sp>
      <p:sp>
        <p:nvSpPr>
          <p:cNvPr id="136" name="TextBox 6"/>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1512000"/>
            <a:ext cx="10978920" cy="4463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2000" spc="-1" strike="noStrike">
                <a:solidFill>
                  <a:srgbClr val="000000"/>
                </a:solidFill>
                <a:latin typeface="Lato"/>
                <a:ea typeface="DejaVu Sans"/>
              </a:rPr>
              <a:t>ANSWER: Write the correct modal verb in the space provided.</a:t>
            </a:r>
            <a:endParaRPr b="0" lang="en-PH" sz="2000" spc="-1" strike="noStrike">
              <a:latin typeface="Lato"/>
            </a:endParaRPr>
          </a:p>
          <a:p>
            <a:pPr algn="just">
              <a:lnSpc>
                <a:spcPct val="200000"/>
              </a:lnSpc>
              <a:buNone/>
            </a:pPr>
            <a:r>
              <a:rPr b="0" lang="en-PH" sz="1200" spc="-1" strike="noStrike">
                <a:solidFill>
                  <a:srgbClr val="000000"/>
                </a:solidFill>
                <a:latin typeface="Lato"/>
                <a:ea typeface="DejaVu Sans"/>
              </a:rPr>
              <a:t>	</a:t>
            </a:r>
            <a:r>
              <a:rPr b="0" lang="en-PH" sz="1200" spc="-1" strike="noStrike">
                <a:solidFill>
                  <a:srgbClr val="000000"/>
                </a:solidFill>
                <a:latin typeface="Lato"/>
                <a:ea typeface="DejaVu Sans"/>
              </a:rPr>
              <a:t>	</a:t>
            </a:r>
            <a:r>
              <a:rPr b="0" lang="en-PH" sz="1800" spc="-1" strike="noStrike">
                <a:solidFill>
                  <a:srgbClr val="000000"/>
                </a:solidFill>
                <a:latin typeface="Lato"/>
                <a:ea typeface="DejaVu Sans"/>
              </a:rPr>
              <a:t>The COVID–19 pandemic is getting worse here in our country. The government (1)</a:t>
            </a:r>
            <a:r>
              <a:rPr b="0" lang="en-PH" sz="1800" spc="-1" strike="noStrike" u="sng">
                <a:solidFill>
                  <a:srgbClr val="c9211e"/>
                </a:solidFill>
                <a:uFillTx/>
                <a:latin typeface="Lato"/>
                <a:ea typeface="DejaVu Sans"/>
              </a:rPr>
              <a:t>    should    </a:t>
            </a:r>
            <a:r>
              <a:rPr b="0" lang="en-PH" sz="1800" spc="-1" strike="noStrike">
                <a:solidFill>
                  <a:srgbClr val="c9211e"/>
                </a:solidFill>
                <a:latin typeface="Lato"/>
                <a:ea typeface="DejaVu Sans"/>
              </a:rPr>
              <a:t> </a:t>
            </a:r>
            <a:r>
              <a:rPr b="0" lang="en-PH" sz="1800" spc="-1" strike="noStrike">
                <a:solidFill>
                  <a:srgbClr val="000000"/>
                </a:solidFill>
                <a:latin typeface="Lato"/>
                <a:ea typeface="DejaVu Sans"/>
              </a:rPr>
              <a:t> do something better to completely get rid of this dilemma. As an individual, I (2)</a:t>
            </a:r>
            <a:r>
              <a:rPr b="0" lang="en-PH" sz="1800" spc="-1" strike="noStrike" u="sng">
                <a:solidFill>
                  <a:srgbClr val="c9211e"/>
                </a:solidFill>
                <a:uFillTx/>
                <a:latin typeface="Lato"/>
                <a:ea typeface="DejaVu Sans"/>
              </a:rPr>
              <a:t>   can/shall    </a:t>
            </a:r>
            <a:r>
              <a:rPr b="0" lang="en-PH" sz="1800" spc="-1" strike="noStrike">
                <a:solidFill>
                  <a:srgbClr val="000000"/>
                </a:solidFill>
                <a:latin typeface="Lato"/>
                <a:ea typeface="DejaVu Sans"/>
              </a:rPr>
              <a:t> think of many ways on how to protect myself from getting infected. First, I (3)</a:t>
            </a:r>
            <a:r>
              <a:rPr b="0" lang="en-PH" sz="1800" spc="-1" strike="noStrike" u="sng">
                <a:solidFill>
                  <a:srgbClr val="c9211e"/>
                </a:solidFill>
                <a:uFillTx/>
                <a:latin typeface="Lato"/>
                <a:ea typeface="DejaVu Sans"/>
              </a:rPr>
              <a:t>      must/will      </a:t>
            </a:r>
            <a:r>
              <a:rPr b="0" lang="en-PH" sz="1800" spc="-1" strike="noStrike">
                <a:solidFill>
                  <a:srgbClr val="000000"/>
                </a:solidFill>
                <a:latin typeface="Lato"/>
                <a:ea typeface="DejaVu Sans"/>
              </a:rPr>
              <a:t> wear a facemask and a face shield to prevent the virus from entering any part of my face. Second, I (4)</a:t>
            </a:r>
            <a:r>
              <a:rPr b="0" lang="en-PH" sz="1800" spc="-1" strike="noStrike" u="sng">
                <a:solidFill>
                  <a:srgbClr val="c9211e"/>
                </a:solidFill>
                <a:uFillTx/>
                <a:latin typeface="Lato"/>
                <a:ea typeface="DejaVu Sans"/>
              </a:rPr>
              <a:t>  must/will  </a:t>
            </a:r>
            <a:r>
              <a:rPr b="0" lang="en-PH" sz="1800" spc="-1" strike="noStrike">
                <a:solidFill>
                  <a:srgbClr val="000000"/>
                </a:solidFill>
                <a:latin typeface="Lato"/>
                <a:ea typeface="DejaVu Sans"/>
              </a:rPr>
              <a:t> also apply alcohol on my hands and arms after touching anything. Above all else, I (5)</a:t>
            </a:r>
            <a:r>
              <a:rPr b="0" lang="en-PH" sz="1800" spc="-1" strike="noStrike" u="sng">
                <a:solidFill>
                  <a:srgbClr val="c9211e"/>
                </a:solidFill>
                <a:uFillTx/>
                <a:latin typeface="Lato"/>
                <a:ea typeface="DejaVu Sans"/>
              </a:rPr>
              <a:t>              will           </a:t>
            </a:r>
            <a:r>
              <a:rPr b="0" lang="en-PH" sz="1800" spc="-1" strike="noStrike">
                <a:solidFill>
                  <a:srgbClr val="000000"/>
                </a:solidFill>
                <a:latin typeface="Lato"/>
                <a:ea typeface="DejaVu Sans"/>
              </a:rPr>
              <a:t> remind other people to stay clean and safe all the time to avoid any problems.</a:t>
            </a:r>
            <a:endParaRPr b="0" lang="en-PH" sz="1800" spc="-1" strike="noStrike">
              <a:latin typeface="Lato"/>
            </a:endParaRPr>
          </a:p>
          <a:p>
            <a:pPr algn="just">
              <a:lnSpc>
                <a:spcPct val="200000"/>
              </a:lnSpc>
              <a:spcBef>
                <a:spcPts val="283"/>
              </a:spcBef>
              <a:spcAft>
                <a:spcPts val="283"/>
              </a:spcAft>
              <a:buNone/>
            </a:pPr>
            <a:endParaRPr b="0" lang="en-PH" sz="1800" spc="-1" strike="noStrike">
              <a:latin typeface="Lato"/>
            </a:endParaRPr>
          </a:p>
        </p:txBody>
      </p:sp>
      <p:sp>
        <p:nvSpPr>
          <p:cNvPr id="138" name="TextBox 8"/>
          <p:cNvSpPr/>
          <p:nvPr/>
        </p:nvSpPr>
        <p:spPr>
          <a:xfrm>
            <a:off x="195840" y="181080"/>
            <a:ext cx="10423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Composing Persuasive Texts and Using Modals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2023-07-10T10:13:34Z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