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5"/>
  </p:notesMasterIdLst>
  <p:sldIdLst>
    <p:sldId id="256" r:id="rId4"/>
    <p:sldId id="271" r:id="rId5"/>
    <p:sldId id="272" r:id="rId6"/>
    <p:sldId id="273" r:id="rId7"/>
    <p:sldId id="275" r:id="rId8"/>
    <p:sldId id="274" r:id="rId9"/>
    <p:sldId id="276" r:id="rId10"/>
    <p:sldId id="277" r:id="rId11"/>
    <p:sldId id="278" r:id="rId12"/>
    <p:sldId id="279" r:id="rId13"/>
    <p:sldId id="26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59"/>
    <p:restoredTop sz="96663"/>
  </p:normalViewPr>
  <p:slideViewPr>
    <p:cSldViewPr snapToGrid="0" snapToObjects="1">
      <p:cViewPr varScale="1">
        <p:scale>
          <a:sx n="79" d="100"/>
          <a:sy n="79" d="100"/>
        </p:scale>
        <p:origin x="224" y="1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7/13/23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29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873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59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326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67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372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6978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48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22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7/13/23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7/13/23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89111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Square of a Binomial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Square of a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B8BD2EB-2ED4-994F-8DF3-1B9E8BDC85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60059"/>
                <a:ext cx="10515600" cy="464479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EXAMPLE 3: Simplify each expression.</a:t>
                </a:r>
                <a:endParaRPr lang="en-US" dirty="0"/>
              </a:p>
              <a:p>
                <a:pPr marL="514350" indent="-514350" algn="just">
                  <a:lnSpc>
                    <a:spcPct val="150000"/>
                  </a:lnSpc>
                  <a:buFont typeface="+mj-lt"/>
                  <a:buAutoNum type="arabicPeriod" startAt="2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b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  <m:d>
                      <m:dPr>
                        <m:ctrlPr>
                          <a:rPr lang="en-US" b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−5</m:t>
                        </m:r>
                      </m:e>
                    </m:d>
                    <m:d>
                      <m:dPr>
                        <m:ctrlPr>
                          <a:rPr lang="en-US" b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</m:oMath>
                </a14:m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	Rearrange the factors so that the special product pattern can be used.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−5)</m:t>
                      </m:r>
                    </m:oMath>
                  </m:oMathPara>
                </a14:m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			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+4)(2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−5)</m:t>
                    </m:r>
                  </m:oMath>
                </a14:m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			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𝟐𝟎</m:t>
                    </m:r>
                  </m:oMath>
                </a14:m>
                <a:endParaRPr lang="en-US" b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B8BD2EB-2ED4-994F-8DF3-1B9E8BDC85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60059"/>
                <a:ext cx="10515600" cy="4644798"/>
              </a:xfrm>
              <a:blipFill>
                <a:blip r:embed="rId3"/>
                <a:stretch>
                  <a:fillRect l="-1086" t="-2180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38220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Square of a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DE88182A-4708-8749-813D-FC47F6EB24D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01562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PH" dirty="0"/>
                  <a:t>Here are the steps to transform a square of a binomial to a perfect square trinomial.</a:t>
                </a:r>
              </a:p>
              <a:p>
                <a:pPr marL="514350" indent="-514350">
                  <a:buFont typeface="+mj-lt"/>
                  <a:buAutoNum type="alphaLcPeriod"/>
                </a:pPr>
                <a:r>
                  <a:rPr lang="en-PH" dirty="0"/>
                  <a:t>Square the first term.</a:t>
                </a:r>
              </a:p>
              <a:p>
                <a:pPr marL="514350" indent="-514350">
                  <a:buFont typeface="+mj-lt"/>
                  <a:buAutoNum type="alphaLcPeriod"/>
                </a:pPr>
                <a:r>
                  <a:rPr lang="en-PH" dirty="0"/>
                  <a:t>Twice the product of the first and last terms.</a:t>
                </a:r>
              </a:p>
              <a:p>
                <a:pPr marL="514350" indent="-514350">
                  <a:buFont typeface="+mj-lt"/>
                  <a:buAutoNum type="alphaLcPeriod"/>
                </a:pPr>
                <a:r>
                  <a:rPr lang="en-PH" dirty="0"/>
                  <a:t>Square the last term.</a:t>
                </a:r>
              </a:p>
              <a:p>
                <a:pPr marL="514350" indent="-514350">
                  <a:buFont typeface="+mj-lt"/>
                  <a:buAutoNum type="alphaLcPeriod"/>
                </a:pPr>
                <a:r>
                  <a:rPr lang="en-PH" dirty="0"/>
                  <a:t>Arrange the terms in descending order.</a:t>
                </a:r>
              </a:p>
              <a:p>
                <a:pPr marL="0" indent="0">
                  <a:buNone/>
                </a:pPr>
                <a:r>
                  <a:rPr lang="en-PH" dirty="0"/>
                  <a:t>To help you recognize, it looks like this:</a:t>
                </a:r>
              </a:p>
              <a:p>
                <a:pPr marL="0" indent="0"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          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DE88182A-4708-8749-813D-FC47F6EB24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01562"/>
                <a:ext cx="10515600" cy="4351338"/>
              </a:xfrm>
              <a:blipFill>
                <a:blip r:embed="rId3"/>
                <a:stretch>
                  <a:fillRect l="-1086" t="-2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9844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Square of a Binomial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8BD2EB-2ED4-994F-8DF3-1B9E8BDC8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Find the trinomial product of the following.</a:t>
            </a:r>
            <a:endParaRPr lang="en-US" dirty="0"/>
          </a:p>
          <a:p>
            <a:pPr marL="0" indent="0">
              <a:buNone/>
            </a:pP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FA339F69-47C5-844F-AD01-32CB8877B4E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33222717"/>
                  </p:ext>
                </p:extLst>
              </p:nvPr>
            </p:nvGraphicFramePr>
            <p:xfrm>
              <a:off x="1239159" y="2431574"/>
              <a:ext cx="10114641" cy="31394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22928">
                      <a:extLst>
                        <a:ext uri="{9D8B030D-6E8A-4147-A177-3AD203B41FA5}">
                          <a16:colId xmlns:a16="http://schemas.microsoft.com/office/drawing/2014/main" val="549372576"/>
                        </a:ext>
                      </a:extLst>
                    </a:gridCol>
                    <a:gridCol w="2022928">
                      <a:extLst>
                        <a:ext uri="{9D8B030D-6E8A-4147-A177-3AD203B41FA5}">
                          <a16:colId xmlns:a16="http://schemas.microsoft.com/office/drawing/2014/main" val="865445483"/>
                        </a:ext>
                      </a:extLst>
                    </a:gridCol>
                    <a:gridCol w="2022928">
                      <a:extLst>
                        <a:ext uri="{9D8B030D-6E8A-4147-A177-3AD203B41FA5}">
                          <a16:colId xmlns:a16="http://schemas.microsoft.com/office/drawing/2014/main" val="1082850181"/>
                        </a:ext>
                      </a:extLst>
                    </a:gridCol>
                    <a:gridCol w="1606135">
                      <a:extLst>
                        <a:ext uri="{9D8B030D-6E8A-4147-A177-3AD203B41FA5}">
                          <a16:colId xmlns:a16="http://schemas.microsoft.com/office/drawing/2014/main" val="544645693"/>
                        </a:ext>
                      </a:extLst>
                    </a:gridCol>
                    <a:gridCol w="2439722">
                      <a:extLst>
                        <a:ext uri="{9D8B030D-6E8A-4147-A177-3AD203B41FA5}">
                          <a16:colId xmlns:a16="http://schemas.microsoft.com/office/drawing/2014/main" val="1188231768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Square of a Binomial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Square of the First Term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Twice the Product of the First and Last Term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Square of the Last Term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Final Answer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993445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𝑎𝑏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56273922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+4)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16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30521297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𝑥𝑦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𝑥𝑦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2714747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(3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𝑚𝑛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+6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𝑚𝑛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4970195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𝑚𝑛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27778808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16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−16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16</m:t>
                              </m:r>
                            </m:oMath>
                          </a14:m>
                          <a:endParaRPr lang="en-US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4222793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FA339F69-47C5-844F-AD01-32CB8877B4E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33222717"/>
                  </p:ext>
                </p:extLst>
              </p:nvPr>
            </p:nvGraphicFramePr>
            <p:xfrm>
              <a:off x="1239159" y="2431574"/>
              <a:ext cx="10114641" cy="31394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22928">
                      <a:extLst>
                        <a:ext uri="{9D8B030D-6E8A-4147-A177-3AD203B41FA5}">
                          <a16:colId xmlns:a16="http://schemas.microsoft.com/office/drawing/2014/main" val="549372576"/>
                        </a:ext>
                      </a:extLst>
                    </a:gridCol>
                    <a:gridCol w="2022928">
                      <a:extLst>
                        <a:ext uri="{9D8B030D-6E8A-4147-A177-3AD203B41FA5}">
                          <a16:colId xmlns:a16="http://schemas.microsoft.com/office/drawing/2014/main" val="865445483"/>
                        </a:ext>
                      </a:extLst>
                    </a:gridCol>
                    <a:gridCol w="2022928">
                      <a:extLst>
                        <a:ext uri="{9D8B030D-6E8A-4147-A177-3AD203B41FA5}">
                          <a16:colId xmlns:a16="http://schemas.microsoft.com/office/drawing/2014/main" val="1082850181"/>
                        </a:ext>
                      </a:extLst>
                    </a:gridCol>
                    <a:gridCol w="1606135">
                      <a:extLst>
                        <a:ext uri="{9D8B030D-6E8A-4147-A177-3AD203B41FA5}">
                          <a16:colId xmlns:a16="http://schemas.microsoft.com/office/drawing/2014/main" val="544645693"/>
                        </a:ext>
                      </a:extLst>
                    </a:gridCol>
                    <a:gridCol w="2439722">
                      <a:extLst>
                        <a:ext uri="{9D8B030D-6E8A-4147-A177-3AD203B41FA5}">
                          <a16:colId xmlns:a16="http://schemas.microsoft.com/office/drawing/2014/main" val="1188231768"/>
                        </a:ext>
                      </a:extLst>
                    </a:gridCol>
                  </a:tblGrid>
                  <a:tr h="9144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Square of a Binomial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Square of the First Term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Twice the Product of the First and Last Term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Square of the Last Term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b="1" dirty="0">
                              <a:solidFill>
                                <a:schemeClr val="tx1"/>
                              </a:solidFill>
                            </a:rPr>
                            <a:t>Final Answer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9934456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29" t="-246667" r="-401887" b="-5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000" t="-246667" r="-299375" b="-5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1258" t="-246667" r="-201258" b="-5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77165" t="-246667" r="-151969" b="-5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15625" t="-246667" r="-521" b="-5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56273922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29" t="-358621" r="-401887" b="-4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000" t="-358621" r="-299375" b="-4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1258" t="-358621" r="-201258" b="-4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77165" t="-358621" r="-151969" b="-4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15625" t="-358621" r="-521" b="-4275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0521297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29" t="-458621" r="-401887" b="-3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000" t="-458621" r="-299375" b="-3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1258" t="-458621" r="-201258" b="-3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77165" t="-458621" r="-151969" b="-3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15625" t="-458621" r="-521" b="-3275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2714747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29" t="-558621" r="-401887" b="-2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000" t="-558621" r="-299375" b="-2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1258" t="-558621" r="-201258" b="-2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77165" t="-558621" r="-151969" b="-2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15625" t="-558621" r="-521" b="-22758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4970195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29" t="-636667" r="-401887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100000" t="-636667" r="-299375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1258" t="-636667" r="-201258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77165" t="-636667" r="-151969" b="-12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15625" t="-636667" r="-521" b="-12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27778808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629" t="-762069" r="-401887" b="-241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>
                              <a:solidFill>
                                <a:schemeClr val="tx1"/>
                              </a:solidFill>
                            </a:rPr>
                            <a:t>16</a:t>
                          </a: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201258" t="-762069" r="-201258" b="-241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77165" t="-762069" r="-151969" b="-241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3"/>
                          <a:stretch>
                            <a:fillRect l="-315625" t="-762069" r="-521" b="-2413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42227939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16766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Square of a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B8BD2EB-2ED4-994F-8DF3-1B9E8BDC85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60059"/>
                <a:ext cx="10515600" cy="4351338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PH" dirty="0"/>
                  <a:t>Here are the steps to transform a square of a binomial to a perfect square trinomial:</a:t>
                </a:r>
              </a:p>
              <a:p>
                <a:pPr marL="514350" indent="-514350" algn="just">
                  <a:buFont typeface="+mj-lt"/>
                  <a:buAutoNum type="arabicPeriod"/>
                </a:pPr>
                <a:r>
                  <a:rPr lang="en-PH" dirty="0"/>
                  <a:t>Square the first term.</a:t>
                </a:r>
              </a:p>
              <a:p>
                <a:pPr marL="514350" indent="-514350" algn="just">
                  <a:buFont typeface="+mj-lt"/>
                  <a:buAutoNum type="arabicPeriod"/>
                </a:pPr>
                <a:r>
                  <a:rPr lang="en-PH" dirty="0"/>
                  <a:t>Get twice the product of the first and last terms.</a:t>
                </a:r>
              </a:p>
              <a:p>
                <a:pPr marL="514350" indent="-514350" algn="just">
                  <a:buFont typeface="+mj-lt"/>
                  <a:buAutoNum type="arabicPeriod"/>
                </a:pPr>
                <a:r>
                  <a:rPr lang="en-PH" dirty="0"/>
                  <a:t>Square the last term.</a:t>
                </a:r>
              </a:p>
              <a:p>
                <a:pPr marL="0" indent="0" algn="just">
                  <a:buNone/>
                </a:pPr>
                <a:r>
                  <a:rPr lang="en-PH" dirty="0"/>
                  <a:t>To help you recognize it, look at the symbols below.</a:t>
                </a:r>
              </a:p>
              <a:p>
                <a:pPr marL="0" indent="0" algn="ctr">
                  <a:buNone/>
                </a:pPr>
                <a:r>
                  <a:rPr lang="en-PH" b="1" dirty="0"/>
                  <a:t>Perfect Square of a Binomial Pattern</a:t>
                </a:r>
              </a:p>
              <a:p>
                <a:pPr marL="0" indent="0" algn="just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           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𝑎𝑏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B8BD2EB-2ED4-994F-8DF3-1B9E8BDC85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60059"/>
                <a:ext cx="10515600" cy="4351338"/>
              </a:xfrm>
              <a:blipFill>
                <a:blip r:embed="rId3"/>
                <a:stretch>
                  <a:fillRect l="-1086" t="-23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3857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Square of a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B8BD2EB-2ED4-994F-8DF3-1B9E8BDC85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60059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EXAMPLE 1: Find the square of the following polynomials.</a:t>
                </a:r>
                <a:endParaRPr lang="en-US" dirty="0"/>
              </a:p>
              <a:p>
                <a:pPr marL="514350" indent="-514350" algn="just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+5)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	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/>
                  <a:t>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𝟐𝟓</m:t>
                    </m:r>
                  </m:oMath>
                </a14:m>
                <a:endParaRPr lang="en-US" b="1" dirty="0"/>
              </a:p>
              <a:p>
                <a:pPr marL="514350" indent="-514350" algn="just">
                  <a:lnSpc>
                    <a:spcPct val="150000"/>
                  </a:lnSpc>
                  <a:buFont typeface="+mj-lt"/>
                  <a:buAutoNum type="arabicPeriod" startAt="2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/>
                  <a:t>		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𝟐𝟖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𝟒𝟗</m:t>
                    </m:r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B8BD2EB-2ED4-994F-8DF3-1B9E8BDC85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60059"/>
                <a:ext cx="10515600" cy="4351338"/>
              </a:xfrm>
              <a:blipFill>
                <a:blip r:embed="rId3"/>
                <a:stretch>
                  <a:fillRect l="-1086" t="-23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2324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Square of a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B8BD2EB-2ED4-994F-8DF3-1B9E8BDC85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60059"/>
                <a:ext cx="10515600" cy="464479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EXAMPLE 1: Find the square of the following polynomials.</a:t>
                </a:r>
                <a:endParaRPr lang="en-US" dirty="0"/>
              </a:p>
              <a:p>
                <a:pPr marL="514350" indent="-514350" algn="just">
                  <a:lnSpc>
                    <a:spcPct val="150000"/>
                  </a:lnSpc>
                  <a:buFont typeface="+mj-lt"/>
                  <a:buAutoNum type="arabicPeriod" startAt="3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	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+2</m:t>
                    </m:r>
                    <m:d>
                      <m:d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d>
                      <m:d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/>
                  <a:t>			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𝟏𝟐𝐱𝐲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b="1" dirty="0"/>
              </a:p>
              <a:p>
                <a:pPr marL="514350" indent="-514350" algn="just">
                  <a:lnSpc>
                    <a:spcPct val="150000"/>
                  </a:lnSpc>
                  <a:buFont typeface="+mj-lt"/>
                  <a:buAutoNum type="arabicPeriod" startAt="4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</m:d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d>
                      <m:d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/>
                  <a:t>		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𝒙𝒚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B8BD2EB-2ED4-994F-8DF3-1B9E8BDC85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60059"/>
                <a:ext cx="10515600" cy="4644798"/>
              </a:xfrm>
              <a:blipFill>
                <a:blip r:embed="rId3"/>
                <a:stretch>
                  <a:fillRect l="-1086" t="-2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8571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Square of a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B8BD2EB-2ED4-994F-8DF3-1B9E8BDC85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60059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EXAMPLE 2: Find the square of the following polynomials.</a:t>
                </a:r>
                <a:endParaRPr lang="en-US" dirty="0"/>
              </a:p>
              <a:p>
                <a:pPr marL="514350" indent="-514350" algn="just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−6)</m:t>
                        </m:r>
                      </m:e>
                      <m: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	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6)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/>
                  <a:t>		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𝟑𝟔</m:t>
                    </m:r>
                  </m:oMath>
                </a14:m>
                <a:endParaRPr lang="en-US" b="1" dirty="0"/>
              </a:p>
              <a:p>
                <a:pPr marL="514350" indent="-514350" algn="just">
                  <a:lnSpc>
                    <a:spcPct val="150000"/>
                  </a:lnSpc>
                  <a:buFont typeface="+mj-lt"/>
                  <a:buAutoNum type="arabicPeriod" startAt="2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−11)</m:t>
                        </m:r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+2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+(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−11)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/>
                  <a:t>		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𝟒𝟒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𝟏𝟐𝟏</m:t>
                    </m:r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B8BD2EB-2ED4-994F-8DF3-1B9E8BDC85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60059"/>
                <a:ext cx="10515600" cy="4351338"/>
              </a:xfrm>
              <a:blipFill>
                <a:blip r:embed="rId3"/>
                <a:stretch>
                  <a:fillRect l="-1086" t="-23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0927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Square of a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B8BD2EB-2ED4-994F-8DF3-1B9E8BDC85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60059"/>
                <a:ext cx="10515600" cy="464479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EXAMPLE 2: Find the square of the following polynomials.</a:t>
                </a:r>
                <a:endParaRPr lang="en-US" dirty="0"/>
              </a:p>
              <a:p>
                <a:pPr marL="514350" indent="-514350" algn="just">
                  <a:lnSpc>
                    <a:spcPct val="150000"/>
                  </a:lnSpc>
                  <a:buFont typeface="+mj-lt"/>
                  <a:buAutoNum type="arabicPeriod" startAt="3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yz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	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+2</m:t>
                    </m:r>
                    <m:d>
                      <m:d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d>
                      <m:d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yz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+(−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/>
                  <a:t>			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1" i="0" smtClean="0">
                        <a:latin typeface="Cambria Math" panose="02040503050406030204" pitchFamily="18" charset="0"/>
                      </a:rPr>
                      <m:t>𝟐𝟒𝐱𝐲𝐳</m:t>
                    </m:r>
                    <m:r>
                      <a:rPr lang="en-US" b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𝒛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b="1" dirty="0"/>
              </a:p>
              <a:p>
                <a:pPr marL="514350" indent="-514350" algn="just">
                  <a:lnSpc>
                    <a:spcPct val="150000"/>
                  </a:lnSpc>
                  <a:buFont typeface="+mj-lt"/>
                  <a:buAutoNum type="arabicPeriod" startAt="4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0.3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−1.2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</m:d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0.3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(−1.2)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/>
                  <a:t>			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𝟎𝟗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𝟕𝟐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𝒂𝒃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𝟒𝟒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B8BD2EB-2ED4-994F-8DF3-1B9E8BDC85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60059"/>
                <a:ext cx="10515600" cy="4644798"/>
              </a:xfrm>
              <a:blipFill>
                <a:blip r:embed="rId3"/>
                <a:stretch>
                  <a:fillRect l="-1086" t="-21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7768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Square of a Binomial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B8BD2EB-2ED4-994F-8DF3-1B9E8BDC85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60059"/>
                <a:ext cx="10515600" cy="464479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EXAMPLE 3: Simplify each expression.</a:t>
                </a:r>
                <a:endParaRPr lang="en-US" dirty="0"/>
              </a:p>
              <a:p>
                <a:pPr marL="514350" indent="-514350" algn="just">
                  <a:lnSpc>
                    <a:spcPct val="150000"/>
                  </a:lnSpc>
                  <a:buFont typeface="+mj-lt"/>
                  <a:buAutoNum type="arabi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+5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−(2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+3)(3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endParaRPr lang="en-US" b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b="1" dirty="0"/>
                  <a:t>	</a:t>
                </a:r>
                <a:r>
                  <a:rPr lang="en-US" dirty="0"/>
                  <a:t>The first expression is the square of a sum. The next expressions can be found using the FOIL method.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+5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+3</m:t>
                        </m:r>
                      </m:e>
                    </m:d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+25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b="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+7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−3)</m:t>
                    </m:r>
                  </m:oMath>
                </a14:m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				  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+10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+25−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+7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				     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b="1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𝟐𝟖</m:t>
                    </m:r>
                  </m:oMath>
                </a14:m>
                <a:endParaRPr lang="en-US" b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3B8BD2EB-2ED4-994F-8DF3-1B9E8BDC85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60059"/>
                <a:ext cx="10515600" cy="4644798"/>
              </a:xfrm>
              <a:blipFill>
                <a:blip r:embed="rId3"/>
                <a:stretch>
                  <a:fillRect l="-1086" t="-2180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4659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5861</TotalTime>
  <Words>371</Words>
  <Application>Microsoft Macintosh PowerPoint</Application>
  <PresentationFormat>Widescreen</PresentationFormat>
  <Paragraphs>101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Square of a Binomial</vt:lpstr>
      <vt:lpstr>Square of a Binomial</vt:lpstr>
      <vt:lpstr>Square of a Binomial</vt:lpstr>
      <vt:lpstr>Square of a Binomial</vt:lpstr>
      <vt:lpstr>Square of a Binomial</vt:lpstr>
      <vt:lpstr>Square of a Binomial</vt:lpstr>
      <vt:lpstr>Square of a Binomial</vt:lpstr>
      <vt:lpstr>Square of a Binomial</vt:lpstr>
      <vt:lpstr>Square of a Binomial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522</cp:revision>
  <cp:lastPrinted>2023-03-16T06:30:06Z</cp:lastPrinted>
  <dcterms:created xsi:type="dcterms:W3CDTF">2019-04-16T02:10:14Z</dcterms:created>
  <dcterms:modified xsi:type="dcterms:W3CDTF">2023-07-13T10:30:47Z</dcterms:modified>
</cp:coreProperties>
</file>