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200" cy="68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080" cy="2791080"/>
          </a:xfrm>
          <a:prstGeom prst="rect">
            <a:avLst/>
          </a:prstGeom>
          <a:ln w="0">
            <a:noFill/>
          </a:ln>
        </p:spPr>
      </p:pic>
      <p:sp>
        <p:nvSpPr>
          <p:cNvPr id="2" name="Rectangle 5"/>
          <p:cNvSpPr/>
          <p:nvPr/>
        </p:nvSpPr>
        <p:spPr>
          <a:xfrm>
            <a:off x="3487320" y="1475280"/>
            <a:ext cx="8696520" cy="3854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6520" cy="3762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200" cy="627120"/>
          </a:xfrm>
          <a:prstGeom prst="rect">
            <a:avLst/>
          </a:prstGeom>
          <a:ln w="0">
            <a:noFill/>
          </a:ln>
        </p:spPr>
      </p:pic>
      <p:sp>
        <p:nvSpPr>
          <p:cNvPr id="43" name="Rectangle 7"/>
          <p:cNvSpPr/>
          <p:nvPr/>
        </p:nvSpPr>
        <p:spPr>
          <a:xfrm>
            <a:off x="10868760" y="0"/>
            <a:ext cx="962640" cy="962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6720" cy="1026720"/>
          </a:xfrm>
          <a:prstGeom prst="rect">
            <a:avLst/>
          </a:prstGeom>
          <a:ln w="0">
            <a:noFill/>
          </a:ln>
        </p:spPr>
      </p:pic>
      <p:sp>
        <p:nvSpPr>
          <p:cNvPr id="45" name="TextBox 9"/>
          <p:cNvSpPr/>
          <p:nvPr/>
        </p:nvSpPr>
        <p:spPr>
          <a:xfrm>
            <a:off x="185400" y="6362280"/>
            <a:ext cx="468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520" cy="33768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72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Graphs of Polynomial Functions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End Behavior of Polynomial Graph</a:t>
            </a:r>
            <a:endParaRPr b="0" lang="en-PH" sz="4400" spc="-1" strike="noStrike">
              <a:latin typeface="Arial"/>
            </a:endParaRPr>
          </a:p>
        </p:txBody>
      </p:sp>
      <p:sp>
        <p:nvSpPr>
          <p:cNvPr id="146"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In your previous lesson, you learned that the graph of a quadratic equation is a parabola that opens upward when the leading coefficient is positive and opens downward when the leading coefficient is negative. In the next activity, you will investigate how the behavior of the other polynomial function graph is affected when the value of the leading coefficient changes.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PingFang SC"/>
              </a:rPr>
              <a:t>Activity 1: Even Degree Polynomials</a:t>
            </a:r>
            <a:endParaRPr b="0" lang="en-PH" sz="1800" spc="-1" strike="noStrike">
              <a:latin typeface="Arial"/>
            </a:endParaRPr>
          </a:p>
          <a:p>
            <a:pPr algn="just">
              <a:lnSpc>
                <a:spcPct val="100000"/>
              </a:lnSpc>
              <a:buNone/>
            </a:pPr>
            <a:r>
              <a:rPr b="0" lang="en-PH" sz="1800" spc="-1" strike="noStrike">
                <a:latin typeface="Lato"/>
                <a:ea typeface="PingFang SC"/>
              </a:rPr>
              <a:t>Example: </a:t>
            </a:r>
            <a:r>
              <a:rPr b="0" lang="en-PH" sz="1800" spc="-1" strike="noStrike">
                <a:latin typeface="Lato"/>
                <a:ea typeface="PingFang SC"/>
              </a:rPr>
              <a:t>	</a:t>
            </a:r>
            <a:r>
              <a:rPr b="0" lang="en-PH" sz="1800" spc="-1" strike="noStrike">
                <a:latin typeface="Lato"/>
                <a:ea typeface="PingFang SC"/>
              </a:rPr>
              <a:t>Quadratic functions</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f (x) = ax</a:t>
            </a:r>
            <a:r>
              <a:rPr b="0" lang="en-PH" sz="1800" spc="-1" strike="noStrike" baseline="33000">
                <a:latin typeface="Lato"/>
                <a:ea typeface="PingFang SC"/>
              </a:rPr>
              <a:t>2</a:t>
            </a:r>
            <a:endParaRPr b="0" lang="en-PH" sz="1800" spc="-1" strike="noStrike">
              <a:latin typeface="Arial"/>
            </a:endParaRPr>
          </a:p>
          <a:p>
            <a:pPr algn="just">
              <a:lnSpc>
                <a:spcPct val="100000"/>
              </a:lnSpc>
              <a:buNone/>
            </a:pP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Quartic functions</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f (x) = ax</a:t>
            </a:r>
            <a:r>
              <a:rPr b="0" lang="en-PH" sz="1800" spc="-1" strike="noStrike" baseline="33000">
                <a:latin typeface="Lato"/>
                <a:ea typeface="PingFang SC"/>
              </a:rPr>
              <a:t>4</a:t>
            </a:r>
            <a:endParaRPr b="0" lang="en-PH" sz="1800" spc="-1" strike="noStrike">
              <a:latin typeface="Arial"/>
            </a:endParaRPr>
          </a:p>
          <a:p>
            <a:pPr algn="just">
              <a:lnSpc>
                <a:spcPct val="100000"/>
              </a:lnSpc>
              <a:buNone/>
            </a:pPr>
            <a:r>
              <a:rPr b="0" lang="en-PH" sz="1800" spc="-1" strike="noStrike">
                <a:latin typeface="Lato"/>
                <a:ea typeface="PingFang SC"/>
              </a:rPr>
              <a:t>Given the function f (x) = (x + 3)(x - 4)(x - 2)(x + 1), complete the table below.</a:t>
            </a:r>
            <a:endParaRPr b="0" lang="en-PH" sz="1800" spc="-1" strike="noStrike">
              <a:latin typeface="Arial"/>
            </a:endParaRPr>
          </a:p>
        </p:txBody>
      </p:sp>
      <p:pic>
        <p:nvPicPr>
          <p:cNvPr id="147" name="" descr=""/>
          <p:cNvPicPr/>
          <p:nvPr/>
        </p:nvPicPr>
        <p:blipFill>
          <a:blip r:embed="rId1"/>
          <a:stretch/>
        </p:blipFill>
        <p:spPr>
          <a:xfrm>
            <a:off x="2449800" y="4137480"/>
            <a:ext cx="7292160" cy="18950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End Behavior of Polynomial Graph</a:t>
            </a:r>
            <a:endParaRPr b="0" lang="en-PH" sz="4400" spc="-1" strike="noStrike">
              <a:latin typeface="Arial"/>
            </a:endParaRPr>
          </a:p>
        </p:txBody>
      </p:sp>
      <p:sp>
        <p:nvSpPr>
          <p:cNvPr id="149" name="PlaceHolder 2"/>
          <p:cNvSpPr>
            <a:spLocks noGrp="1"/>
          </p:cNvSpPr>
          <p:nvPr>
            <p:ph/>
          </p:nvPr>
        </p:nvSpPr>
        <p:spPr>
          <a:xfrm>
            <a:off x="609480" y="1604520"/>
            <a:ext cx="10972080" cy="3976920"/>
          </a:xfrm>
          <a:prstGeom prst="rect">
            <a:avLst/>
          </a:prstGeom>
          <a:noFill/>
          <a:ln w="0">
            <a:noFill/>
          </a:ln>
        </p:spPr>
        <p:txBody>
          <a:bodyPr lIns="0" rIns="0" tIns="0" bIns="0" anchor="t">
            <a:normAutofit fontScale="96000"/>
          </a:bodyPr>
          <a:p>
            <a:pPr algn="just">
              <a:lnSpc>
                <a:spcPct val="100000"/>
              </a:lnSpc>
              <a:buNone/>
            </a:pPr>
            <a:r>
              <a:rPr b="0" lang="en-PH" sz="1800" spc="-1" strike="noStrike">
                <a:latin typeface="Lato"/>
              </a:rPr>
              <a:t>The following table can be transformed into a “table of signs” table by using the roots of the function. The roots x = -3, x = 4, x = 2, and x = -1 are also the x-intercepts of the graph.</a:t>
            </a:r>
            <a:endParaRPr b="0" lang="en-PH" sz="1800" spc="-1" strike="noStrike">
              <a:latin typeface="Arial"/>
            </a:endParaRPr>
          </a:p>
          <a:p>
            <a:pPr algn="just">
              <a:lnSpc>
                <a:spcPct val="100000"/>
              </a:lnSpc>
              <a:buNone/>
            </a:pPr>
            <a:r>
              <a:rPr b="0" lang="en-PH" sz="1800" spc="-1" strike="noStrike">
                <a:latin typeface="Lato"/>
              </a:rPr>
              <a:t>Given: f (x) = (x + 3)(x - 4)(x - 2)(x + 1)</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Sketch the graph.</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p:txBody>
      </p:sp>
      <p:pic>
        <p:nvPicPr>
          <p:cNvPr id="150" name="" descr=""/>
          <p:cNvPicPr/>
          <p:nvPr/>
        </p:nvPicPr>
        <p:blipFill>
          <a:blip r:embed="rId1"/>
          <a:stretch/>
        </p:blipFill>
        <p:spPr>
          <a:xfrm>
            <a:off x="2081880" y="2492640"/>
            <a:ext cx="8028000" cy="26643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End Behavior of Polynomial Graph</a:t>
            </a:r>
            <a:endParaRPr b="0" lang="en-PH" sz="4400" spc="-1" strike="noStrike">
              <a:latin typeface="Arial"/>
            </a:endParaRPr>
          </a:p>
        </p:txBody>
      </p:sp>
      <p:sp>
        <p:nvSpPr>
          <p:cNvPr id="152" name="PlaceHolder 2"/>
          <p:cNvSpPr>
            <a:spLocks noGrp="1"/>
          </p:cNvSpPr>
          <p:nvPr>
            <p:ph/>
          </p:nvPr>
        </p:nvSpPr>
        <p:spPr>
          <a:xfrm>
            <a:off x="609480" y="1604520"/>
            <a:ext cx="10972080" cy="4515120"/>
          </a:xfrm>
          <a:prstGeom prst="rect">
            <a:avLst/>
          </a:prstGeom>
          <a:noFill/>
          <a:ln w="0">
            <a:noFill/>
          </a:ln>
        </p:spPr>
        <p:txBody>
          <a:bodyPr lIns="0" rIns="0" tIns="0" bIns="0" anchor="t">
            <a:normAutofit/>
          </a:bodyPr>
          <a:p>
            <a:pPr algn="just">
              <a:lnSpc>
                <a:spcPct val="100000"/>
              </a:lnSpc>
              <a:buNone/>
            </a:pPr>
            <a:r>
              <a:rPr b="1" lang="en-PH" sz="1800" spc="-1" strike="noStrike">
                <a:latin typeface="Lato"/>
              </a:rPr>
              <a:t>Activity 2: Odd Degree Polynomials</a:t>
            </a:r>
            <a:endParaRPr b="0" lang="en-PH" sz="1800" spc="-1" strike="noStrike">
              <a:latin typeface="Arial"/>
            </a:endParaRPr>
          </a:p>
          <a:p>
            <a:pPr algn="just">
              <a:lnSpc>
                <a:spcPct val="100000"/>
              </a:lnSpc>
              <a:buNone/>
            </a:pPr>
            <a:r>
              <a:rPr b="0" lang="en-PH" sz="1800" spc="-1" strike="noStrike">
                <a:latin typeface="Lato"/>
              </a:rPr>
              <a:t>Example: Cubic Functions f (x) = ax 3</a:t>
            </a:r>
            <a:endParaRPr b="0" lang="en-PH" sz="1800" spc="-1" strike="noStrike">
              <a:latin typeface="Arial"/>
            </a:endParaRPr>
          </a:p>
          <a:p>
            <a:pPr algn="just">
              <a:lnSpc>
                <a:spcPct val="100000"/>
              </a:lnSpc>
              <a:buNone/>
            </a:pPr>
            <a:r>
              <a:rPr b="0" lang="en-PH" sz="1800" spc="-1" strike="noStrike">
                <a:latin typeface="Lato"/>
              </a:rPr>
              <a:t>Graph (manually or by a graphing tool) and observe the changes of the following functions:</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a. f (x) = x</a:t>
            </a:r>
            <a:r>
              <a:rPr b="0" lang="en-PH" sz="1800" spc="-1" strike="noStrike" baseline="33000">
                <a:latin typeface="Lato"/>
              </a:rPr>
              <a:t>3</a:t>
            </a:r>
            <a:r>
              <a:rPr b="0" lang="en-PH" sz="1800" spc="-1" strike="noStrike">
                <a:latin typeface="Lato"/>
              </a:rPr>
              <a:t>	</a:t>
            </a:r>
            <a:r>
              <a:rPr b="0" lang="en-PH" sz="1800" spc="-1" strike="noStrike">
                <a:latin typeface="Lato"/>
              </a:rPr>
              <a:t>	</a:t>
            </a:r>
            <a:r>
              <a:rPr b="0" lang="en-PH" sz="1800" spc="-1" strike="noStrike">
                <a:latin typeface="Lato"/>
              </a:rPr>
              <a:t>b. f (x) = 2x</a:t>
            </a:r>
            <a:r>
              <a:rPr b="0" lang="en-PH" sz="1800" spc="-1" strike="noStrike" baseline="33000">
                <a:latin typeface="Lato"/>
              </a:rPr>
              <a:t>3</a:t>
            </a:r>
            <a:r>
              <a:rPr b="0" lang="en-PH" sz="1800" spc="-1" strike="noStrike">
                <a:latin typeface="Lato"/>
              </a:rPr>
              <a:t> + 3</a:t>
            </a:r>
            <a:r>
              <a:rPr b="0" lang="en-PH" sz="1800" spc="-1" strike="noStrike">
                <a:latin typeface="Lato"/>
              </a:rPr>
              <a:t>	</a:t>
            </a:r>
            <a:r>
              <a:rPr b="0" lang="en-PH" sz="1800" spc="-1" strike="noStrike">
                <a:latin typeface="Lato"/>
              </a:rPr>
              <a:t>	</a:t>
            </a:r>
            <a:r>
              <a:rPr b="0" lang="en-PH" sz="1800" spc="-1" strike="noStrike">
                <a:latin typeface="Lato"/>
              </a:rPr>
              <a:t>c. f (x) = -2x</a:t>
            </a:r>
            <a:r>
              <a:rPr b="0" lang="en-PH" sz="1800" spc="-1" strike="noStrike" baseline="33000">
                <a:latin typeface="Lato"/>
              </a:rPr>
              <a:t>3</a:t>
            </a:r>
            <a:r>
              <a:rPr b="0" lang="en-PH" sz="1800" spc="-1" strike="noStrike">
                <a:latin typeface="Lato"/>
              </a:rPr>
              <a:t> – 3</a:t>
            </a:r>
            <a:endParaRPr b="0" lang="en-PH" sz="1800" spc="-1" strike="noStrike">
              <a:latin typeface="Arial"/>
            </a:endParaRPr>
          </a:p>
          <a:p>
            <a:pPr algn="just">
              <a:lnSpc>
                <a:spcPct val="100000"/>
              </a:lnSpc>
              <a:buNone/>
            </a:pPr>
            <a:r>
              <a:rPr b="0" lang="en-PH" sz="1800" spc="-1" strike="noStrike">
                <a:latin typeface="Lato"/>
              </a:rPr>
              <a:t>Using the table of signs, sketch the graph of f (x) = x(x - 1)(x + 2):</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Sketch the graph.</a:t>
            </a:r>
            <a:endParaRPr b="0" lang="en-PH" sz="1800" spc="-1" strike="noStrike">
              <a:latin typeface="Arial"/>
            </a:endParaRPr>
          </a:p>
          <a:p>
            <a:pPr algn="just">
              <a:lnSpc>
                <a:spcPct val="100000"/>
              </a:lnSpc>
              <a:buNone/>
            </a:pPr>
            <a:endParaRPr b="0" lang="en-PH" sz="1800" spc="-1" strike="noStrike">
              <a:latin typeface="Arial"/>
            </a:endParaRPr>
          </a:p>
        </p:txBody>
      </p:sp>
      <p:pic>
        <p:nvPicPr>
          <p:cNvPr id="153" name="" descr=""/>
          <p:cNvPicPr/>
          <p:nvPr/>
        </p:nvPicPr>
        <p:blipFill>
          <a:blip r:embed="rId1"/>
          <a:stretch/>
        </p:blipFill>
        <p:spPr>
          <a:xfrm>
            <a:off x="2957040" y="3083040"/>
            <a:ext cx="6277320" cy="25639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End Behavior of Polynomial Graph</a:t>
            </a:r>
            <a:endParaRPr b="0" lang="en-PH" sz="4400" spc="-1" strike="noStrike">
              <a:latin typeface="Arial"/>
            </a:endParaRPr>
          </a:p>
        </p:txBody>
      </p:sp>
      <p:sp>
        <p:nvSpPr>
          <p:cNvPr id="155" name="PlaceHolder 2"/>
          <p:cNvSpPr>
            <a:spLocks noGrp="1"/>
          </p:cNvSpPr>
          <p:nvPr>
            <p:ph/>
          </p:nvPr>
        </p:nvSpPr>
        <p:spPr>
          <a:xfrm>
            <a:off x="609480" y="1604520"/>
            <a:ext cx="10972080" cy="4515120"/>
          </a:xfrm>
          <a:prstGeom prst="rect">
            <a:avLst/>
          </a:prstGeom>
          <a:noFill/>
          <a:ln w="0">
            <a:noFill/>
          </a:ln>
        </p:spPr>
        <p:txBody>
          <a:bodyPr lIns="0" rIns="0" tIns="0" bIns="0" anchor="t">
            <a:normAutofit/>
          </a:bodyPr>
          <a:p>
            <a:pPr algn="just">
              <a:lnSpc>
                <a:spcPct val="100000"/>
              </a:lnSpc>
              <a:buNone/>
            </a:pPr>
            <a:r>
              <a:rPr b="1" lang="en-PH" sz="1800" spc="-1" strike="noStrike">
                <a:latin typeface="Lato"/>
              </a:rPr>
              <a:t>Activity 3: </a:t>
            </a:r>
            <a:r>
              <a:rPr b="0" lang="en-PH" sz="1800" spc="-1" strike="noStrike">
                <a:latin typeface="Lato"/>
              </a:rPr>
              <a:t>Determine the end behavior of the polynomial functions below by using the value of the leading coefficient and degree.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PingFang SC"/>
              </a:rPr>
              <a:t>1. f (x) = -4x</a:t>
            </a:r>
            <a:r>
              <a:rPr b="1" lang="en-PH" sz="1800" spc="-1" strike="noStrike" baseline="33000">
                <a:latin typeface="Lato"/>
                <a:ea typeface="PingFang SC"/>
              </a:rPr>
              <a:t>3</a:t>
            </a:r>
            <a:r>
              <a:rPr b="1" lang="en-PH" sz="1800" spc="-1" strike="noStrike">
                <a:latin typeface="Lato"/>
                <a:ea typeface="PingFang SC"/>
              </a:rPr>
              <a:t> - 3x</a:t>
            </a:r>
            <a:r>
              <a:rPr b="1" lang="en-PH" sz="1800" spc="-1" strike="noStrike" baseline="33000">
                <a:latin typeface="Lato"/>
                <a:ea typeface="PingFang SC"/>
              </a:rPr>
              <a:t>2</a:t>
            </a:r>
            <a:r>
              <a:rPr b="1" lang="en-PH" sz="1800" spc="-1" strike="noStrike">
                <a:latin typeface="Lato"/>
                <a:ea typeface="PingFang SC"/>
              </a:rPr>
              <a:t> + 5x + 6</a:t>
            </a:r>
            <a:endParaRPr b="0" lang="en-PH" sz="1800" spc="-1" strike="noStrike">
              <a:latin typeface="Arial"/>
            </a:endParaRPr>
          </a:p>
          <a:p>
            <a:pPr algn="just">
              <a:lnSpc>
                <a:spcPct val="100000"/>
              </a:lnSpc>
              <a:buNone/>
            </a:pPr>
            <a:r>
              <a:rPr b="0" lang="en-PH" sz="1800" spc="-1" strike="noStrike">
                <a:latin typeface="Lato"/>
                <a:ea typeface="PingFang SC"/>
              </a:rPr>
              <a:t>sign of the leading coefficient – </a:t>
            </a:r>
            <a:r>
              <a:rPr b="0" lang="en-PH" sz="1800" spc="-1" strike="noStrike">
                <a:latin typeface="Times New Roman"/>
                <a:ea typeface="PingFang SC"/>
              </a:rPr>
              <a:t>______________</a:t>
            </a:r>
            <a:endParaRPr b="0" lang="en-PH" sz="1800" spc="-1" strike="noStrike">
              <a:latin typeface="Arial"/>
            </a:endParaRPr>
          </a:p>
          <a:p>
            <a:pPr algn="just">
              <a:lnSpc>
                <a:spcPct val="100000"/>
              </a:lnSpc>
              <a:buNone/>
            </a:pPr>
            <a:r>
              <a:rPr b="0" lang="en-PH" sz="1800" spc="-1" strike="noStrike">
                <a:latin typeface="Lato"/>
                <a:ea typeface="PingFang SC"/>
              </a:rPr>
              <a:t>degree – </a:t>
            </a:r>
            <a:r>
              <a:rPr b="0" lang="en-PH" sz="1800" spc="-1" strike="noStrike">
                <a:latin typeface="Times New Roman"/>
                <a:ea typeface="PingFang SC"/>
              </a:rPr>
              <a:t>______________</a:t>
            </a:r>
            <a:endParaRPr b="0" lang="en-PH" sz="1800" spc="-1" strike="noStrike">
              <a:latin typeface="Arial"/>
            </a:endParaRPr>
          </a:p>
          <a:p>
            <a:pPr algn="just">
              <a:lnSpc>
                <a:spcPct val="100000"/>
              </a:lnSpc>
              <a:buNone/>
            </a:pPr>
            <a:r>
              <a:rPr b="0" lang="en-PH" sz="1800" spc="-1" strike="noStrike">
                <a:latin typeface="Lato"/>
                <a:ea typeface="PingFang SC"/>
              </a:rPr>
              <a:t>end behavior – x → -∞, f (x) → </a:t>
            </a:r>
            <a:r>
              <a:rPr b="0" lang="en-PH" sz="1800" spc="-1" strike="noStrike">
                <a:latin typeface="Times New Roman"/>
                <a:ea typeface="PingFang SC"/>
              </a:rPr>
              <a:t>______________</a:t>
            </a:r>
            <a:r>
              <a:rPr b="0" lang="en-PH" sz="1800" spc="-1" strike="noStrike">
                <a:latin typeface="Lato"/>
                <a:ea typeface="PingFang SC"/>
              </a:rPr>
              <a:t> and x → ∞, f (x) → </a:t>
            </a:r>
            <a:r>
              <a:rPr b="0" lang="en-PH" sz="1800" spc="-1" strike="noStrike">
                <a:latin typeface="Times New Roman"/>
                <a:ea typeface="PingFang SC"/>
              </a:rPr>
              <a:t>______________</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PingFang SC"/>
              </a:rPr>
              <a:t>2. p(x) = x</a:t>
            </a:r>
            <a:r>
              <a:rPr b="1" lang="en-PH" sz="1800" spc="-1" strike="noStrike" baseline="33000">
                <a:latin typeface="Lato"/>
                <a:ea typeface="PingFang SC"/>
              </a:rPr>
              <a:t>6</a:t>
            </a:r>
            <a:r>
              <a:rPr b="1" lang="en-PH" sz="1800" spc="-1" strike="noStrike">
                <a:latin typeface="Lato"/>
                <a:ea typeface="PingFang SC"/>
              </a:rPr>
              <a:t> - 7x</a:t>
            </a:r>
            <a:r>
              <a:rPr b="1" lang="en-PH" sz="1800" spc="-1" strike="noStrike" baseline="33000">
                <a:latin typeface="Lato"/>
                <a:ea typeface="PingFang SC"/>
              </a:rPr>
              <a:t>5</a:t>
            </a:r>
            <a:r>
              <a:rPr b="1" lang="en-PH" sz="1800" spc="-1" strike="noStrike">
                <a:latin typeface="Lato"/>
                <a:ea typeface="PingFang SC"/>
              </a:rPr>
              <a:t> + x</a:t>
            </a:r>
            <a:r>
              <a:rPr b="1" lang="en-PH" sz="1800" spc="-1" strike="noStrike" baseline="33000">
                <a:latin typeface="Lato"/>
                <a:ea typeface="PingFang SC"/>
              </a:rPr>
              <a:t>3</a:t>
            </a:r>
            <a:r>
              <a:rPr b="1" lang="en-PH" sz="1800" spc="-1" strike="noStrike">
                <a:latin typeface="Lato"/>
                <a:ea typeface="PingFang SC"/>
              </a:rPr>
              <a:t> - 2</a:t>
            </a:r>
            <a:endParaRPr b="0" lang="en-PH" sz="1800" spc="-1" strike="noStrike">
              <a:latin typeface="Arial"/>
            </a:endParaRPr>
          </a:p>
          <a:p>
            <a:pPr algn="just">
              <a:lnSpc>
                <a:spcPct val="100000"/>
              </a:lnSpc>
              <a:buNone/>
            </a:pPr>
            <a:r>
              <a:rPr b="0" lang="en-PH" sz="1800" spc="-1" strike="noStrike">
                <a:latin typeface="Lato"/>
                <a:ea typeface="PingFang SC"/>
              </a:rPr>
              <a:t>sign of the leading coefficient – </a:t>
            </a:r>
            <a:r>
              <a:rPr b="0" lang="en-PH" sz="1800" spc="-1" strike="noStrike">
                <a:latin typeface="Times New Roman"/>
                <a:ea typeface="PingFang SC"/>
              </a:rPr>
              <a:t>______________</a:t>
            </a:r>
            <a:endParaRPr b="0" lang="en-PH" sz="1800" spc="-1" strike="noStrike">
              <a:latin typeface="Arial"/>
            </a:endParaRPr>
          </a:p>
          <a:p>
            <a:pPr algn="just">
              <a:lnSpc>
                <a:spcPct val="100000"/>
              </a:lnSpc>
              <a:buNone/>
            </a:pPr>
            <a:r>
              <a:rPr b="0" lang="en-PH" sz="1800" spc="-1" strike="noStrike">
                <a:latin typeface="Lato"/>
                <a:ea typeface="PingFang SC"/>
              </a:rPr>
              <a:t>degree – </a:t>
            </a:r>
            <a:r>
              <a:rPr b="0" lang="en-PH" sz="1800" spc="-1" strike="noStrike">
                <a:latin typeface="Times New Roman"/>
                <a:ea typeface="PingFang SC"/>
              </a:rPr>
              <a:t>______________</a:t>
            </a:r>
            <a:endParaRPr b="0" lang="en-PH" sz="1800" spc="-1" strike="noStrike">
              <a:latin typeface="Arial"/>
            </a:endParaRPr>
          </a:p>
          <a:p>
            <a:pPr algn="just">
              <a:lnSpc>
                <a:spcPct val="100000"/>
              </a:lnSpc>
              <a:buNone/>
            </a:pPr>
            <a:r>
              <a:rPr b="0" lang="en-PH" sz="1800" spc="-1" strike="noStrike">
                <a:latin typeface="Lato"/>
                <a:ea typeface="PingFang SC"/>
              </a:rPr>
              <a:t>end behavior – x → -∞, f (x) → </a:t>
            </a:r>
            <a:r>
              <a:rPr b="0" lang="en-PH" sz="1800" spc="-1" strike="noStrike">
                <a:latin typeface="Times New Roman"/>
                <a:ea typeface="PingFang SC"/>
              </a:rPr>
              <a:t>______________</a:t>
            </a:r>
            <a:r>
              <a:rPr b="0" lang="en-PH" sz="1800" spc="-1" strike="noStrike">
                <a:latin typeface="Lato"/>
                <a:ea typeface="PingFang SC"/>
              </a:rPr>
              <a:t> and x → ∞, f (x) → </a:t>
            </a:r>
            <a:r>
              <a:rPr b="0" lang="en-PH" sz="1800" spc="-1" strike="noStrike">
                <a:latin typeface="Times New Roman"/>
                <a:ea typeface="PingFang SC"/>
              </a:rPr>
              <a:t>______________</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End Behavior of Polynomial Graph</a:t>
            </a:r>
            <a:endParaRPr b="0" lang="en-PH" sz="4400" spc="-1" strike="noStrike">
              <a:latin typeface="Arial"/>
            </a:endParaRPr>
          </a:p>
        </p:txBody>
      </p:sp>
      <p:sp>
        <p:nvSpPr>
          <p:cNvPr id="157" name="PlaceHolder 2"/>
          <p:cNvSpPr>
            <a:spLocks noGrp="1"/>
          </p:cNvSpPr>
          <p:nvPr>
            <p:ph/>
          </p:nvPr>
        </p:nvSpPr>
        <p:spPr>
          <a:xfrm>
            <a:off x="609480" y="1604520"/>
            <a:ext cx="10972080" cy="4515120"/>
          </a:xfrm>
          <a:prstGeom prst="rect">
            <a:avLst/>
          </a:prstGeom>
          <a:noFill/>
          <a:ln w="0">
            <a:noFill/>
          </a:ln>
        </p:spPr>
        <p:txBody>
          <a:bodyPr lIns="0" rIns="0" tIns="0" bIns="0" anchor="t">
            <a:normAutofit/>
          </a:bodyPr>
          <a:p>
            <a:pPr algn="just">
              <a:lnSpc>
                <a:spcPct val="100000"/>
              </a:lnSpc>
              <a:buNone/>
            </a:pPr>
            <a:r>
              <a:rPr b="0" lang="en-PH" sz="1800" spc="-1" strike="noStrike">
                <a:latin typeface="Lato"/>
                <a:ea typeface="PingFang SC"/>
              </a:rPr>
              <a:t>The previous activities relate the even and odd degrees of polynomial equations and their corresponding end behavior. You have observed that the graph of even degree polynomials behave, on their ends, like a parabola, while odd degree polynomials behave, on their ends, like the graph of a cubic function.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Even degree polynomial functions with positive leading coefficients have both ends upward and ends downward when the leading coefficient is negative. The left part of the graph of polynomial functions with an odd degree and a positive leading coefficient ends downward, while its right ends upward. But when an odd degree polynomial function has a negative leading coefficient, then its left portion ends upward and right portion ends downward.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End Behavior of Polynomial Graph</a:t>
            </a:r>
            <a:endParaRPr b="0" lang="en-PH" sz="4400" spc="-1" strike="noStrike">
              <a:latin typeface="Arial"/>
            </a:endParaRPr>
          </a:p>
        </p:txBody>
      </p:sp>
      <p:sp>
        <p:nvSpPr>
          <p:cNvPr id="159" name="PlaceHolder 2"/>
          <p:cNvSpPr>
            <a:spLocks noGrp="1"/>
          </p:cNvSpPr>
          <p:nvPr>
            <p:ph/>
          </p:nvPr>
        </p:nvSpPr>
        <p:spPr>
          <a:xfrm>
            <a:off x="609480" y="1604520"/>
            <a:ext cx="10972080" cy="4515120"/>
          </a:xfrm>
          <a:prstGeom prst="rect">
            <a:avLst/>
          </a:prstGeom>
          <a:noFill/>
          <a:ln w="0">
            <a:noFill/>
          </a:ln>
        </p:spPr>
        <p:txBody>
          <a:bodyPr lIns="0" rIns="0" tIns="0" bIns="0" anchor="t">
            <a:normAutofit/>
          </a:bodyPr>
          <a:p>
            <a:endParaRPr b="0" lang="en-PH" sz="3200" spc="-1" strike="noStrike">
              <a:latin typeface="Arial"/>
            </a:endParaRPr>
          </a:p>
        </p:txBody>
      </p:sp>
      <p:pic>
        <p:nvPicPr>
          <p:cNvPr id="160" name="" descr=""/>
          <p:cNvPicPr/>
          <p:nvPr/>
        </p:nvPicPr>
        <p:blipFill>
          <a:blip r:embed="rId1"/>
          <a:stretch/>
        </p:blipFill>
        <p:spPr>
          <a:xfrm>
            <a:off x="2252520" y="1211400"/>
            <a:ext cx="7686360" cy="49388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Graphs of Polynomial Functions</a:t>
            </a:r>
            <a:endParaRPr b="0" lang="en-PH" sz="4400" spc="-1" strike="noStrike">
              <a:latin typeface="Arial"/>
            </a:endParaRPr>
          </a:p>
        </p:txBody>
      </p:sp>
      <p:sp>
        <p:nvSpPr>
          <p:cNvPr id="126"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nSpc>
                <a:spcPct val="100000"/>
              </a:lnSpc>
              <a:buNone/>
            </a:pPr>
            <a:r>
              <a:rPr b="0" lang="en-PH" sz="1800" spc="-1" strike="noStrike">
                <a:latin typeface="Lato"/>
              </a:rPr>
              <a:t>A polynomial of degree n is a function in standard form as</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r>
              <a:rPr b="0" lang="en-PH" sz="1800" spc="-1" strike="noStrike">
                <a:latin typeface="Lato"/>
                <a:ea typeface="PingFang SC"/>
              </a:rPr>
              <a:t>f (x) = a</a:t>
            </a:r>
            <a:r>
              <a:rPr b="0" lang="en-PH" sz="1800" spc="-1" strike="noStrike" baseline="-8000">
                <a:latin typeface="Lato"/>
                <a:ea typeface="PingFang SC"/>
              </a:rPr>
              <a:t>n</a:t>
            </a:r>
            <a:r>
              <a:rPr b="0" lang="en-PH" sz="1800" spc="-1" strike="noStrike">
                <a:latin typeface="Lato"/>
                <a:ea typeface="PingFang SC"/>
              </a:rPr>
              <a:t> x</a:t>
            </a:r>
            <a:r>
              <a:rPr b="0" lang="en-PH" sz="1800" spc="-1" strike="noStrike" baseline="33000">
                <a:latin typeface="Lato"/>
                <a:ea typeface="PingFang SC"/>
              </a:rPr>
              <a:t>n</a:t>
            </a:r>
            <a:r>
              <a:rPr b="0" lang="en-PH" sz="1800" spc="-1" strike="noStrike">
                <a:latin typeface="Lato"/>
                <a:ea typeface="PingFang SC"/>
              </a:rPr>
              <a:t> + a</a:t>
            </a:r>
            <a:r>
              <a:rPr b="0" lang="en-PH" sz="1800" spc="-1" strike="noStrike" baseline="-8000">
                <a:latin typeface="Lato"/>
                <a:ea typeface="PingFang SC"/>
              </a:rPr>
              <a:t>n - 1</a:t>
            </a:r>
            <a:r>
              <a:rPr b="0" lang="en-PH" sz="1800" spc="-1" strike="noStrike">
                <a:latin typeface="Lato"/>
                <a:ea typeface="PingFang SC"/>
              </a:rPr>
              <a:t>x</a:t>
            </a:r>
            <a:r>
              <a:rPr b="0" lang="en-PH" sz="1800" spc="-1" strike="noStrike" baseline="33000">
                <a:latin typeface="Lato"/>
                <a:ea typeface="PingFang SC"/>
              </a:rPr>
              <a:t>n - 1</a:t>
            </a:r>
            <a:r>
              <a:rPr b="0" lang="en-PH" sz="1800" spc="-1" strike="noStrike">
                <a:latin typeface="Lato"/>
                <a:ea typeface="PingFang SC"/>
              </a:rPr>
              <a:t> + … + a</a:t>
            </a:r>
            <a:r>
              <a:rPr b="0" lang="en-PH" sz="1800" spc="-1" strike="noStrike" baseline="-8000">
                <a:latin typeface="Lato"/>
                <a:ea typeface="PingFang SC"/>
              </a:rPr>
              <a:t>1</a:t>
            </a:r>
            <a:r>
              <a:rPr b="0" lang="en-PH" sz="1800" spc="-1" strike="noStrike">
                <a:latin typeface="Lato"/>
                <a:ea typeface="PingFang SC"/>
              </a:rPr>
              <a:t>x</a:t>
            </a:r>
            <a:r>
              <a:rPr b="0" lang="en-PH" sz="1800" spc="-1" strike="noStrike" baseline="33000">
                <a:latin typeface="Lato"/>
                <a:ea typeface="PingFang SC"/>
              </a:rPr>
              <a:t>1</a:t>
            </a:r>
            <a:r>
              <a:rPr b="0" lang="en-PH" sz="1800" spc="-1" strike="noStrike">
                <a:latin typeface="Lato"/>
                <a:ea typeface="PingFang SC"/>
              </a:rPr>
              <a:t> + a</a:t>
            </a:r>
            <a:r>
              <a:rPr b="0" lang="en-PH" sz="1800" spc="-1" strike="noStrike" baseline="-8000">
                <a:latin typeface="Lato"/>
                <a:ea typeface="PingFang SC"/>
              </a:rPr>
              <a:t>0</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where a is a real number also called coefficient and n is a positive integer. A polynomial is written in standard form if the terms are arranged in descending order (from highest power to lowest power), reading from left to right. Note that a</a:t>
            </a:r>
            <a:r>
              <a:rPr b="0" lang="en-PH" sz="1800" spc="-1" strike="noStrike" baseline="-8000">
                <a:latin typeface="Lato"/>
                <a:ea typeface="PingFang SC"/>
              </a:rPr>
              <a:t>n</a:t>
            </a:r>
            <a:r>
              <a:rPr b="0" lang="en-PH" sz="1800" spc="-1" strike="noStrike">
                <a:latin typeface="Lato"/>
                <a:ea typeface="PingFang SC"/>
              </a:rPr>
              <a:t>x</a:t>
            </a:r>
            <a:r>
              <a:rPr b="0" lang="en-PH" sz="1800" spc="-1" strike="noStrike" baseline="33000">
                <a:latin typeface="Lato"/>
                <a:ea typeface="PingFang SC"/>
              </a:rPr>
              <a:t>n</a:t>
            </a:r>
            <a:r>
              <a:rPr b="0" lang="en-PH" sz="1800" spc="-1" strike="noStrike">
                <a:latin typeface="Lato"/>
                <a:ea typeface="PingFang SC"/>
              </a:rPr>
              <a:t> is the leading term with a</a:t>
            </a:r>
            <a:r>
              <a:rPr b="0" lang="en-PH" sz="1800" spc="-1" strike="noStrike" baseline="-8000">
                <a:latin typeface="Lato"/>
                <a:ea typeface="PingFang SC"/>
              </a:rPr>
              <a:t>n</a:t>
            </a:r>
            <a:r>
              <a:rPr b="0" lang="en-PH" sz="1800" spc="-1" strike="noStrike">
                <a:latin typeface="Lato"/>
                <a:ea typeface="PingFang SC"/>
              </a:rPr>
              <a:t> as the leading coefficient, and a</a:t>
            </a:r>
            <a:r>
              <a:rPr b="0" lang="en-PH" sz="1800" spc="-1" strike="noStrike" baseline="-8000">
                <a:latin typeface="Lato"/>
                <a:ea typeface="PingFang SC"/>
              </a:rPr>
              <a:t>0</a:t>
            </a:r>
            <a:r>
              <a:rPr b="0" lang="en-PH" sz="1800" spc="-1" strike="noStrike">
                <a:latin typeface="Lato"/>
                <a:ea typeface="PingFang SC"/>
              </a:rPr>
              <a:t> is the constant.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Note that the graph of a first-degree polynomial function (linear function) is a line with exactly one root. Moreover, the graph of a second-degree polynomial function (quadratic function) is a parabola with at most two roots, the graph of third-degree function (cubic function) has three roots, and so on.</a:t>
            </a: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Graphs of Polynomial Functions</a:t>
            </a:r>
            <a:endParaRPr b="0" lang="en-PH" sz="4400" spc="-1" strike="noStrike">
              <a:latin typeface="Arial"/>
            </a:endParaRPr>
          </a:p>
        </p:txBody>
      </p:sp>
      <p:sp>
        <p:nvSpPr>
          <p:cNvPr id="128"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Consider the degree and leading coefficient of the following polynomial functions. Sketch their graphs to predict the end behavior of the graph. You may use graphing applications such as GeoGebra or Desmos to check the actual graphs.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What can you say about their graphs? What are your observations of your predicted graph as compared to the actual sketch using graphing applications?</a:t>
            </a:r>
            <a:endParaRPr b="0" lang="en-PH" sz="1800" spc="-1" strike="noStrike">
              <a:latin typeface="Arial"/>
            </a:endParaRPr>
          </a:p>
          <a:p>
            <a:pPr algn="just">
              <a:lnSpc>
                <a:spcPct val="100000"/>
              </a:lnSpc>
              <a:buNone/>
            </a:pPr>
            <a:endParaRPr b="0" lang="en-PH" sz="1800" spc="-1" strike="noStrike">
              <a:latin typeface="Arial"/>
            </a:endParaRPr>
          </a:p>
        </p:txBody>
      </p:sp>
      <p:pic>
        <p:nvPicPr>
          <p:cNvPr id="129" name="" descr=""/>
          <p:cNvPicPr/>
          <p:nvPr/>
        </p:nvPicPr>
        <p:blipFill>
          <a:blip r:embed="rId1"/>
          <a:stretch/>
        </p:blipFill>
        <p:spPr>
          <a:xfrm>
            <a:off x="1886760" y="2537280"/>
            <a:ext cx="8474040" cy="1816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Graphs of Polynomial Functions</a:t>
            </a:r>
            <a:endParaRPr b="0" lang="en-PH" sz="4400" spc="-1" strike="noStrike">
              <a:latin typeface="Arial"/>
            </a:endParaRPr>
          </a:p>
        </p:txBody>
      </p:sp>
      <p:sp>
        <p:nvSpPr>
          <p:cNvPr id="131"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nSpc>
                <a:spcPct val="100000"/>
              </a:lnSpc>
              <a:buNone/>
            </a:pPr>
            <a:r>
              <a:rPr b="0" lang="en-PH" sz="1800" spc="-1" strike="noStrike">
                <a:latin typeface="Lato"/>
              </a:rPr>
              <a:t>The graphs of polynomial functions are continuous and have smooth curves.</a:t>
            </a:r>
            <a:endParaRPr b="0" lang="en-PH" sz="1800" spc="-1" strike="noStrike">
              <a:latin typeface="Arial"/>
            </a:endParaRPr>
          </a:p>
        </p:txBody>
      </p:sp>
      <p:pic>
        <p:nvPicPr>
          <p:cNvPr id="132" name="" descr=""/>
          <p:cNvPicPr/>
          <p:nvPr/>
        </p:nvPicPr>
        <p:blipFill>
          <a:blip r:embed="rId1"/>
          <a:stretch/>
        </p:blipFill>
        <p:spPr>
          <a:xfrm>
            <a:off x="3336120" y="2302920"/>
            <a:ext cx="5519160" cy="22518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Graphs of Polynomial Functions</a:t>
            </a:r>
            <a:endParaRPr b="0" lang="en-PH" sz="4400" spc="-1" strike="noStrike">
              <a:latin typeface="Arial"/>
            </a:endParaRPr>
          </a:p>
        </p:txBody>
      </p:sp>
      <p:sp>
        <p:nvSpPr>
          <p:cNvPr id="134"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A graph is said to be continuous if you can draw the entire function without lifting your pencil from your paper. While it is considered a smooth graph when the graph does not contain holes, breaks, or sharp point corners. Consider the illustrations below:</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p:txBody>
      </p:sp>
      <p:pic>
        <p:nvPicPr>
          <p:cNvPr id="135" name="" descr=""/>
          <p:cNvPicPr/>
          <p:nvPr/>
        </p:nvPicPr>
        <p:blipFill>
          <a:blip r:embed="rId1"/>
          <a:stretch/>
        </p:blipFill>
        <p:spPr>
          <a:xfrm>
            <a:off x="3999600" y="2527920"/>
            <a:ext cx="4192200" cy="20178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Graphs of Polynomial Functions</a:t>
            </a:r>
            <a:endParaRPr b="0" lang="en-PH" sz="4400" spc="-1" strike="noStrike">
              <a:latin typeface="Arial"/>
            </a:endParaRPr>
          </a:p>
        </p:txBody>
      </p:sp>
      <p:sp>
        <p:nvSpPr>
          <p:cNvPr id="137"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The concept of zeroes of polynomial functions will help us determine the turning points of its graph. </a:t>
            </a:r>
            <a:r>
              <a:rPr b="1" lang="en-PH" sz="1800" spc="-1" strike="noStrike">
                <a:latin typeface="Lato"/>
              </a:rPr>
              <a:t>Zeroes</a:t>
            </a:r>
            <a:r>
              <a:rPr b="0" lang="en-PH" sz="1800" spc="-1" strike="noStrike">
                <a:latin typeface="Lato"/>
              </a:rPr>
              <a:t> of polynomial functions are the solutions of linear functions or the x-intercepts of any polynomial function. In the polynomial function f (x) = (x - 1)</a:t>
            </a:r>
            <a:r>
              <a:rPr b="0" lang="en-PH" sz="1800" spc="-1" strike="noStrike" baseline="33000">
                <a:latin typeface="Lato"/>
              </a:rPr>
              <a:t>2</a:t>
            </a:r>
            <a:r>
              <a:rPr b="0" lang="en-PH" sz="1800" spc="-1" strike="noStrike">
                <a:latin typeface="Lato"/>
              </a:rPr>
              <a:t>(x - 5), 1, 1, and 5 are the zeroes of the polynomial and are considered as the solution set of the function.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You will notice that 1 appears twice as the zeroes of the given polynomial function. This can be written as 1 with multiplicity of 2. </a:t>
            </a:r>
            <a:r>
              <a:rPr b="1" lang="en-PH" sz="1800" spc="-1" strike="noStrike">
                <a:latin typeface="Lato"/>
                <a:ea typeface="PingFang SC"/>
              </a:rPr>
              <a:t>Multiplicity</a:t>
            </a:r>
            <a:r>
              <a:rPr b="0" lang="en-PH" sz="1800" spc="-1" strike="noStrike">
                <a:latin typeface="Lato"/>
                <a:ea typeface="PingFang SC"/>
              </a:rPr>
              <a:t> refers to the number of times that the factors appear in the polynomial. Therefore, the zeroes of the given polynomials are 5 and 1 with multiplicity of 2.</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Graphs of Polynomial Functions</a:t>
            </a:r>
            <a:endParaRPr b="0" lang="en-PH" sz="4400" spc="-1" strike="noStrike">
              <a:latin typeface="Arial"/>
            </a:endParaRPr>
          </a:p>
        </p:txBody>
      </p:sp>
      <p:sp>
        <p:nvSpPr>
          <p:cNvPr id="139"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1" lang="en-PH" sz="1800" spc="-1" strike="noStrike">
                <a:latin typeface="Lato"/>
              </a:rPr>
              <a:t>Example 1:</a:t>
            </a:r>
            <a:r>
              <a:rPr b="0" lang="en-PH" sz="1800" spc="-1" strike="noStrike">
                <a:latin typeface="Lato"/>
              </a:rPr>
              <a:t> List the zeroes with their multiplicities and the turning points of the polynomial function</a:t>
            </a:r>
            <a:endParaRPr b="0" lang="en-PH" sz="1800" spc="-1" strike="noStrike">
              <a:latin typeface="Arial"/>
            </a:endParaRPr>
          </a:p>
          <a:p>
            <a:pPr algn="just">
              <a:lnSpc>
                <a:spcPct val="100000"/>
              </a:lnSpc>
              <a:buNone/>
            </a:pPr>
            <a:r>
              <a:rPr b="0" lang="en-PH" sz="1800" spc="-1" strike="noStrike">
                <a:latin typeface="Lato"/>
              </a:rPr>
              <a:t>y = 3(x + 5)</a:t>
            </a:r>
            <a:r>
              <a:rPr b="0" lang="en-PH" sz="1800" spc="-1" strike="noStrike" baseline="33000">
                <a:latin typeface="Lato"/>
              </a:rPr>
              <a:t>3</a:t>
            </a:r>
            <a:r>
              <a:rPr b="0" lang="en-PH" sz="1800" spc="-1" strike="noStrike">
                <a:latin typeface="Lato"/>
              </a:rPr>
              <a:t>(x + 2)</a:t>
            </a:r>
            <a:r>
              <a:rPr b="0" lang="en-PH" sz="1800" spc="-1" strike="noStrike" baseline="33000">
                <a:latin typeface="Lato"/>
              </a:rPr>
              <a:t>4</a:t>
            </a:r>
            <a:r>
              <a:rPr b="0" lang="en-PH" sz="1800" spc="-1" strike="noStrike">
                <a:latin typeface="Lato"/>
              </a:rPr>
              <a:t>(x - 1)</a:t>
            </a:r>
            <a:r>
              <a:rPr b="0" lang="en-PH" sz="1800" spc="-1" strike="noStrike" baseline="33000">
                <a:latin typeface="Lato"/>
              </a:rPr>
              <a:t>2</a:t>
            </a:r>
            <a:r>
              <a:rPr b="0" lang="en-PH" sz="1800" spc="-1" strike="noStrike">
                <a:latin typeface="Lato"/>
              </a:rPr>
              <a:t>(x – 5).</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Solution: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The zeroes of the function are the solutions of the linear factors. Solving each factor gives: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x + 5 = 0 ⇒ x = -5 with multiplicity 3 (because it occurs thrice)</a:t>
            </a:r>
            <a:endParaRPr b="0" lang="en-PH" sz="1800" spc="-1" strike="noStrike">
              <a:latin typeface="Arial"/>
            </a:endParaRPr>
          </a:p>
          <a:p>
            <a:pPr algn="just">
              <a:lnSpc>
                <a:spcPct val="100000"/>
              </a:lnSpc>
              <a:buNone/>
            </a:pPr>
            <a:r>
              <a:rPr b="0" lang="en-PH" sz="1800" spc="-1" strike="noStrike">
                <a:latin typeface="Lato"/>
                <a:ea typeface="PingFang SC"/>
              </a:rPr>
              <a:t>x + 2 = 0 ⇒ x = -2 with multiplicity 4 (because it occurs four times)</a:t>
            </a:r>
            <a:endParaRPr b="0" lang="en-PH" sz="1800" spc="-1" strike="noStrike">
              <a:latin typeface="Arial"/>
            </a:endParaRPr>
          </a:p>
          <a:p>
            <a:pPr algn="just">
              <a:lnSpc>
                <a:spcPct val="100000"/>
              </a:lnSpc>
              <a:buNone/>
            </a:pPr>
            <a:r>
              <a:rPr b="0" lang="en-PH" sz="1800" spc="-1" strike="noStrike">
                <a:latin typeface="Lato"/>
                <a:ea typeface="PingFang SC"/>
              </a:rPr>
              <a:t>x - 1 = 0 ⇒ x = 1 with multiplicity 2 (because it occurs twice)</a:t>
            </a:r>
            <a:endParaRPr b="0" lang="en-PH" sz="1800" spc="-1" strike="noStrike">
              <a:latin typeface="Arial"/>
            </a:endParaRPr>
          </a:p>
          <a:p>
            <a:pPr algn="just">
              <a:lnSpc>
                <a:spcPct val="100000"/>
              </a:lnSpc>
              <a:buNone/>
            </a:pPr>
            <a:r>
              <a:rPr b="0" lang="en-PH" sz="1800" spc="-1" strike="noStrike">
                <a:latin typeface="Lato"/>
                <a:ea typeface="PingFang SC"/>
              </a:rPr>
              <a:t>x - 5 = 0 ⇒ x = 5 with multiplicity 1 (because it occurs once)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Graphs of Polynomial Functions</a:t>
            </a:r>
            <a:endParaRPr b="0" lang="en-PH" sz="4400" spc="-1" strike="noStrike">
              <a:latin typeface="Arial"/>
            </a:endParaRPr>
          </a:p>
        </p:txBody>
      </p:sp>
      <p:sp>
        <p:nvSpPr>
          <p:cNvPr id="141"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Note that the multiplicity of each zero is the number of times that its corresponding factor appears. In other words, multiplicities are the powers of linear factors. If a polynomial contains a factor of the form (x - h)p, the behavior near the x-intercept h is determined by the power p. We say that x = h is a zero of multiplicity p.</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Furthermore, since the degree of the polynomial is 10, then the number of the turning point is 9. Turning points are points at which the graph changes direction from increasing to decreasing or vice versa. A polynomial of degree n can have at most n − 1 turning points.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The graph of a polynomial function will touch the x-axis and bounces off of the axis at zeroes with even multiplicities. On the other hand, the graph will cross through the x-axis at zeroes with odd multiplicities. While the graph crosses x-axis and appears almost linear at the intercept, it is a single zero. Note that the sum of the multiplicities is the degree of the polynomial function.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Graphs of Polynomial Functions</a:t>
            </a:r>
            <a:endParaRPr b="0" lang="en-PH" sz="4400" spc="-1" strike="noStrike">
              <a:latin typeface="Arial"/>
            </a:endParaRPr>
          </a:p>
        </p:txBody>
      </p:sp>
      <p:sp>
        <p:nvSpPr>
          <p:cNvPr id="143"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1" lang="en-PH" sz="1800" spc="-1" strike="noStrike">
                <a:latin typeface="Lato"/>
              </a:rPr>
              <a:t>Example 2:</a:t>
            </a:r>
            <a:r>
              <a:rPr b="0" lang="en-PH" sz="1800" spc="-1" strike="noStrike">
                <a:latin typeface="Lato"/>
              </a:rPr>
              <a:t> Identify the zero/es and multiplicity/ies of the graph at the right.</a:t>
            </a:r>
            <a:endParaRPr b="0" lang="en-PH" sz="1800" spc="-1" strike="noStrike">
              <a:latin typeface="Arial"/>
            </a:endParaRPr>
          </a:p>
          <a:p>
            <a:pPr algn="just">
              <a:lnSpc>
                <a:spcPct val="100000"/>
              </a:lnSpc>
              <a:buNone/>
            </a:pPr>
            <a:r>
              <a:rPr b="0" lang="en-PH" sz="1800" spc="-1" strike="noStrike">
                <a:latin typeface="Lato"/>
              </a:rPr>
              <a:t>Solution: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Starting from the left, the fi rst zero occurs at x = -3. The</a:t>
            </a:r>
            <a:endParaRPr b="0" lang="en-PH" sz="1800" spc="-1" strike="noStrike">
              <a:latin typeface="Arial"/>
            </a:endParaRPr>
          </a:p>
          <a:p>
            <a:pPr algn="just">
              <a:lnSpc>
                <a:spcPct val="100000"/>
              </a:lnSpc>
              <a:buNone/>
            </a:pPr>
            <a:r>
              <a:rPr b="0" lang="en-PH" sz="1800" spc="-1" strike="noStrike">
                <a:latin typeface="Lato"/>
                <a:ea typeface="PingFang SC"/>
              </a:rPr>
              <a:t>graph touches the x-axis, so the multiplicity of the zero must be</a:t>
            </a:r>
            <a:endParaRPr b="0" lang="en-PH" sz="1800" spc="-1" strike="noStrike">
              <a:latin typeface="Arial"/>
            </a:endParaRPr>
          </a:p>
          <a:p>
            <a:pPr algn="just">
              <a:lnSpc>
                <a:spcPct val="100000"/>
              </a:lnSpc>
              <a:buNone/>
            </a:pPr>
            <a:r>
              <a:rPr b="0" lang="en-PH" sz="1800" spc="-1" strike="noStrike">
                <a:latin typeface="Lato"/>
                <a:ea typeface="PingFang SC"/>
              </a:rPr>
              <a:t>even. That is, the zero of -3 has multiplicity 2.</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The next zero occurs at x = -1. The graph looks almost</a:t>
            </a:r>
            <a:endParaRPr b="0" lang="en-PH" sz="1800" spc="-1" strike="noStrike">
              <a:latin typeface="Arial"/>
            </a:endParaRPr>
          </a:p>
          <a:p>
            <a:pPr algn="just">
              <a:lnSpc>
                <a:spcPct val="100000"/>
              </a:lnSpc>
              <a:buNone/>
            </a:pPr>
            <a:r>
              <a:rPr b="0" lang="en-PH" sz="1800" spc="-1" strike="noStrike">
                <a:latin typeface="Lato"/>
                <a:ea typeface="PingFang SC"/>
              </a:rPr>
              <a:t>linear at this point. This is a single zero of multiplicity 1 because</a:t>
            </a:r>
            <a:endParaRPr b="0" lang="en-PH" sz="1800" spc="-1" strike="noStrike">
              <a:latin typeface="Arial"/>
            </a:endParaRPr>
          </a:p>
          <a:p>
            <a:pPr algn="just">
              <a:lnSpc>
                <a:spcPct val="100000"/>
              </a:lnSpc>
              <a:buNone/>
            </a:pPr>
            <a:r>
              <a:rPr b="0" lang="en-PH" sz="1800" spc="-1" strike="noStrike">
                <a:latin typeface="Lato"/>
                <a:ea typeface="PingFang SC"/>
              </a:rPr>
              <a:t>it passes through the x-axis.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The last zero occurs at x = 4. The graph crosses the</a:t>
            </a:r>
            <a:endParaRPr b="0" lang="en-PH" sz="1800" spc="-1" strike="noStrike">
              <a:latin typeface="Arial"/>
            </a:endParaRPr>
          </a:p>
          <a:p>
            <a:pPr algn="just">
              <a:lnSpc>
                <a:spcPct val="100000"/>
              </a:lnSpc>
              <a:buNone/>
            </a:pPr>
            <a:r>
              <a:rPr b="0" lang="en-PH" sz="1800" spc="-1" strike="noStrike">
                <a:latin typeface="Lato"/>
                <a:ea typeface="PingFang SC"/>
              </a:rPr>
              <a:t>x-axis, so the multiplicity of the zero must be odd.</a:t>
            </a:r>
            <a:endParaRPr b="0" lang="en-PH" sz="1800" spc="-1" strike="noStrike">
              <a:latin typeface="Arial"/>
            </a:endParaRPr>
          </a:p>
        </p:txBody>
      </p:sp>
      <p:pic>
        <p:nvPicPr>
          <p:cNvPr id="144" name="" descr=""/>
          <p:cNvPicPr/>
          <p:nvPr/>
        </p:nvPicPr>
        <p:blipFill>
          <a:blip r:embed="rId1"/>
          <a:stretch/>
        </p:blipFill>
        <p:spPr>
          <a:xfrm>
            <a:off x="7920000" y="2160000"/>
            <a:ext cx="2742480" cy="35676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555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2024-01-06T11:14:12Z</dcterms:modified>
  <cp:revision>72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