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1.png" ContentType="image/png"/>
  <Override PartName="/ppt/media/image2.png" ContentType="image/png"/>
  <Override PartName="/ppt/media/image22.png" ContentType="image/png"/>
  <Override PartName="/ppt/media/image3.png" ContentType="image/png"/>
  <Override PartName="/ppt/media/image23.png" ContentType="image/png"/>
  <Override PartName="/ppt/media/image4.png" ContentType="image/png"/>
  <Override PartName="/ppt/media/image5.png" ContentType="image/png"/>
  <Override PartName="/ppt/media/image6.png" ContentType="image/png"/>
  <Override PartName="/ppt/media/image11.png" ContentType="image/png"/>
  <Override PartName="/ppt/media/image7.png" ContentType="image/png"/>
  <Override PartName="/ppt/media/image8.png" ContentType="image/png"/>
  <Override PartName="/ppt/media/image9.png" ContentType="image/png"/>
  <Override PartName="/ppt/media/image10.png" ContentType="image/png"/>
  <Override PartName="/ppt/media/image12.png" ContentType="image/png"/>
  <Override PartName="/ppt/media/image13.png" ContentType="image/png"/>
  <Override PartName="/ppt/media/image15.png" ContentType="image/png"/>
  <Override PartName="/ppt/media/image16.png" ContentType="image/png"/>
  <Override PartName="/ppt/media/image18.png" ContentType="image/png"/>
  <Override PartName="/ppt/media/image19.png" ContentType="image/png"/>
  <Override PartName="/ppt/media/image17.png" ContentType="image/png"/>
  <Override PartName="/ppt/media/image14.png" ContentType="image/png"/>
  <Override PartName="/ppt/media/image20.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55FB11D7-E005-4347-965A-A0A8BDEA77A6}"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5EA9BC5A-6B05-4830-80D2-E6EADEC05DA8}"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47F7CBBB-9C66-4FEE-92C4-AB479D0B5E40}"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032E70B2-7E7D-4AF3-9FCF-763405A3ACF4}"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4F041642-7768-4410-B8B2-8AFBBF5AE61B}"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0BB77B9E-2B19-47A0-A221-4A5B557D0D62}"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FBF28062-F090-406B-A5A5-48F8BE527BF3}"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CD83AA97-8C29-4EC0-87C9-E6AA85DBD1F3}"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5D378E09-47ED-4E6F-8635-6D654A6D94B3}"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0B6F62A0-60F7-4BEF-ABFA-F1125DCC2D8B}"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14303837-4DF0-44F7-90D4-4C9C231AD024}"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FB56AE28-084E-41A7-8CB2-066CBC522650}"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D8145EF6-C1B9-4EA2-B25F-C0CF6B54110A}"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5A468B05-4E7B-49D6-B342-987FD3E01002}"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54DE2F1E-0490-4CE2-89A8-439F1CC0C0AB}"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AE5CD92F-8E2E-42DA-A266-1FDCED7644F1}"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27BF67B3-E3C8-492A-8BFF-B1A544D76871}"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CC1D6CD6-3207-49FB-A533-79916AE16A59}"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FFA1FAAD-BBD2-4D66-A715-D54335FDBB60}"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A104A605-7B0E-4841-B465-BA2E798BE426}"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38D506A6-F84E-4C9A-A247-194060006B08}"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E6BE17D2-5DB9-4AB9-B214-F70466348AFD}"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C0B19EEB-A4F3-4DBD-B2B6-C6204CF45DEF}"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FAB16284-7CFA-4EF0-90D4-00A0178469EA}"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4D797E87-DF1C-406C-BC66-A88ABC97AC2D}"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35C0FD59-2758-41B0-93B5-8487562D782A}"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33537190-9879-4BBB-A7B6-CCBAE710F1C9}"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110A5506-8D19-47F3-BA22-7BA9999F7323}"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85465EA7-7F74-434A-9CAD-0EEE1C596216}"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3E4FCA0C-4074-4B47-8860-0090F61336A9}"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D8D304BB-9FB6-455D-A885-713A567B7F1E}"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D7F535FA-5710-4720-9568-3B982DFC7D79}"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AA1DCC7D-2E21-4BDB-8621-86BEA6135075}"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D75CDD28-99EE-4C1A-AE44-4625CDE20C27}"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92822ADB-93DE-484A-8244-0E5F7C8B263D}"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E7596FEF-6AE9-4FF4-A512-2C7CD8B8D9ED}"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920" cy="684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2800" cy="2782800"/>
          </a:xfrm>
          <a:prstGeom prst="rect">
            <a:avLst/>
          </a:prstGeom>
          <a:ln w="0">
            <a:noFill/>
          </a:ln>
        </p:spPr>
      </p:pic>
      <p:sp>
        <p:nvSpPr>
          <p:cNvPr id="2" name="Rectangle 5"/>
          <p:cNvSpPr/>
          <p:nvPr/>
        </p:nvSpPr>
        <p:spPr>
          <a:xfrm>
            <a:off x="3487320" y="1475280"/>
            <a:ext cx="8688240" cy="3846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240" cy="3679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874F3D31-E049-4367-993B-320FD84B4F05}"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5920" cy="618840"/>
          </a:xfrm>
          <a:prstGeom prst="rect">
            <a:avLst/>
          </a:prstGeom>
          <a:ln w="0">
            <a:noFill/>
          </a:ln>
        </p:spPr>
      </p:pic>
      <p:sp>
        <p:nvSpPr>
          <p:cNvPr id="46" name="Rectangle 7"/>
          <p:cNvSpPr/>
          <p:nvPr/>
        </p:nvSpPr>
        <p:spPr>
          <a:xfrm>
            <a:off x="10868760" y="0"/>
            <a:ext cx="954360" cy="954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440" cy="1018440"/>
          </a:xfrm>
          <a:prstGeom prst="rect">
            <a:avLst/>
          </a:prstGeom>
          <a:ln w="0">
            <a:noFill/>
          </a:ln>
        </p:spPr>
      </p:pic>
      <p:sp>
        <p:nvSpPr>
          <p:cNvPr id="48" name="TextBox 9"/>
          <p:cNvSpPr/>
          <p:nvPr/>
        </p:nvSpPr>
        <p:spPr>
          <a:xfrm>
            <a:off x="185400" y="6362280"/>
            <a:ext cx="4675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600" cy="34884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000" cy="34884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DD56CE50-284D-4F75-AA54-9C35946C5994}"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000" cy="34884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240" cy="3368520"/>
          </a:xfrm>
          <a:prstGeom prst="rect">
            <a:avLst/>
          </a:prstGeom>
          <a:ln w="12700">
            <a:noFill/>
          </a:ln>
        </p:spPr>
      </p:pic>
      <p:sp>
        <p:nvSpPr>
          <p:cNvPr id="92" name="PlaceHolder 1"/>
          <p:cNvSpPr>
            <a:spLocks noGrp="1"/>
          </p:cNvSpPr>
          <p:nvPr>
            <p:ph type="ftr" idx="7"/>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15161AAB-15F2-453F-88ED-BDB9E7C62231}"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image" Target="../media/image15.png"/><Relationship Id="rId3"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image" Target="../media/image17.png"/><Relationship Id="rId3"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image" Target="../media/image19.png"/><Relationship Id="rId3"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image" Target="../media/image21.png"/><Relationship Id="rId3"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png"/><Relationship Id="rId3"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844000"/>
            <a:ext cx="6824160" cy="663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Mula sa Tahanan Patungo sa Paaralan</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169" name=""/>
          <p:cNvGraphicFramePr/>
          <p:nvPr/>
        </p:nvGraphicFramePr>
        <p:xfrm>
          <a:off x="900000" y="1944000"/>
          <a:ext cx="10080000" cy="4139280"/>
        </p:xfrm>
        <a:graphic>
          <a:graphicData uri="http://schemas.openxmlformats.org/drawingml/2006/table">
            <a:tbl>
              <a:tblPr/>
              <a:tblGrid>
                <a:gridCol w="5039280"/>
                <a:gridCol w="5040720"/>
              </a:tblGrid>
              <a:tr h="4139640">
                <a:tc>
                  <a:txBody>
                    <a:bodyPr lIns="90000" rIns="90000" tIns="46800" bIns="46800" anchor="t">
                      <a:noAutofit/>
                    </a:bodyPr>
                    <a:p>
                      <a:endParaRPr b="0" lang="en-PH" sz="1800" spc="-1" strike="noStrike">
                        <a:solidFill>
                          <a:srgbClr val="000000"/>
                        </a:solidFill>
                        <a:latin typeface="Arial"/>
                      </a:endParaRPr>
                    </a:p>
                  </a:txBody>
                  <a:tcPr anchor="t" marL="90000" marR="90000">
                    <a:lnL w="10800">
                      <a:solidFill>
                        <a:srgbClr val="3465a4"/>
                      </a:solidFill>
                    </a:lnL>
                    <a:lnR w="10800">
                      <a:solidFill>
                        <a:srgbClr val="3465a4"/>
                      </a:solidFill>
                    </a:lnR>
                    <a:lnT w="10800">
                      <a:solidFill>
                        <a:srgbClr val="3465a4"/>
                      </a:solidFill>
                    </a:lnT>
                    <a:lnB w="10800">
                      <a:solidFill>
                        <a:srgbClr val="3465a4"/>
                      </a:solidFill>
                    </a:lnB>
                    <a:solidFill>
                      <a:srgbClr val="ffffff"/>
                    </a:solidFill>
                  </a:tcPr>
                </a:tc>
                <a:tc>
                  <a:txBody>
                    <a:bodyPr lIns="90000" rIns="90000" tIns="46800" bIns="46800" anchor="t">
                      <a:noAutofit/>
                    </a:bodyPr>
                    <a:p>
                      <a:endParaRPr b="0" lang="en-PH" sz="1800" spc="-1" strike="noStrike">
                        <a:solidFill>
                          <a:srgbClr val="000000"/>
                        </a:solidFill>
                        <a:latin typeface="Arial"/>
                      </a:endParaRPr>
                    </a:p>
                  </a:txBody>
                  <a:tcPr anchor="t" marL="90000" marR="90000">
                    <a:lnL w="10800">
                      <a:solidFill>
                        <a:srgbClr val="3465a4"/>
                      </a:solidFill>
                    </a:lnL>
                    <a:lnR w="10800">
                      <a:solidFill>
                        <a:srgbClr val="3465a4"/>
                      </a:solidFill>
                    </a:lnR>
                    <a:lnT w="10800">
                      <a:solidFill>
                        <a:srgbClr val="3465a4"/>
                      </a:solidFill>
                    </a:lnT>
                    <a:lnB w="10800">
                      <a:solidFill>
                        <a:srgbClr val="3465a4"/>
                      </a:solidFill>
                    </a:lnB>
                    <a:solidFill>
                      <a:srgbClr val="ffffff"/>
                    </a:solidFill>
                  </a:tcPr>
                </a:tc>
              </a:tr>
            </a:tbl>
          </a:graphicData>
        </a:graphic>
      </p:graphicFrame>
      <p:sp>
        <p:nvSpPr>
          <p:cNvPr id="170" name="Rectangle 20"/>
          <p:cNvSpPr/>
          <p:nvPr/>
        </p:nvSpPr>
        <p:spPr>
          <a:xfrm>
            <a:off x="-113040" y="532080"/>
            <a:ext cx="7133040" cy="126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71" name="Rectangle 21"/>
          <p:cNvSpPr/>
          <p:nvPr/>
        </p:nvSpPr>
        <p:spPr>
          <a:xfrm>
            <a:off x="426960" y="532080"/>
            <a:ext cx="623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Kaugnayan ng Distansiya sa Uri ng Transportansyon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72" name=""/>
          <p:cNvSpPr/>
          <p:nvPr/>
        </p:nvSpPr>
        <p:spPr>
          <a:xfrm>
            <a:off x="6120360" y="2036880"/>
            <a:ext cx="4680000" cy="1080000"/>
          </a:xfrm>
          <a:prstGeom prst="wedgeRectCallout">
            <a:avLst>
              <a:gd name="adj1" fmla="val -12004"/>
              <a:gd name="adj2" fmla="val 86620"/>
            </a:avLst>
          </a:prstGeom>
          <a:solidFill>
            <a:srgbClr val="ffffff"/>
          </a:solidFill>
          <a:ln w="12600">
            <a:solidFill>
              <a:srgbClr val="3465a4"/>
            </a:solidFill>
            <a:round/>
          </a:ln>
        </p:spPr>
        <p:style>
          <a:lnRef idx="0"/>
          <a:fillRef idx="0"/>
          <a:effectRef idx="0"/>
          <a:fontRef idx="minor"/>
        </p:style>
        <p:txBody>
          <a:bodyPr lIns="96120" rIns="96120" tIns="51120" bIns="51120" anchor="ctr">
            <a:noAutofit/>
          </a:bodyPr>
          <a:p>
            <a:pPr algn="ctr"/>
            <a:r>
              <a:rPr b="0" lang="en-PH" sz="2200" spc="-1" strike="noStrike">
                <a:solidFill>
                  <a:srgbClr val="000000"/>
                </a:solidFill>
                <a:latin typeface="Lato"/>
              </a:rPr>
              <a:t>Malayo-layo ang aking paaralan kaya‛t sumasakay ako ng traysikel.</a:t>
            </a:r>
            <a:endParaRPr b="0" lang="en-PH" sz="2200" spc="-1" strike="noStrike">
              <a:solidFill>
                <a:srgbClr val="000000"/>
              </a:solidFill>
              <a:latin typeface="Arial"/>
            </a:endParaRPr>
          </a:p>
        </p:txBody>
      </p:sp>
      <p:pic>
        <p:nvPicPr>
          <p:cNvPr id="173" name="" descr=""/>
          <p:cNvPicPr/>
          <p:nvPr/>
        </p:nvPicPr>
        <p:blipFill>
          <a:blip r:embed="rId1"/>
          <a:stretch/>
        </p:blipFill>
        <p:spPr>
          <a:xfrm>
            <a:off x="1856880" y="3273840"/>
            <a:ext cx="3003120" cy="2774160"/>
          </a:xfrm>
          <a:prstGeom prst="rect">
            <a:avLst/>
          </a:prstGeom>
          <a:ln w="0">
            <a:noFill/>
          </a:ln>
        </p:spPr>
      </p:pic>
      <p:sp>
        <p:nvSpPr>
          <p:cNvPr id="174" name=""/>
          <p:cNvSpPr/>
          <p:nvPr/>
        </p:nvSpPr>
        <p:spPr>
          <a:xfrm>
            <a:off x="1080000" y="2052000"/>
            <a:ext cx="4680000" cy="1080000"/>
          </a:xfrm>
          <a:prstGeom prst="wedgeRectCallout">
            <a:avLst>
              <a:gd name="adj1" fmla="val -13111"/>
              <a:gd name="adj2" fmla="val 116175"/>
            </a:avLst>
          </a:prstGeom>
          <a:solidFill>
            <a:srgbClr val="ffffff"/>
          </a:solidFill>
          <a:ln w="12600">
            <a:solidFill>
              <a:srgbClr val="3465a4"/>
            </a:solidFill>
            <a:round/>
          </a:ln>
        </p:spPr>
        <p:style>
          <a:lnRef idx="0"/>
          <a:fillRef idx="0"/>
          <a:effectRef idx="0"/>
          <a:fontRef idx="minor"/>
        </p:style>
        <p:txBody>
          <a:bodyPr lIns="96120" rIns="96120" tIns="51120" bIns="51120" anchor="ctr">
            <a:noAutofit/>
          </a:bodyPr>
          <a:p>
            <a:pPr algn="ctr"/>
            <a:r>
              <a:rPr b="0" lang="en-PH" sz="2200" spc="-1" strike="noStrike">
                <a:solidFill>
                  <a:srgbClr val="000000"/>
                </a:solidFill>
                <a:latin typeface="Lato"/>
              </a:rPr>
              <a:t>Ako naman, sa padyak o</a:t>
            </a:r>
            <a:r>
              <a:rPr b="0" i="1" lang="en-PH" sz="2200" spc="-1" strike="noStrike">
                <a:solidFill>
                  <a:srgbClr val="000000"/>
                </a:solidFill>
                <a:latin typeface="Lato"/>
              </a:rPr>
              <a:t> pedicab</a:t>
            </a:r>
            <a:endParaRPr b="0" lang="en-PH" sz="2200" spc="-1" strike="noStrike">
              <a:solidFill>
                <a:srgbClr val="000000"/>
              </a:solidFill>
              <a:latin typeface="Arial"/>
            </a:endParaRPr>
          </a:p>
          <a:p>
            <a:pPr algn="ctr"/>
            <a:r>
              <a:rPr b="0" lang="en-PH" sz="2200" spc="-1" strike="noStrike">
                <a:solidFill>
                  <a:srgbClr val="000000"/>
                </a:solidFill>
                <a:latin typeface="Lato"/>
              </a:rPr>
              <a:t>sumasakay.</a:t>
            </a:r>
            <a:endParaRPr b="0" lang="en-PH" sz="2200" spc="-1" strike="noStrike">
              <a:solidFill>
                <a:srgbClr val="000000"/>
              </a:solidFill>
              <a:latin typeface="Arial"/>
            </a:endParaRPr>
          </a:p>
        </p:txBody>
      </p:sp>
      <p:pic>
        <p:nvPicPr>
          <p:cNvPr id="175" name="" descr=""/>
          <p:cNvPicPr/>
          <p:nvPr/>
        </p:nvPicPr>
        <p:blipFill>
          <a:blip r:embed="rId2"/>
          <a:stretch/>
        </p:blipFill>
        <p:spPr>
          <a:xfrm>
            <a:off x="6840000" y="3420000"/>
            <a:ext cx="3500280" cy="260244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176" name=""/>
          <p:cNvGraphicFramePr/>
          <p:nvPr/>
        </p:nvGraphicFramePr>
        <p:xfrm>
          <a:off x="900000" y="1944000"/>
          <a:ext cx="10080000" cy="4139280"/>
        </p:xfrm>
        <a:graphic>
          <a:graphicData uri="http://schemas.openxmlformats.org/drawingml/2006/table">
            <a:tbl>
              <a:tblPr/>
              <a:tblGrid>
                <a:gridCol w="5039280"/>
                <a:gridCol w="5040720"/>
              </a:tblGrid>
              <a:tr h="4139640">
                <a:tc>
                  <a:txBody>
                    <a:bodyPr lIns="90000" rIns="90000" tIns="46800" bIns="46800" anchor="t">
                      <a:noAutofit/>
                    </a:bodyPr>
                    <a:p>
                      <a:endParaRPr b="0" lang="en-PH" sz="1800" spc="-1" strike="noStrike">
                        <a:solidFill>
                          <a:srgbClr val="000000"/>
                        </a:solidFill>
                        <a:latin typeface="Arial"/>
                      </a:endParaRPr>
                    </a:p>
                  </a:txBody>
                  <a:tcPr anchor="t" marL="90000" marR="90000">
                    <a:lnL w="10800">
                      <a:solidFill>
                        <a:srgbClr val="3465a4"/>
                      </a:solidFill>
                    </a:lnL>
                    <a:lnR w="10800">
                      <a:solidFill>
                        <a:srgbClr val="3465a4"/>
                      </a:solidFill>
                    </a:lnR>
                    <a:lnT w="10800">
                      <a:solidFill>
                        <a:srgbClr val="3465a4"/>
                      </a:solidFill>
                    </a:lnT>
                    <a:lnB w="10800">
                      <a:solidFill>
                        <a:srgbClr val="3465a4"/>
                      </a:solidFill>
                    </a:lnB>
                    <a:solidFill>
                      <a:srgbClr val="ffffff"/>
                    </a:solidFill>
                  </a:tcPr>
                </a:tc>
                <a:tc>
                  <a:txBody>
                    <a:bodyPr lIns="90000" rIns="90000" tIns="46800" bIns="46800" anchor="t">
                      <a:noAutofit/>
                    </a:bodyPr>
                    <a:p>
                      <a:endParaRPr b="0" lang="en-PH" sz="1800" spc="-1" strike="noStrike">
                        <a:solidFill>
                          <a:srgbClr val="000000"/>
                        </a:solidFill>
                        <a:latin typeface="Arial"/>
                      </a:endParaRPr>
                    </a:p>
                  </a:txBody>
                  <a:tcPr anchor="t" marL="90000" marR="90000">
                    <a:lnL w="10800">
                      <a:solidFill>
                        <a:srgbClr val="3465a4"/>
                      </a:solidFill>
                    </a:lnL>
                    <a:lnR w="10800">
                      <a:solidFill>
                        <a:srgbClr val="3465a4"/>
                      </a:solidFill>
                    </a:lnR>
                    <a:lnT w="10800">
                      <a:solidFill>
                        <a:srgbClr val="3465a4"/>
                      </a:solidFill>
                    </a:lnT>
                    <a:lnB w="10800">
                      <a:solidFill>
                        <a:srgbClr val="3465a4"/>
                      </a:solidFill>
                    </a:lnB>
                    <a:solidFill>
                      <a:srgbClr val="ffffff"/>
                    </a:solidFill>
                  </a:tcPr>
                </a:tc>
              </a:tr>
            </a:tbl>
          </a:graphicData>
        </a:graphic>
      </p:graphicFrame>
      <p:sp>
        <p:nvSpPr>
          <p:cNvPr id="177" name="Rectangle 22"/>
          <p:cNvSpPr/>
          <p:nvPr/>
        </p:nvSpPr>
        <p:spPr>
          <a:xfrm>
            <a:off x="-113040" y="532080"/>
            <a:ext cx="7133040" cy="126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78" name="Rectangle 23"/>
          <p:cNvSpPr/>
          <p:nvPr/>
        </p:nvSpPr>
        <p:spPr>
          <a:xfrm>
            <a:off x="426960" y="532080"/>
            <a:ext cx="623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Kaugnayan ng Distansiya sa Uri ng Transportansyon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79" name=""/>
          <p:cNvSpPr/>
          <p:nvPr/>
        </p:nvSpPr>
        <p:spPr>
          <a:xfrm>
            <a:off x="1080000" y="2052000"/>
            <a:ext cx="4680000" cy="1080000"/>
          </a:xfrm>
          <a:prstGeom prst="wedgeRectCallout">
            <a:avLst>
              <a:gd name="adj1" fmla="val 23814"/>
              <a:gd name="adj2" fmla="val 78319"/>
            </a:avLst>
          </a:prstGeom>
          <a:solidFill>
            <a:srgbClr val="ffffff"/>
          </a:solidFill>
          <a:ln w="12600">
            <a:solidFill>
              <a:srgbClr val="3465a4"/>
            </a:solidFill>
            <a:round/>
          </a:ln>
        </p:spPr>
        <p:style>
          <a:lnRef idx="0"/>
          <a:fillRef idx="0"/>
          <a:effectRef idx="0"/>
          <a:fontRef idx="minor"/>
        </p:style>
        <p:txBody>
          <a:bodyPr lIns="96120" rIns="96120" tIns="51120" bIns="51120" anchor="ctr">
            <a:noAutofit/>
          </a:bodyPr>
          <a:p>
            <a:pPr algn="ctr"/>
            <a:r>
              <a:rPr b="0" lang="en-PH" sz="2200" spc="-1" strike="noStrike">
                <a:solidFill>
                  <a:srgbClr val="000000"/>
                </a:solidFill>
                <a:latin typeface="Lato"/>
              </a:rPr>
              <a:t>Sa lalawigan kami nakatira. Sumasakay kami ng kuliglig papunta ng paaralan.</a:t>
            </a:r>
            <a:endParaRPr b="0" lang="en-PH" sz="2200" spc="-1" strike="noStrike">
              <a:solidFill>
                <a:srgbClr val="000000"/>
              </a:solidFill>
              <a:latin typeface="Arial"/>
            </a:endParaRPr>
          </a:p>
        </p:txBody>
      </p:sp>
      <p:pic>
        <p:nvPicPr>
          <p:cNvPr id="180" name="" descr=""/>
          <p:cNvPicPr/>
          <p:nvPr/>
        </p:nvPicPr>
        <p:blipFill>
          <a:blip r:embed="rId1"/>
          <a:stretch/>
        </p:blipFill>
        <p:spPr>
          <a:xfrm>
            <a:off x="2123280" y="3132000"/>
            <a:ext cx="3276720" cy="2808000"/>
          </a:xfrm>
          <a:prstGeom prst="rect">
            <a:avLst/>
          </a:prstGeom>
          <a:ln w="0">
            <a:noFill/>
          </a:ln>
        </p:spPr>
      </p:pic>
      <p:pic>
        <p:nvPicPr>
          <p:cNvPr id="181" name="" descr=""/>
          <p:cNvPicPr/>
          <p:nvPr/>
        </p:nvPicPr>
        <p:blipFill>
          <a:blip r:embed="rId2"/>
          <a:stretch/>
        </p:blipFill>
        <p:spPr>
          <a:xfrm>
            <a:off x="6840000" y="3298320"/>
            <a:ext cx="3240000" cy="2641680"/>
          </a:xfrm>
          <a:prstGeom prst="rect">
            <a:avLst/>
          </a:prstGeom>
          <a:ln w="0">
            <a:noFill/>
          </a:ln>
        </p:spPr>
      </p:pic>
      <p:sp>
        <p:nvSpPr>
          <p:cNvPr id="182" name=""/>
          <p:cNvSpPr/>
          <p:nvPr/>
        </p:nvSpPr>
        <p:spPr>
          <a:xfrm>
            <a:off x="6120360" y="2036880"/>
            <a:ext cx="4680000" cy="1080000"/>
          </a:xfrm>
          <a:prstGeom prst="wedgeRectCallout">
            <a:avLst>
              <a:gd name="adj1" fmla="val -7236"/>
              <a:gd name="adj2" fmla="val 100379"/>
            </a:avLst>
          </a:prstGeom>
          <a:solidFill>
            <a:srgbClr val="ffffff"/>
          </a:solidFill>
          <a:ln w="12600">
            <a:solidFill>
              <a:srgbClr val="3465a4"/>
            </a:solidFill>
            <a:round/>
          </a:ln>
        </p:spPr>
        <p:style>
          <a:lnRef idx="0"/>
          <a:fillRef idx="0"/>
          <a:effectRef idx="0"/>
          <a:fontRef idx="minor"/>
        </p:style>
        <p:txBody>
          <a:bodyPr lIns="96120" rIns="96120" tIns="51120" bIns="51120" anchor="ctr">
            <a:noAutofit/>
          </a:bodyPr>
          <a:p>
            <a:pPr algn="ctr"/>
            <a:r>
              <a:rPr b="0" lang="en-PH" sz="2200" spc="-1" strike="noStrike">
                <a:solidFill>
                  <a:srgbClr val="000000"/>
                </a:solidFill>
                <a:latin typeface="Lato"/>
              </a:rPr>
              <a:t>May kalayuan ang aming bahay sa paaralan. Kailangan kong sumakay ng dyip.</a:t>
            </a:r>
            <a:endParaRPr b="0" lang="en-PH" sz="2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183" name=""/>
          <p:cNvGraphicFramePr/>
          <p:nvPr/>
        </p:nvGraphicFramePr>
        <p:xfrm>
          <a:off x="900000" y="1944000"/>
          <a:ext cx="10079640" cy="4139280"/>
        </p:xfrm>
        <a:graphic>
          <a:graphicData uri="http://schemas.openxmlformats.org/drawingml/2006/table">
            <a:tbl>
              <a:tblPr/>
              <a:tblGrid>
                <a:gridCol w="5039280"/>
                <a:gridCol w="5040720"/>
              </a:tblGrid>
              <a:tr h="4139640">
                <a:tc>
                  <a:txBody>
                    <a:bodyPr lIns="90000" rIns="90000" tIns="46800" bIns="46800" anchor="t">
                      <a:noAutofit/>
                    </a:bodyPr>
                    <a:p>
                      <a:endParaRPr b="0" lang="en-PH" sz="1800" spc="-1" strike="noStrike">
                        <a:solidFill>
                          <a:srgbClr val="000000"/>
                        </a:solidFill>
                        <a:latin typeface="Arial"/>
                      </a:endParaRPr>
                    </a:p>
                  </a:txBody>
                  <a:tcPr anchor="t" marL="90000" marR="90000">
                    <a:lnL w="10800">
                      <a:solidFill>
                        <a:srgbClr val="3465a4"/>
                      </a:solidFill>
                    </a:lnL>
                    <a:lnR w="10800">
                      <a:solidFill>
                        <a:srgbClr val="3465a4"/>
                      </a:solidFill>
                    </a:lnR>
                    <a:lnT w="10800">
                      <a:solidFill>
                        <a:srgbClr val="3465a4"/>
                      </a:solidFill>
                    </a:lnT>
                    <a:lnB w="10800">
                      <a:solidFill>
                        <a:srgbClr val="3465a4"/>
                      </a:solidFill>
                    </a:lnB>
                    <a:solidFill>
                      <a:srgbClr val="ffffff"/>
                    </a:solidFill>
                  </a:tcPr>
                </a:tc>
                <a:tc>
                  <a:txBody>
                    <a:bodyPr lIns="90000" rIns="90000" tIns="46800" bIns="46800" anchor="t">
                      <a:noAutofit/>
                    </a:bodyPr>
                    <a:p>
                      <a:endParaRPr b="0" lang="en-PH" sz="1800" spc="-1" strike="noStrike">
                        <a:solidFill>
                          <a:srgbClr val="000000"/>
                        </a:solidFill>
                        <a:latin typeface="Arial"/>
                      </a:endParaRPr>
                    </a:p>
                  </a:txBody>
                  <a:tcPr anchor="t" marL="90000" marR="90000">
                    <a:lnL w="10800">
                      <a:solidFill>
                        <a:srgbClr val="3465a4"/>
                      </a:solidFill>
                    </a:lnL>
                    <a:lnR w="10800">
                      <a:solidFill>
                        <a:srgbClr val="3465a4"/>
                      </a:solidFill>
                    </a:lnR>
                    <a:lnT w="10800">
                      <a:solidFill>
                        <a:srgbClr val="3465a4"/>
                      </a:solidFill>
                    </a:lnT>
                    <a:lnB w="10800">
                      <a:solidFill>
                        <a:srgbClr val="3465a4"/>
                      </a:solidFill>
                    </a:lnB>
                    <a:solidFill>
                      <a:srgbClr val="ffffff"/>
                    </a:solidFill>
                  </a:tcPr>
                </a:tc>
              </a:tr>
            </a:tbl>
          </a:graphicData>
        </a:graphic>
      </p:graphicFrame>
      <p:sp>
        <p:nvSpPr>
          <p:cNvPr id="184" name="Rectangle 24"/>
          <p:cNvSpPr/>
          <p:nvPr/>
        </p:nvSpPr>
        <p:spPr>
          <a:xfrm>
            <a:off x="-113040" y="532080"/>
            <a:ext cx="7133040" cy="126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85" name="Rectangle 25"/>
          <p:cNvSpPr/>
          <p:nvPr/>
        </p:nvSpPr>
        <p:spPr>
          <a:xfrm>
            <a:off x="426960" y="532080"/>
            <a:ext cx="623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Kaugnayan ng Distansiya sa Uri ng Transportansyon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86" name=""/>
          <p:cNvSpPr/>
          <p:nvPr/>
        </p:nvSpPr>
        <p:spPr>
          <a:xfrm>
            <a:off x="1080000" y="2052000"/>
            <a:ext cx="4680000" cy="1080000"/>
          </a:xfrm>
          <a:prstGeom prst="wedgeRectCallout">
            <a:avLst>
              <a:gd name="adj1" fmla="val -8351"/>
              <a:gd name="adj2" fmla="val 126504"/>
            </a:avLst>
          </a:prstGeom>
          <a:solidFill>
            <a:srgbClr val="ffffff"/>
          </a:solidFill>
          <a:ln w="12600">
            <a:solidFill>
              <a:srgbClr val="3465a4"/>
            </a:solidFill>
            <a:round/>
          </a:ln>
        </p:spPr>
        <p:style>
          <a:lnRef idx="0"/>
          <a:fillRef idx="0"/>
          <a:effectRef idx="0"/>
          <a:fontRef idx="minor"/>
        </p:style>
        <p:txBody>
          <a:bodyPr lIns="96120" rIns="96120" tIns="51120" bIns="51120" anchor="ctr">
            <a:noAutofit/>
          </a:bodyPr>
          <a:p>
            <a:pPr algn="ctr"/>
            <a:r>
              <a:rPr b="0" lang="en-PH" sz="2200" spc="-1" strike="noStrike">
                <a:solidFill>
                  <a:srgbClr val="000000"/>
                </a:solidFill>
                <a:latin typeface="Lato"/>
              </a:rPr>
              <a:t>Nasa kabila ng ilog ang aming bahay, sumasakay kami ng bangka papunta sa paaralan namin.</a:t>
            </a:r>
            <a:endParaRPr b="0" lang="en-PH" sz="2200" spc="-1" strike="noStrike">
              <a:solidFill>
                <a:srgbClr val="000000"/>
              </a:solidFill>
              <a:latin typeface="Arial"/>
            </a:endParaRPr>
          </a:p>
        </p:txBody>
      </p:sp>
      <p:pic>
        <p:nvPicPr>
          <p:cNvPr id="187" name="" descr=""/>
          <p:cNvPicPr/>
          <p:nvPr/>
        </p:nvPicPr>
        <p:blipFill>
          <a:blip r:embed="rId1"/>
          <a:stretch/>
        </p:blipFill>
        <p:spPr>
          <a:xfrm>
            <a:off x="1955880" y="3480120"/>
            <a:ext cx="3444120" cy="2603160"/>
          </a:xfrm>
          <a:prstGeom prst="rect">
            <a:avLst/>
          </a:prstGeom>
          <a:ln w="0">
            <a:noFill/>
          </a:ln>
        </p:spPr>
      </p:pic>
      <p:pic>
        <p:nvPicPr>
          <p:cNvPr id="188" name="" descr=""/>
          <p:cNvPicPr/>
          <p:nvPr/>
        </p:nvPicPr>
        <p:blipFill>
          <a:blip r:embed="rId2"/>
          <a:stretch/>
        </p:blipFill>
        <p:spPr>
          <a:xfrm>
            <a:off x="7186320" y="3416400"/>
            <a:ext cx="2893680" cy="2633760"/>
          </a:xfrm>
          <a:prstGeom prst="rect">
            <a:avLst/>
          </a:prstGeom>
          <a:ln w="0">
            <a:noFill/>
          </a:ln>
        </p:spPr>
      </p:pic>
      <p:sp>
        <p:nvSpPr>
          <p:cNvPr id="189" name=""/>
          <p:cNvSpPr/>
          <p:nvPr/>
        </p:nvSpPr>
        <p:spPr>
          <a:xfrm>
            <a:off x="6120360" y="2036880"/>
            <a:ext cx="4680000" cy="1080000"/>
          </a:xfrm>
          <a:prstGeom prst="wedgeRectCallout">
            <a:avLst>
              <a:gd name="adj1" fmla="val -9620"/>
              <a:gd name="adj2" fmla="val 117574"/>
            </a:avLst>
          </a:prstGeom>
          <a:solidFill>
            <a:srgbClr val="ffffff"/>
          </a:solidFill>
          <a:ln w="12600">
            <a:solidFill>
              <a:srgbClr val="3465a4"/>
            </a:solidFill>
            <a:round/>
          </a:ln>
        </p:spPr>
        <p:style>
          <a:lnRef idx="0"/>
          <a:fillRef idx="0"/>
          <a:effectRef idx="0"/>
          <a:fontRef idx="minor"/>
        </p:style>
        <p:txBody>
          <a:bodyPr lIns="96120" rIns="96120" tIns="51120" bIns="51120" anchor="ctr">
            <a:noAutofit/>
          </a:bodyPr>
          <a:p>
            <a:pPr algn="ctr"/>
            <a:r>
              <a:rPr b="0" lang="en-PH" sz="2200" spc="-1" strike="noStrike">
                <a:solidFill>
                  <a:srgbClr val="000000"/>
                </a:solidFill>
                <a:latin typeface="Lato"/>
              </a:rPr>
              <a:t>Sa bus kami sumasakay. Malayo ang aming bahay sa aming paaralan.</a:t>
            </a:r>
            <a:endParaRPr b="0" lang="en-PH" sz="2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0" name="Rectangle 26"/>
          <p:cNvSpPr/>
          <p:nvPr/>
        </p:nvSpPr>
        <p:spPr>
          <a:xfrm>
            <a:off x="-113040" y="532080"/>
            <a:ext cx="1019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91" name="Rectangle 27"/>
          <p:cNvSpPr/>
          <p:nvPr/>
        </p:nvSpPr>
        <p:spPr>
          <a:xfrm>
            <a:off x="426960" y="532080"/>
            <a:ext cx="965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Pagbabago ng mga Bagay at Estruktura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92" name=""/>
          <p:cNvGraphicFramePr/>
          <p:nvPr/>
        </p:nvGraphicFramePr>
        <p:xfrm>
          <a:off x="900360" y="1440000"/>
          <a:ext cx="10079640" cy="4643640"/>
        </p:xfrm>
        <a:graphic>
          <a:graphicData uri="http://schemas.openxmlformats.org/drawingml/2006/table">
            <a:tbl>
              <a:tblPr/>
              <a:tblGrid>
                <a:gridCol w="5039280"/>
                <a:gridCol w="5040720"/>
              </a:tblGrid>
              <a:tr h="4643640">
                <a:tc>
                  <a:txBody>
                    <a:bodyPr lIns="90000" rIns="90000" tIns="46800" bIns="46800" anchor="ctr">
                      <a:noAutofit/>
                    </a:bodyPr>
                    <a:p>
                      <a:pPr algn="ctr"/>
                      <a:endParaRPr b="0" lang="en-PH" sz="2200" spc="-1" strike="noStrike">
                        <a:solidFill>
                          <a:srgbClr val="000000"/>
                        </a:solidFill>
                        <a:latin typeface="Lato"/>
                      </a:endParaRPr>
                    </a:p>
                    <a:p>
                      <a:pPr algn="ctr"/>
                      <a:endParaRPr b="0" lang="en-PH" sz="2200" spc="-1" strike="noStrike">
                        <a:solidFill>
                          <a:srgbClr val="000000"/>
                        </a:solidFill>
                        <a:latin typeface="Lato"/>
                      </a:endParaRPr>
                    </a:p>
                    <a:p>
                      <a:pPr algn="ctr"/>
                      <a:endParaRPr b="0" lang="en-PH" sz="2200" spc="-1" strike="noStrike">
                        <a:solidFill>
                          <a:srgbClr val="000000"/>
                        </a:solidFill>
                        <a:latin typeface="Lato"/>
                      </a:endParaRPr>
                    </a:p>
                    <a:p>
                      <a:pPr algn="ctr"/>
                      <a:endParaRPr b="0" lang="en-PH" sz="2200" spc="-1" strike="noStrike">
                        <a:solidFill>
                          <a:srgbClr val="000000"/>
                        </a:solidFill>
                        <a:latin typeface="Lato"/>
                      </a:endParaRPr>
                    </a:p>
                    <a:p>
                      <a:pPr algn="ctr"/>
                      <a:endParaRPr b="0" lang="en-PH" sz="2200" spc="-1" strike="noStrike">
                        <a:solidFill>
                          <a:srgbClr val="000000"/>
                        </a:solidFill>
                        <a:latin typeface="Lato"/>
                      </a:endParaRPr>
                    </a:p>
                    <a:p>
                      <a:pPr algn="ctr"/>
                      <a:endParaRPr b="0" lang="en-PH" sz="2200" spc="-1" strike="noStrike">
                        <a:solidFill>
                          <a:srgbClr val="000000"/>
                        </a:solidFill>
                        <a:latin typeface="Lato"/>
                      </a:endParaRPr>
                    </a:p>
                    <a:p>
                      <a:pPr algn="ctr"/>
                      <a:endParaRPr b="0" lang="en-PH" sz="2200" spc="-1" strike="noStrike">
                        <a:solidFill>
                          <a:srgbClr val="000000"/>
                        </a:solidFill>
                        <a:latin typeface="Lato"/>
                      </a:endParaRPr>
                    </a:p>
                    <a:p>
                      <a:pPr algn="ctr"/>
                      <a:r>
                        <a:rPr b="0" lang="en-PH" sz="2200" spc="-1" strike="noStrike">
                          <a:solidFill>
                            <a:srgbClr val="000000"/>
                          </a:solidFill>
                          <a:latin typeface="Lato"/>
                        </a:rPr>
                        <a:t>Noon, ang mga daan ay makitid at malubak. Ang mga tulay ay maikli. Yari ito sa kawayan at kahoy.</a:t>
                      </a:r>
                      <a:endParaRPr b="0" lang="en-PH" sz="2200" spc="-1" strike="noStrike">
                        <a:solidFill>
                          <a:srgbClr val="000000"/>
                        </a:solidFill>
                        <a:latin typeface="Lato"/>
                      </a:endParaRPr>
                    </a:p>
                  </a:txBody>
                  <a:tcPr anchor="ctr" marL="90000" marR="90000">
                    <a:lnL w="10800">
                      <a:solidFill>
                        <a:srgbClr val="3465a4"/>
                      </a:solidFill>
                    </a:lnL>
                    <a:lnR w="10800">
                      <a:solidFill>
                        <a:srgbClr val="3465a4"/>
                      </a:solidFill>
                    </a:lnR>
                    <a:lnT w="10800">
                      <a:solidFill>
                        <a:srgbClr val="3465a4"/>
                      </a:solidFill>
                    </a:lnT>
                    <a:lnB w="10800">
                      <a:solidFill>
                        <a:srgbClr val="3465a4"/>
                      </a:solidFill>
                    </a:lnB>
                    <a:solidFill>
                      <a:srgbClr val="ffffff"/>
                    </a:solidFill>
                  </a:tcPr>
                </a:tc>
                <a:tc>
                  <a:txBody>
                    <a:bodyPr lIns="90000" rIns="90000" tIns="46800" bIns="46800" anchor="ctr">
                      <a:noAutofit/>
                    </a:bodyPr>
                    <a:p>
                      <a:pPr algn="ctr"/>
                      <a:endParaRPr b="0" lang="en-PH" sz="2200" spc="-1" strike="noStrike">
                        <a:solidFill>
                          <a:srgbClr val="000000"/>
                        </a:solidFill>
                        <a:latin typeface="Lato"/>
                      </a:endParaRPr>
                    </a:p>
                    <a:p>
                      <a:pPr algn="ctr"/>
                      <a:endParaRPr b="0" lang="en-PH" sz="2200" spc="-1" strike="noStrike">
                        <a:solidFill>
                          <a:srgbClr val="000000"/>
                        </a:solidFill>
                        <a:latin typeface="Lato"/>
                      </a:endParaRPr>
                    </a:p>
                    <a:p>
                      <a:pPr algn="ctr"/>
                      <a:endParaRPr b="0" lang="en-PH" sz="2200" spc="-1" strike="noStrike">
                        <a:solidFill>
                          <a:srgbClr val="000000"/>
                        </a:solidFill>
                        <a:latin typeface="Lato"/>
                      </a:endParaRPr>
                    </a:p>
                    <a:p>
                      <a:pPr algn="ctr"/>
                      <a:endParaRPr b="0" lang="en-PH" sz="2200" spc="-1" strike="noStrike">
                        <a:solidFill>
                          <a:srgbClr val="000000"/>
                        </a:solidFill>
                        <a:latin typeface="Lato"/>
                      </a:endParaRPr>
                    </a:p>
                    <a:p>
                      <a:pPr algn="ctr"/>
                      <a:endParaRPr b="0" lang="en-PH" sz="2200" spc="-1" strike="noStrike">
                        <a:solidFill>
                          <a:srgbClr val="000000"/>
                        </a:solidFill>
                        <a:latin typeface="Lato"/>
                      </a:endParaRPr>
                    </a:p>
                    <a:p>
                      <a:pPr algn="ctr"/>
                      <a:endParaRPr b="0" lang="en-PH" sz="2200" spc="-1" strike="noStrike">
                        <a:solidFill>
                          <a:srgbClr val="000000"/>
                        </a:solidFill>
                        <a:latin typeface="Lato"/>
                      </a:endParaRPr>
                    </a:p>
                    <a:p>
                      <a:pPr algn="ctr"/>
                      <a:endParaRPr b="0" lang="en-PH" sz="2200" spc="-1" strike="noStrike">
                        <a:solidFill>
                          <a:srgbClr val="000000"/>
                        </a:solidFill>
                        <a:latin typeface="Lato"/>
                      </a:endParaRPr>
                    </a:p>
                    <a:p>
                      <a:pPr algn="ctr"/>
                      <a:endParaRPr b="0" lang="en-PH" sz="2200" spc="-1" strike="noStrike">
                        <a:solidFill>
                          <a:srgbClr val="000000"/>
                        </a:solidFill>
                        <a:latin typeface="Lato"/>
                      </a:endParaRPr>
                    </a:p>
                    <a:p>
                      <a:pPr algn="ctr"/>
                      <a:endParaRPr b="0" lang="en-PH" sz="2200" spc="-1" strike="noStrike">
                        <a:solidFill>
                          <a:srgbClr val="000000"/>
                        </a:solidFill>
                        <a:latin typeface="Lato"/>
                      </a:endParaRPr>
                    </a:p>
                    <a:p>
                      <a:pPr algn="ctr"/>
                      <a:r>
                        <a:rPr b="0" lang="en-PH" sz="2200" spc="-1" strike="noStrike">
                          <a:solidFill>
                            <a:srgbClr val="000000"/>
                          </a:solidFill>
                          <a:latin typeface="Lato"/>
                        </a:rPr>
                        <a:t>Ngayon ang mga daan aymalalapad, patag, at sementado na. Ang mga tulay ay mahahabaat maluluwang. Yari ito sa bakal at semento.</a:t>
                      </a:r>
                      <a:endParaRPr b="0" lang="en-PH" sz="2200" spc="-1" strike="noStrike">
                        <a:solidFill>
                          <a:srgbClr val="000000"/>
                        </a:solidFill>
                        <a:latin typeface="Lato"/>
                      </a:endParaRPr>
                    </a:p>
                  </a:txBody>
                  <a:tcPr anchor="ctr" marL="90000" marR="90000">
                    <a:lnL w="10800">
                      <a:solidFill>
                        <a:srgbClr val="3465a4"/>
                      </a:solidFill>
                    </a:lnL>
                    <a:lnR w="10800">
                      <a:solidFill>
                        <a:srgbClr val="3465a4"/>
                      </a:solidFill>
                    </a:lnR>
                    <a:lnT w="10800">
                      <a:solidFill>
                        <a:srgbClr val="3465a4"/>
                      </a:solidFill>
                    </a:lnT>
                    <a:lnB w="10800">
                      <a:solidFill>
                        <a:srgbClr val="3465a4"/>
                      </a:solidFill>
                    </a:lnB>
                    <a:solidFill>
                      <a:srgbClr val="ffffff"/>
                    </a:solidFill>
                  </a:tcPr>
                </a:tc>
              </a:tr>
            </a:tbl>
          </a:graphicData>
        </a:graphic>
      </p:graphicFrame>
      <p:pic>
        <p:nvPicPr>
          <p:cNvPr id="193" name="" descr=""/>
          <p:cNvPicPr/>
          <p:nvPr/>
        </p:nvPicPr>
        <p:blipFill>
          <a:blip r:embed="rId1"/>
          <a:stretch/>
        </p:blipFill>
        <p:spPr>
          <a:xfrm>
            <a:off x="1287360" y="1476000"/>
            <a:ext cx="4313520" cy="2844000"/>
          </a:xfrm>
          <a:prstGeom prst="rect">
            <a:avLst/>
          </a:prstGeom>
          <a:ln w="0">
            <a:noFill/>
          </a:ln>
        </p:spPr>
      </p:pic>
      <p:pic>
        <p:nvPicPr>
          <p:cNvPr id="194" name="" descr=""/>
          <p:cNvPicPr/>
          <p:nvPr/>
        </p:nvPicPr>
        <p:blipFill>
          <a:blip r:embed="rId2"/>
          <a:stretch/>
        </p:blipFill>
        <p:spPr>
          <a:xfrm>
            <a:off x="6415200" y="1548000"/>
            <a:ext cx="4060800" cy="2772000"/>
          </a:xfrm>
          <a:prstGeom prst="rect">
            <a:avLst/>
          </a:prstGeom>
          <a:ln w="0">
            <a:no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5" name="Rectangle 28"/>
          <p:cNvSpPr/>
          <p:nvPr/>
        </p:nvSpPr>
        <p:spPr>
          <a:xfrm>
            <a:off x="-113040" y="532080"/>
            <a:ext cx="1019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96" name="Rectangle 29"/>
          <p:cNvSpPr/>
          <p:nvPr/>
        </p:nvSpPr>
        <p:spPr>
          <a:xfrm>
            <a:off x="426960" y="532080"/>
            <a:ext cx="965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Pagbabago ng mga Bagay at Estruktura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97" name="" descr=""/>
          <p:cNvPicPr/>
          <p:nvPr/>
        </p:nvPicPr>
        <p:blipFill>
          <a:blip r:embed="rId1"/>
          <a:stretch/>
        </p:blipFill>
        <p:spPr>
          <a:xfrm>
            <a:off x="6660000" y="1969200"/>
            <a:ext cx="4613040" cy="3430800"/>
          </a:xfrm>
          <a:prstGeom prst="rect">
            <a:avLst/>
          </a:prstGeom>
          <a:ln w="0">
            <a:noFill/>
          </a:ln>
        </p:spPr>
      </p:pic>
      <p:sp>
        <p:nvSpPr>
          <p:cNvPr id="198" name=""/>
          <p:cNvSpPr txBox="1"/>
          <p:nvPr/>
        </p:nvSpPr>
        <p:spPr>
          <a:xfrm>
            <a:off x="900000" y="1653840"/>
            <a:ext cx="5580000" cy="2987640"/>
          </a:xfrm>
          <a:prstGeom prst="rect">
            <a:avLst/>
          </a:prstGeom>
          <a:noFill/>
          <a:ln w="0">
            <a:noFill/>
          </a:ln>
        </p:spPr>
        <p:txBody>
          <a:bodyPr lIns="90000" rIns="90000" tIns="45000" bIns="45000" anchor="t">
            <a:noAutofit/>
          </a:bodyPr>
          <a:p>
            <a:pPr algn="just">
              <a:lnSpc>
                <a:spcPct val="100000"/>
              </a:lnSpc>
              <a:spcBef>
                <a:spcPts val="850"/>
              </a:spcBef>
              <a:spcAft>
                <a:spcPts val="850"/>
              </a:spcAft>
            </a:pPr>
            <a:r>
              <a:rPr b="0" lang="en-PH" sz="2200" spc="-1" strike="noStrike">
                <a:solidFill>
                  <a:srgbClr val="000000"/>
                </a:solidFill>
                <a:latin typeface="Lato"/>
              </a:rPr>
              <a:t>Nagbabago ang mga estruktura sa ating pamayanan. Dumarami ang mga bahay at mga gusali. Naluluma ang mga bagay, estruktura at gusali; ang ilang estruktura at gusali ay inaayos at binabago.</a:t>
            </a:r>
            <a:endParaRPr b="0" lang="en-PH" sz="2200" spc="-1" strike="noStrike">
              <a:solidFill>
                <a:srgbClr val="000000"/>
              </a:solidFill>
              <a:latin typeface="Lato"/>
              <a:ea typeface="PingFang SC"/>
            </a:endParaRPr>
          </a:p>
          <a:p>
            <a:pPr algn="just">
              <a:lnSpc>
                <a:spcPct val="100000"/>
              </a:lnSpc>
              <a:spcBef>
                <a:spcPts val="850"/>
              </a:spcBef>
              <a:spcAft>
                <a:spcPts val="850"/>
              </a:spcAft>
            </a:pPr>
            <a:r>
              <a:rPr b="0" lang="en-PH" sz="2200" spc="-1" strike="noStrike">
                <a:solidFill>
                  <a:srgbClr val="000000"/>
                </a:solidFill>
                <a:latin typeface="Lato"/>
              </a:rPr>
              <a:t>Ang ilang bagay at transportasyon ay nagiging moderno at gumagamit na ng bagong teknolohiya.</a:t>
            </a:r>
            <a:endParaRPr b="0" lang="en-PH" sz="2200" spc="-1" strike="noStrike">
              <a:solidFill>
                <a:srgbClr val="000000"/>
              </a:solidFill>
              <a:latin typeface="Lato"/>
              <a:ea typeface="PingFang SC"/>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9" name="Rectangle 30"/>
          <p:cNvSpPr/>
          <p:nvPr/>
        </p:nvSpPr>
        <p:spPr>
          <a:xfrm>
            <a:off x="-113040" y="532080"/>
            <a:ext cx="1019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00" name="Rectangle 31"/>
          <p:cNvSpPr/>
          <p:nvPr/>
        </p:nvSpPr>
        <p:spPr>
          <a:xfrm>
            <a:off x="426960" y="532080"/>
            <a:ext cx="965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Mapa ng Tahanan Patungo sa Paaralan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201" name=""/>
          <p:cNvSpPr txBox="1"/>
          <p:nvPr/>
        </p:nvSpPr>
        <p:spPr>
          <a:xfrm>
            <a:off x="900000" y="1653840"/>
            <a:ext cx="10260000" cy="2198160"/>
          </a:xfrm>
          <a:prstGeom prst="rect">
            <a:avLst/>
          </a:prstGeom>
          <a:noFill/>
          <a:ln w="0">
            <a:noFill/>
          </a:ln>
        </p:spPr>
        <p:txBody>
          <a:bodyPr lIns="90000" rIns="90000" tIns="45000" bIns="45000" anchor="t">
            <a:noAutofit/>
          </a:bodyPr>
          <a:p>
            <a:pPr algn="just">
              <a:lnSpc>
                <a:spcPct val="100000"/>
              </a:lnSpc>
              <a:spcBef>
                <a:spcPts val="850"/>
              </a:spcBef>
              <a:spcAft>
                <a:spcPts val="850"/>
              </a:spcAft>
            </a:pPr>
            <a:r>
              <a:rPr b="0" lang="en-PH" sz="2200" spc="-1" strike="noStrike">
                <a:solidFill>
                  <a:srgbClr val="000000"/>
                </a:solidFill>
                <a:latin typeface="Lato"/>
              </a:rPr>
              <a:t>Ipinakikita nito ang tahanan nina Roy patungo sa paaralan. Ipinakikita rin dito ang ilang bagay at estruktura na kaniyang nadaraanan pagpunta sa paaralan.</a:t>
            </a:r>
            <a:endParaRPr b="0" lang="en-PH" sz="2200" spc="-1" strike="noStrike">
              <a:solidFill>
                <a:srgbClr val="000000"/>
              </a:solidFill>
              <a:latin typeface="Lato"/>
              <a:ea typeface="PingFang SC"/>
            </a:endParaRPr>
          </a:p>
        </p:txBody>
      </p:sp>
      <p:pic>
        <p:nvPicPr>
          <p:cNvPr id="202" name="" descr=""/>
          <p:cNvPicPr/>
          <p:nvPr/>
        </p:nvPicPr>
        <p:blipFill>
          <a:blip r:embed="rId1"/>
          <a:stretch/>
        </p:blipFill>
        <p:spPr>
          <a:xfrm>
            <a:off x="1548000" y="2395080"/>
            <a:ext cx="9360000" cy="3832920"/>
          </a:xfrm>
          <a:prstGeom prst="rect">
            <a:avLst/>
          </a:prstGeom>
          <a:ln w="0">
            <a:noFill/>
          </a:ln>
        </p:spPr>
      </p:pic>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821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803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Estruktura sa Ating Paligid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36" name="" descr=""/>
          <p:cNvPicPr/>
          <p:nvPr/>
        </p:nvPicPr>
        <p:blipFill>
          <a:blip r:embed="rId1"/>
          <a:stretch/>
        </p:blipFill>
        <p:spPr>
          <a:xfrm>
            <a:off x="6120000" y="1800000"/>
            <a:ext cx="5150520" cy="3982680"/>
          </a:xfrm>
          <a:prstGeom prst="rect">
            <a:avLst/>
          </a:prstGeom>
          <a:ln w="0">
            <a:noFill/>
          </a:ln>
        </p:spPr>
      </p:pic>
      <p:sp>
        <p:nvSpPr>
          <p:cNvPr id="137" name=""/>
          <p:cNvSpPr txBox="1"/>
          <p:nvPr/>
        </p:nvSpPr>
        <p:spPr>
          <a:xfrm>
            <a:off x="952560" y="1620000"/>
            <a:ext cx="4807440" cy="3250800"/>
          </a:xfrm>
          <a:prstGeom prst="rect">
            <a:avLst/>
          </a:prstGeom>
          <a:noFill/>
          <a:ln w="0">
            <a:noFill/>
          </a:ln>
        </p:spPr>
        <p:txBody>
          <a:bodyPr lIns="90000" rIns="90000" tIns="45000" bIns="45000" anchor="t">
            <a:noAutofit/>
          </a:bodyPr>
          <a:p>
            <a:pPr algn="just">
              <a:lnSpc>
                <a:spcPct val="100000"/>
              </a:lnSpc>
              <a:spcBef>
                <a:spcPts val="567"/>
              </a:spcBef>
              <a:spcAft>
                <a:spcPts val="567"/>
              </a:spcAft>
            </a:pPr>
            <a:r>
              <a:rPr b="0" lang="en-PH" sz="2200" spc="-1" strike="noStrike">
                <a:solidFill>
                  <a:srgbClr val="000000"/>
                </a:solidFill>
                <a:latin typeface="Lato"/>
              </a:rPr>
              <a:t>Maraming mga estruktura sa ating paligid. May mga bahay, paaralan, pamilihan, at simbahan dito. May mga daan at tulay rin. Ginagamit natin ang mga ito sa pagpunta sa iba’t ibang lugar.</a:t>
            </a:r>
            <a:endParaRPr b="0" lang="en-PH" sz="2200" spc="-1" strike="noStrike">
              <a:solidFill>
                <a:srgbClr val="000000"/>
              </a:solidFill>
              <a:latin typeface="Lato"/>
              <a:ea typeface="PingFang SC"/>
            </a:endParaRPr>
          </a:p>
          <a:p>
            <a:pPr algn="just">
              <a:lnSpc>
                <a:spcPct val="100000"/>
              </a:lnSpc>
              <a:spcBef>
                <a:spcPts val="567"/>
              </a:spcBef>
              <a:spcAft>
                <a:spcPts val="567"/>
              </a:spcAft>
            </a:pPr>
            <a:r>
              <a:rPr b="0" lang="en-PH" sz="2200" spc="-1" strike="noStrike">
                <a:solidFill>
                  <a:srgbClr val="000000"/>
                </a:solidFill>
                <a:latin typeface="Lato"/>
              </a:rPr>
              <a:t>May mga estruktura sa ating paligid. Ang </a:t>
            </a:r>
            <a:r>
              <a:rPr b="1" lang="en-PH" sz="2200" spc="-1" strike="noStrike">
                <a:solidFill>
                  <a:srgbClr val="000000"/>
                </a:solidFill>
                <a:latin typeface="Lato"/>
              </a:rPr>
              <a:t>estruktura</a:t>
            </a:r>
            <a:r>
              <a:rPr b="0" lang="en-PH" sz="2200" spc="-1" strike="noStrike">
                <a:solidFill>
                  <a:srgbClr val="000000"/>
                </a:solidFill>
                <a:latin typeface="Lato"/>
              </a:rPr>
              <a:t> ay tumutukoy sa mga daan, tulay, at gusali. </a:t>
            </a:r>
            <a:endParaRPr b="0" lang="en-PH" sz="2200" spc="-1" strike="noStrike">
              <a:solidFill>
                <a:srgbClr val="000000"/>
              </a:solidFill>
              <a:latin typeface="Lato"/>
              <a:ea typeface="PingFang SC"/>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Rectangle 2"/>
          <p:cNvSpPr/>
          <p:nvPr/>
        </p:nvSpPr>
        <p:spPr>
          <a:xfrm>
            <a:off x="-113040" y="532080"/>
            <a:ext cx="821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39" name="Rectangle 4"/>
          <p:cNvSpPr/>
          <p:nvPr/>
        </p:nvSpPr>
        <p:spPr>
          <a:xfrm>
            <a:off x="426960" y="532080"/>
            <a:ext cx="803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Estruktura sa Ating Paligid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0" name=""/>
          <p:cNvSpPr txBox="1"/>
          <p:nvPr/>
        </p:nvSpPr>
        <p:spPr>
          <a:xfrm>
            <a:off x="952560" y="1620000"/>
            <a:ext cx="10207440" cy="1095840"/>
          </a:xfrm>
          <a:prstGeom prst="rect">
            <a:avLst/>
          </a:prstGeom>
          <a:noFill/>
          <a:ln w="0">
            <a:noFill/>
          </a:ln>
        </p:spPr>
        <p:txBody>
          <a:bodyPr lIns="90000" rIns="90000" tIns="45000" bIns="45000" anchor="t">
            <a:noAutofit/>
          </a:bodyPr>
          <a:p>
            <a:pPr algn="just">
              <a:lnSpc>
                <a:spcPct val="100000"/>
              </a:lnSpc>
              <a:spcBef>
                <a:spcPts val="567"/>
              </a:spcBef>
              <a:spcAft>
                <a:spcPts val="567"/>
              </a:spcAft>
            </a:pPr>
            <a:r>
              <a:rPr b="0" lang="en-PH" sz="2200" spc="-1" strike="noStrike">
                <a:solidFill>
                  <a:srgbClr val="000000"/>
                </a:solidFill>
                <a:latin typeface="Lato"/>
              </a:rPr>
              <a:t>Ito ay estruktura ng isang </a:t>
            </a:r>
            <a:r>
              <a:rPr b="1" lang="en-PH" sz="2200" spc="-1" strike="noStrike">
                <a:solidFill>
                  <a:srgbClr val="000000"/>
                </a:solidFill>
                <a:latin typeface="Lato"/>
              </a:rPr>
              <a:t>ospital</a:t>
            </a:r>
            <a:r>
              <a:rPr b="0" lang="en-PH" sz="2200" spc="-1" strike="noStrike">
                <a:solidFill>
                  <a:srgbClr val="000000"/>
                </a:solidFill>
                <a:latin typeface="Lato"/>
              </a:rPr>
              <a:t>. Sa ospital tayo dinadala at ginagamot kapag tayo ay may sakit.</a:t>
            </a:r>
            <a:endParaRPr b="0" lang="en-PH" sz="2200" spc="-1" strike="noStrike">
              <a:solidFill>
                <a:srgbClr val="000000"/>
              </a:solidFill>
              <a:latin typeface="Lato"/>
              <a:ea typeface="PingFang SC"/>
            </a:endParaRPr>
          </a:p>
        </p:txBody>
      </p:sp>
      <p:pic>
        <p:nvPicPr>
          <p:cNvPr id="141" name="" descr=""/>
          <p:cNvPicPr/>
          <p:nvPr/>
        </p:nvPicPr>
        <p:blipFill>
          <a:blip r:embed="rId1"/>
          <a:stretch/>
        </p:blipFill>
        <p:spPr>
          <a:xfrm>
            <a:off x="3240000" y="2340000"/>
            <a:ext cx="5940000" cy="380268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Rectangle 5"/>
          <p:cNvSpPr/>
          <p:nvPr/>
        </p:nvSpPr>
        <p:spPr>
          <a:xfrm>
            <a:off x="-113040" y="532080"/>
            <a:ext cx="821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3" name="Rectangle 8"/>
          <p:cNvSpPr/>
          <p:nvPr/>
        </p:nvSpPr>
        <p:spPr>
          <a:xfrm>
            <a:off x="426960" y="532080"/>
            <a:ext cx="803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Estruktura sa Ating Paligid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4" name=""/>
          <p:cNvSpPr txBox="1"/>
          <p:nvPr/>
        </p:nvSpPr>
        <p:spPr>
          <a:xfrm>
            <a:off x="952560" y="1620000"/>
            <a:ext cx="4807440" cy="858600"/>
          </a:xfrm>
          <a:prstGeom prst="rect">
            <a:avLst/>
          </a:prstGeom>
          <a:noFill/>
          <a:ln w="0">
            <a:noFill/>
          </a:ln>
        </p:spPr>
        <p:txBody>
          <a:bodyPr lIns="90000" rIns="90000" tIns="45000" bIns="45000" anchor="t">
            <a:noAutofit/>
          </a:bodyPr>
          <a:p>
            <a:pPr algn="just">
              <a:lnSpc>
                <a:spcPct val="100000"/>
              </a:lnSpc>
              <a:spcBef>
                <a:spcPts val="567"/>
              </a:spcBef>
              <a:spcAft>
                <a:spcPts val="567"/>
              </a:spcAft>
            </a:pPr>
            <a:r>
              <a:rPr b="0" lang="en-PH" sz="2200" spc="-1" strike="noStrike">
                <a:solidFill>
                  <a:srgbClr val="000000"/>
                </a:solidFill>
                <a:latin typeface="Lato"/>
              </a:rPr>
              <a:t>Ito ay </a:t>
            </a:r>
            <a:r>
              <a:rPr b="1" lang="en-PH" sz="2200" spc="-1" strike="noStrike">
                <a:solidFill>
                  <a:srgbClr val="000000"/>
                </a:solidFill>
                <a:latin typeface="Lato"/>
              </a:rPr>
              <a:t>paaralan</a:t>
            </a:r>
            <a:r>
              <a:rPr b="0" lang="en-PH" sz="2200" spc="-1" strike="noStrike">
                <a:solidFill>
                  <a:srgbClr val="000000"/>
                </a:solidFill>
                <a:latin typeface="Lato"/>
              </a:rPr>
              <a:t>.</a:t>
            </a:r>
            <a:endParaRPr b="0" lang="en-PH" sz="2200" spc="-1" strike="noStrike">
              <a:solidFill>
                <a:srgbClr val="000000"/>
              </a:solidFill>
              <a:latin typeface="Lato"/>
              <a:ea typeface="PingFang SC"/>
            </a:endParaRPr>
          </a:p>
        </p:txBody>
      </p:sp>
      <p:pic>
        <p:nvPicPr>
          <p:cNvPr id="145" name="" descr=""/>
          <p:cNvPicPr/>
          <p:nvPr/>
        </p:nvPicPr>
        <p:blipFill>
          <a:blip r:embed="rId1"/>
          <a:stretch/>
        </p:blipFill>
        <p:spPr>
          <a:xfrm>
            <a:off x="2700000" y="2016000"/>
            <a:ext cx="7020000" cy="414000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Rectangle 9"/>
          <p:cNvSpPr/>
          <p:nvPr/>
        </p:nvSpPr>
        <p:spPr>
          <a:xfrm>
            <a:off x="-113040" y="532080"/>
            <a:ext cx="821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7" name="Rectangle 10"/>
          <p:cNvSpPr/>
          <p:nvPr/>
        </p:nvSpPr>
        <p:spPr>
          <a:xfrm>
            <a:off x="426960" y="532080"/>
            <a:ext cx="803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Estruktura sa Ating Paligid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8" name=""/>
          <p:cNvSpPr txBox="1"/>
          <p:nvPr/>
        </p:nvSpPr>
        <p:spPr>
          <a:xfrm>
            <a:off x="952560" y="1620000"/>
            <a:ext cx="10027440" cy="2533320"/>
          </a:xfrm>
          <a:prstGeom prst="rect">
            <a:avLst/>
          </a:prstGeom>
          <a:noFill/>
          <a:ln w="0">
            <a:noFill/>
          </a:ln>
        </p:spPr>
        <p:txBody>
          <a:bodyPr lIns="90000" rIns="90000" tIns="45000" bIns="45000" anchor="t">
            <a:noAutofit/>
          </a:bodyPr>
          <a:p>
            <a:pPr algn="just">
              <a:lnSpc>
                <a:spcPct val="100000"/>
              </a:lnSpc>
              <a:spcBef>
                <a:spcPts val="567"/>
              </a:spcBef>
              <a:spcAft>
                <a:spcPts val="567"/>
              </a:spcAft>
            </a:pPr>
            <a:r>
              <a:rPr b="0" lang="en-PH" sz="2200" spc="-1" strike="noStrike">
                <a:solidFill>
                  <a:srgbClr val="000000"/>
                </a:solidFill>
                <a:latin typeface="Lato"/>
              </a:rPr>
              <a:t>Ito ay isang </a:t>
            </a:r>
            <a:r>
              <a:rPr b="1" lang="en-PH" sz="2200" spc="-1" strike="noStrike">
                <a:solidFill>
                  <a:srgbClr val="000000"/>
                </a:solidFill>
                <a:latin typeface="Lato"/>
              </a:rPr>
              <a:t>pamilihan</a:t>
            </a:r>
            <a:r>
              <a:rPr b="0" lang="en-PH" sz="2200" spc="-1" strike="noStrike">
                <a:solidFill>
                  <a:srgbClr val="000000"/>
                </a:solidFill>
                <a:latin typeface="Lato"/>
              </a:rPr>
              <a:t> o </a:t>
            </a:r>
            <a:r>
              <a:rPr b="1" lang="en-PH" sz="2200" spc="-1" strike="noStrike">
                <a:solidFill>
                  <a:srgbClr val="000000"/>
                </a:solidFill>
                <a:latin typeface="Lato"/>
              </a:rPr>
              <a:t>palengke</a:t>
            </a:r>
            <a:r>
              <a:rPr b="0" lang="en-PH" sz="2200" spc="-1" strike="noStrike">
                <a:solidFill>
                  <a:srgbClr val="000000"/>
                </a:solidFill>
                <a:latin typeface="Lato"/>
              </a:rPr>
              <a:t>. Sa palengke tayo namimili ng mga bagay na ating kailangan araw-araw gaya ng pagkain, damit, at iba pang kagamitan.</a:t>
            </a:r>
            <a:endParaRPr b="0" lang="en-PH" sz="2200" spc="-1" strike="noStrike">
              <a:solidFill>
                <a:srgbClr val="000000"/>
              </a:solidFill>
              <a:latin typeface="Lato"/>
              <a:ea typeface="PingFang SC"/>
            </a:endParaRPr>
          </a:p>
        </p:txBody>
      </p:sp>
      <p:pic>
        <p:nvPicPr>
          <p:cNvPr id="149" name="" descr=""/>
          <p:cNvPicPr/>
          <p:nvPr/>
        </p:nvPicPr>
        <p:blipFill>
          <a:blip r:embed="rId1"/>
          <a:stretch/>
        </p:blipFill>
        <p:spPr>
          <a:xfrm>
            <a:off x="2564280" y="2520000"/>
            <a:ext cx="7335720" cy="360000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Rectangle 11"/>
          <p:cNvSpPr/>
          <p:nvPr/>
        </p:nvSpPr>
        <p:spPr>
          <a:xfrm>
            <a:off x="-113040" y="532080"/>
            <a:ext cx="821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1" name="Rectangle 12"/>
          <p:cNvSpPr/>
          <p:nvPr/>
        </p:nvSpPr>
        <p:spPr>
          <a:xfrm>
            <a:off x="426960" y="532080"/>
            <a:ext cx="803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Estruktura sa Ating Paligid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2" name=""/>
          <p:cNvSpPr txBox="1"/>
          <p:nvPr/>
        </p:nvSpPr>
        <p:spPr>
          <a:xfrm>
            <a:off x="952560" y="1620000"/>
            <a:ext cx="10027440" cy="2533320"/>
          </a:xfrm>
          <a:prstGeom prst="rect">
            <a:avLst/>
          </a:prstGeom>
          <a:noFill/>
          <a:ln w="0">
            <a:noFill/>
          </a:ln>
        </p:spPr>
        <p:txBody>
          <a:bodyPr lIns="90000" rIns="90000" tIns="45000" bIns="45000" anchor="t">
            <a:noAutofit/>
          </a:bodyPr>
          <a:p>
            <a:pPr algn="just">
              <a:lnSpc>
                <a:spcPct val="100000"/>
              </a:lnSpc>
              <a:spcBef>
                <a:spcPts val="567"/>
              </a:spcBef>
              <a:spcAft>
                <a:spcPts val="567"/>
              </a:spcAft>
            </a:pPr>
            <a:r>
              <a:rPr b="0" lang="en-PH" sz="2200" spc="-1" strike="noStrike">
                <a:solidFill>
                  <a:srgbClr val="000000"/>
                </a:solidFill>
                <a:latin typeface="Lato"/>
              </a:rPr>
              <a:t>Ang estrukturang ito ay </a:t>
            </a:r>
            <a:r>
              <a:rPr b="1" lang="en-PH" sz="2200" spc="-1" strike="noStrike">
                <a:solidFill>
                  <a:srgbClr val="000000"/>
                </a:solidFill>
                <a:latin typeface="Lato"/>
              </a:rPr>
              <a:t>estasyon</a:t>
            </a:r>
            <a:r>
              <a:rPr b="0" lang="en-PH" sz="2200" spc="-1" strike="noStrike">
                <a:solidFill>
                  <a:srgbClr val="000000"/>
                </a:solidFill>
                <a:latin typeface="Lato"/>
              </a:rPr>
              <a:t> </a:t>
            </a:r>
            <a:r>
              <a:rPr b="1" lang="en-PH" sz="2200" spc="-1" strike="noStrike">
                <a:solidFill>
                  <a:srgbClr val="000000"/>
                </a:solidFill>
                <a:latin typeface="Lato"/>
              </a:rPr>
              <a:t>ng pulis</a:t>
            </a:r>
            <a:r>
              <a:rPr b="0" lang="en-PH" sz="2200" spc="-1" strike="noStrike">
                <a:solidFill>
                  <a:srgbClr val="000000"/>
                </a:solidFill>
                <a:latin typeface="Lato"/>
              </a:rPr>
              <a:t>. Ang mga </a:t>
            </a:r>
            <a:r>
              <a:rPr b="1" lang="en-PH" sz="2200" spc="-1" strike="noStrike">
                <a:solidFill>
                  <a:srgbClr val="000000"/>
                </a:solidFill>
                <a:latin typeface="Lato"/>
              </a:rPr>
              <a:t>pulis</a:t>
            </a:r>
            <a:r>
              <a:rPr b="0" lang="en-PH" sz="2200" spc="-1" strike="noStrike">
                <a:solidFill>
                  <a:srgbClr val="000000"/>
                </a:solidFill>
                <a:latin typeface="Lato"/>
              </a:rPr>
              <a:t> ay tumutulong upang maging tahimik at maayos ang ating komunidad.</a:t>
            </a:r>
            <a:endParaRPr b="0" lang="en-PH" sz="2200" spc="-1" strike="noStrike">
              <a:solidFill>
                <a:srgbClr val="000000"/>
              </a:solidFill>
              <a:latin typeface="Lato"/>
              <a:ea typeface="PingFang SC"/>
            </a:endParaRPr>
          </a:p>
        </p:txBody>
      </p:sp>
      <p:pic>
        <p:nvPicPr>
          <p:cNvPr id="153" name="" descr=""/>
          <p:cNvPicPr/>
          <p:nvPr/>
        </p:nvPicPr>
        <p:blipFill>
          <a:blip r:embed="rId1"/>
          <a:stretch/>
        </p:blipFill>
        <p:spPr>
          <a:xfrm>
            <a:off x="2700000" y="2520000"/>
            <a:ext cx="6747120" cy="367164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Rectangle 13"/>
          <p:cNvSpPr/>
          <p:nvPr/>
        </p:nvSpPr>
        <p:spPr>
          <a:xfrm>
            <a:off x="-113040" y="532080"/>
            <a:ext cx="821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5" name="Rectangle 14"/>
          <p:cNvSpPr/>
          <p:nvPr/>
        </p:nvSpPr>
        <p:spPr>
          <a:xfrm>
            <a:off x="426960" y="532080"/>
            <a:ext cx="803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Estruktura sa Ating Paligid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6" name=""/>
          <p:cNvSpPr txBox="1"/>
          <p:nvPr/>
        </p:nvSpPr>
        <p:spPr>
          <a:xfrm>
            <a:off x="952560" y="1620000"/>
            <a:ext cx="10027440" cy="2533320"/>
          </a:xfrm>
          <a:prstGeom prst="rect">
            <a:avLst/>
          </a:prstGeom>
          <a:noFill/>
          <a:ln w="0">
            <a:noFill/>
          </a:ln>
        </p:spPr>
        <p:txBody>
          <a:bodyPr lIns="90000" rIns="90000" tIns="45000" bIns="45000" anchor="t">
            <a:noAutofit/>
          </a:bodyPr>
          <a:p>
            <a:pPr algn="just">
              <a:lnSpc>
                <a:spcPct val="100000"/>
              </a:lnSpc>
              <a:spcBef>
                <a:spcPts val="567"/>
              </a:spcBef>
              <a:spcAft>
                <a:spcPts val="567"/>
              </a:spcAft>
            </a:pPr>
            <a:r>
              <a:rPr b="0" lang="en-PH" sz="2200" spc="-1" strike="noStrike">
                <a:solidFill>
                  <a:srgbClr val="000000"/>
                </a:solidFill>
                <a:latin typeface="Lato"/>
              </a:rPr>
              <a:t>Ito naman ang </a:t>
            </a:r>
            <a:r>
              <a:rPr b="1" lang="en-PH" sz="2200" spc="-1" strike="noStrike">
                <a:solidFill>
                  <a:srgbClr val="000000"/>
                </a:solidFill>
                <a:latin typeface="Lato"/>
              </a:rPr>
              <a:t>estasyon ng mga bombero</a:t>
            </a:r>
            <a:r>
              <a:rPr b="0" lang="en-PH" sz="2200" spc="-1" strike="noStrike">
                <a:solidFill>
                  <a:srgbClr val="000000"/>
                </a:solidFill>
                <a:latin typeface="Lato"/>
              </a:rPr>
              <a:t>. Kapag may sunog, bombero ang nagliligtas sa atin at sa ating mga bahay, kagamitan, at iba pang ari-arian.</a:t>
            </a:r>
            <a:endParaRPr b="0" lang="en-PH" sz="2200" spc="-1" strike="noStrike">
              <a:solidFill>
                <a:srgbClr val="000000"/>
              </a:solidFill>
              <a:latin typeface="Lato"/>
              <a:ea typeface="PingFang SC"/>
            </a:endParaRPr>
          </a:p>
        </p:txBody>
      </p:sp>
      <p:pic>
        <p:nvPicPr>
          <p:cNvPr id="157" name="" descr=""/>
          <p:cNvPicPr/>
          <p:nvPr/>
        </p:nvPicPr>
        <p:blipFill>
          <a:blip r:embed="rId1"/>
          <a:stretch/>
        </p:blipFill>
        <p:spPr>
          <a:xfrm>
            <a:off x="2427120" y="2520000"/>
            <a:ext cx="7448760" cy="368100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Rectangle 16"/>
          <p:cNvSpPr/>
          <p:nvPr/>
        </p:nvSpPr>
        <p:spPr>
          <a:xfrm>
            <a:off x="-113040" y="532080"/>
            <a:ext cx="821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9" name="Rectangle 17"/>
          <p:cNvSpPr/>
          <p:nvPr/>
        </p:nvSpPr>
        <p:spPr>
          <a:xfrm>
            <a:off x="426960" y="532080"/>
            <a:ext cx="803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Estruktura sa Ating Paligid</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0" name=""/>
          <p:cNvSpPr txBox="1"/>
          <p:nvPr/>
        </p:nvSpPr>
        <p:spPr>
          <a:xfrm>
            <a:off x="952560" y="1620000"/>
            <a:ext cx="10027440" cy="2533320"/>
          </a:xfrm>
          <a:prstGeom prst="rect">
            <a:avLst/>
          </a:prstGeom>
          <a:noFill/>
          <a:ln w="0">
            <a:noFill/>
          </a:ln>
        </p:spPr>
        <p:txBody>
          <a:bodyPr lIns="90000" rIns="90000" tIns="45000" bIns="45000" anchor="t">
            <a:noAutofit/>
          </a:bodyPr>
          <a:p>
            <a:pPr algn="just">
              <a:lnSpc>
                <a:spcPct val="100000"/>
              </a:lnSpc>
              <a:spcBef>
                <a:spcPts val="567"/>
              </a:spcBef>
              <a:spcAft>
                <a:spcPts val="567"/>
              </a:spcAft>
            </a:pPr>
            <a:r>
              <a:rPr b="0" lang="en-PH" sz="2200" spc="-1" strike="noStrike">
                <a:solidFill>
                  <a:srgbClr val="000000"/>
                </a:solidFill>
                <a:latin typeface="Lato"/>
              </a:rPr>
              <a:t>Ito ang </a:t>
            </a:r>
            <a:r>
              <a:rPr b="1" i="1" lang="en-PH" sz="2200" spc="-1" strike="noStrike">
                <a:solidFill>
                  <a:srgbClr val="000000"/>
                </a:solidFill>
                <a:latin typeface="Lato"/>
              </a:rPr>
              <a:t>Barangay Hall</a:t>
            </a:r>
            <a:r>
              <a:rPr b="0" lang="en-PH" sz="2200" spc="-1" strike="noStrike">
                <a:solidFill>
                  <a:srgbClr val="000000"/>
                </a:solidFill>
                <a:latin typeface="Lato"/>
              </a:rPr>
              <a:t>. Ito ang estruktura kung saan nagtatrabaho ang mga pinuno ng ating barangay. Ang ating mga pinuno ang nangangalaga ng ating lugar. Sila ay naniniguro na malinis at maayos ang ating pamayanan.</a:t>
            </a:r>
            <a:endParaRPr b="0" lang="en-PH" sz="2200" spc="-1" strike="noStrike">
              <a:solidFill>
                <a:srgbClr val="000000"/>
              </a:solidFill>
              <a:latin typeface="Lato"/>
              <a:ea typeface="PingFang SC"/>
            </a:endParaRPr>
          </a:p>
        </p:txBody>
      </p:sp>
      <p:pic>
        <p:nvPicPr>
          <p:cNvPr id="161" name="" descr=""/>
          <p:cNvPicPr/>
          <p:nvPr/>
        </p:nvPicPr>
        <p:blipFill>
          <a:blip r:embed="rId1"/>
          <a:stretch/>
        </p:blipFill>
        <p:spPr>
          <a:xfrm>
            <a:off x="2798280" y="2700000"/>
            <a:ext cx="6741720" cy="344160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162" name=""/>
          <p:cNvGraphicFramePr/>
          <p:nvPr/>
        </p:nvGraphicFramePr>
        <p:xfrm>
          <a:off x="900000" y="1944000"/>
          <a:ext cx="10080000" cy="4139280"/>
        </p:xfrm>
        <a:graphic>
          <a:graphicData uri="http://schemas.openxmlformats.org/drawingml/2006/table">
            <a:tbl>
              <a:tblPr/>
              <a:tblGrid>
                <a:gridCol w="5039280"/>
                <a:gridCol w="5040720"/>
              </a:tblGrid>
              <a:tr h="4139640">
                <a:tc>
                  <a:txBody>
                    <a:bodyPr lIns="90000" rIns="90000" tIns="46800" bIns="46800" anchor="t">
                      <a:noAutofit/>
                    </a:bodyPr>
                    <a:p>
                      <a:endParaRPr b="0" lang="en-PH" sz="1800" spc="-1" strike="noStrike">
                        <a:solidFill>
                          <a:srgbClr val="000000"/>
                        </a:solidFill>
                        <a:latin typeface="Arial"/>
                      </a:endParaRPr>
                    </a:p>
                  </a:txBody>
                  <a:tcPr anchor="t" marL="90000" marR="90000">
                    <a:lnL w="10800">
                      <a:solidFill>
                        <a:srgbClr val="3465a4"/>
                      </a:solidFill>
                    </a:lnL>
                    <a:lnR w="10800">
                      <a:solidFill>
                        <a:srgbClr val="3465a4"/>
                      </a:solidFill>
                    </a:lnR>
                    <a:lnT w="10800">
                      <a:solidFill>
                        <a:srgbClr val="3465a4"/>
                      </a:solidFill>
                    </a:lnT>
                    <a:lnB w="10800">
                      <a:solidFill>
                        <a:srgbClr val="3465a4"/>
                      </a:solidFill>
                    </a:lnB>
                    <a:solidFill>
                      <a:srgbClr val="ffffff"/>
                    </a:solidFill>
                  </a:tcPr>
                </a:tc>
                <a:tc>
                  <a:txBody>
                    <a:bodyPr lIns="90000" rIns="90000" tIns="46800" bIns="46800" anchor="t">
                      <a:noAutofit/>
                    </a:bodyPr>
                    <a:p>
                      <a:endParaRPr b="0" lang="en-PH" sz="1800" spc="-1" strike="noStrike">
                        <a:solidFill>
                          <a:srgbClr val="000000"/>
                        </a:solidFill>
                        <a:latin typeface="Arial"/>
                      </a:endParaRPr>
                    </a:p>
                  </a:txBody>
                  <a:tcPr anchor="t" marL="90000" marR="90000">
                    <a:lnL w="10800">
                      <a:solidFill>
                        <a:srgbClr val="3465a4"/>
                      </a:solidFill>
                    </a:lnL>
                    <a:lnR w="10800">
                      <a:solidFill>
                        <a:srgbClr val="3465a4"/>
                      </a:solidFill>
                    </a:lnR>
                    <a:lnT w="10800">
                      <a:solidFill>
                        <a:srgbClr val="3465a4"/>
                      </a:solidFill>
                    </a:lnT>
                    <a:lnB w="10800">
                      <a:solidFill>
                        <a:srgbClr val="3465a4"/>
                      </a:solidFill>
                    </a:lnB>
                    <a:solidFill>
                      <a:srgbClr val="ffffff"/>
                    </a:solidFill>
                  </a:tcPr>
                </a:tc>
              </a:tr>
            </a:tbl>
          </a:graphicData>
        </a:graphic>
      </p:graphicFrame>
      <p:sp>
        <p:nvSpPr>
          <p:cNvPr id="163" name="Rectangle 18"/>
          <p:cNvSpPr/>
          <p:nvPr/>
        </p:nvSpPr>
        <p:spPr>
          <a:xfrm>
            <a:off x="-113040" y="532080"/>
            <a:ext cx="7133040" cy="1267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64" name="Rectangle 19"/>
          <p:cNvSpPr/>
          <p:nvPr/>
        </p:nvSpPr>
        <p:spPr>
          <a:xfrm>
            <a:off x="426960" y="532080"/>
            <a:ext cx="623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Kaugnayan ng Distansiya sa Uri ng Transportansyon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65" name="" descr=""/>
          <p:cNvPicPr/>
          <p:nvPr/>
        </p:nvPicPr>
        <p:blipFill>
          <a:blip r:embed="rId1"/>
          <a:stretch/>
        </p:blipFill>
        <p:spPr>
          <a:xfrm>
            <a:off x="1620000" y="3132000"/>
            <a:ext cx="3960000" cy="2880000"/>
          </a:xfrm>
          <a:prstGeom prst="rect">
            <a:avLst/>
          </a:prstGeom>
          <a:ln w="0">
            <a:noFill/>
          </a:ln>
        </p:spPr>
      </p:pic>
      <p:pic>
        <p:nvPicPr>
          <p:cNvPr id="166" name="" descr=""/>
          <p:cNvPicPr/>
          <p:nvPr/>
        </p:nvPicPr>
        <p:blipFill>
          <a:blip r:embed="rId2"/>
          <a:stretch/>
        </p:blipFill>
        <p:spPr>
          <a:xfrm>
            <a:off x="6903360" y="3240000"/>
            <a:ext cx="3716640" cy="2880000"/>
          </a:xfrm>
          <a:prstGeom prst="rect">
            <a:avLst/>
          </a:prstGeom>
          <a:ln w="0">
            <a:noFill/>
          </a:ln>
        </p:spPr>
      </p:pic>
      <p:sp>
        <p:nvSpPr>
          <p:cNvPr id="167" name=""/>
          <p:cNvSpPr/>
          <p:nvPr/>
        </p:nvSpPr>
        <p:spPr>
          <a:xfrm>
            <a:off x="1080000" y="2052000"/>
            <a:ext cx="4680000" cy="1080000"/>
          </a:xfrm>
          <a:prstGeom prst="wedgeRectCallout">
            <a:avLst>
              <a:gd name="adj1" fmla="val -7953"/>
              <a:gd name="adj2" fmla="val 100481"/>
            </a:avLst>
          </a:prstGeom>
          <a:solidFill>
            <a:srgbClr val="ffffff"/>
          </a:solidFill>
          <a:ln w="12600">
            <a:solidFill>
              <a:srgbClr val="3465a4"/>
            </a:solidFill>
            <a:round/>
          </a:ln>
        </p:spPr>
        <p:style>
          <a:lnRef idx="0"/>
          <a:fillRef idx="0"/>
          <a:effectRef idx="0"/>
          <a:fontRef idx="minor"/>
        </p:style>
        <p:txBody>
          <a:bodyPr lIns="96120" rIns="96120" tIns="51120" bIns="51120" anchor="ctr">
            <a:noAutofit/>
          </a:bodyPr>
          <a:p>
            <a:pPr algn="ctr"/>
            <a:r>
              <a:rPr b="0" lang="en-PH" sz="2200" spc="-1" strike="noStrike">
                <a:solidFill>
                  <a:srgbClr val="000000"/>
                </a:solidFill>
                <a:latin typeface="Lato"/>
              </a:rPr>
              <a:t>Katabi lang ng bahay namin ang aking paaralan. Naglalakad ako papunta rito.</a:t>
            </a:r>
            <a:endParaRPr b="0" lang="en-PH" sz="2200" spc="-1" strike="noStrike">
              <a:solidFill>
                <a:srgbClr val="000000"/>
              </a:solidFill>
              <a:latin typeface="Arial"/>
            </a:endParaRPr>
          </a:p>
        </p:txBody>
      </p:sp>
      <p:sp>
        <p:nvSpPr>
          <p:cNvPr id="168" name=""/>
          <p:cNvSpPr/>
          <p:nvPr/>
        </p:nvSpPr>
        <p:spPr>
          <a:xfrm>
            <a:off x="6120360" y="2036880"/>
            <a:ext cx="4680000" cy="1080000"/>
          </a:xfrm>
          <a:prstGeom prst="wedgeRectCallout">
            <a:avLst>
              <a:gd name="adj1" fmla="val -8828"/>
              <a:gd name="adj2" fmla="val 96949"/>
            </a:avLst>
          </a:prstGeom>
          <a:solidFill>
            <a:srgbClr val="ffffff"/>
          </a:solidFill>
          <a:ln w="12600">
            <a:solidFill>
              <a:srgbClr val="3465a4"/>
            </a:solidFill>
            <a:round/>
          </a:ln>
        </p:spPr>
        <p:style>
          <a:lnRef idx="0"/>
          <a:fillRef idx="0"/>
          <a:effectRef idx="0"/>
          <a:fontRef idx="minor"/>
        </p:style>
        <p:txBody>
          <a:bodyPr lIns="96120" rIns="96120" tIns="51120" bIns="51120" anchor="ctr">
            <a:noAutofit/>
          </a:bodyPr>
          <a:p>
            <a:pPr algn="ctr"/>
            <a:r>
              <a:rPr b="0" lang="en-PH" sz="2200" spc="-1" strike="noStrike">
                <a:solidFill>
                  <a:srgbClr val="000000"/>
                </a:solidFill>
                <a:latin typeface="Lato"/>
              </a:rPr>
              <a:t>Gumagamit ako ng bisikleta dahil hindi gaanong malayo ang aming paaralan.</a:t>
            </a:r>
            <a:endParaRPr b="0" lang="en-PH" sz="2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2121</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2023-09-01T13:52:55Z</dcterms:modified>
  <cp:revision>209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