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22.png" ContentType="image/png"/>
  <Override PartName="/ppt/media/image3.png" ContentType="image/png"/>
  <Override PartName="/ppt/media/image2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55FB11D7-E005-4347-965A-A0A8BDEA77A6}"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EA9BC5A-6B05-4830-80D2-E6EADEC05DA8}"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47F7CBBB-9C66-4FEE-92C4-AB479D0B5E40}"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032E70B2-7E7D-4AF3-9FCF-763405A3ACF4}"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F041642-7768-4410-B8B2-8AFBBF5AE61B}"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0BB77B9E-2B19-47A0-A221-4A5B557D0D62}"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BF28062-F090-406B-A5A5-48F8BE527BF3}"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D83AA97-8C29-4EC0-87C9-E6AA85DBD1F3}"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D378E09-47ED-4E6F-8635-6D654A6D94B3}"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0B6F62A0-60F7-4BEF-ABFA-F1125DCC2D8B}"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4303837-4DF0-44F7-90D4-4C9C231AD024}"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FB56AE28-084E-41A7-8CB2-066CBC522650}"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8145EF6-C1B9-4EA2-B25F-C0CF6B54110A}"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A468B05-4E7B-49D6-B342-987FD3E01002}"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54DE2F1E-0490-4CE2-89A8-439F1CC0C0A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E5CD92F-8E2E-42DA-A266-1FDCED7644F1}"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27BF67B3-E3C8-492A-8BFF-B1A544D76871}"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CC1D6CD6-3207-49FB-A533-79916AE16A59}"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FFA1FAAD-BBD2-4D66-A715-D54335FDBB60}"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104A605-7B0E-4841-B465-BA2E798BE426}"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8D506A6-F84E-4C9A-A247-194060006B08}"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6BE17D2-5DB9-4AB9-B214-F70466348AFD}"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C0B19EEB-A4F3-4DBD-B2B6-C6204CF45DEF}"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FAB16284-7CFA-4EF0-90D4-00A0178469EA}"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D797E87-DF1C-406C-BC66-A88ABC97AC2D}"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5C0FD59-2758-41B0-93B5-8487562D782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3537190-9879-4BBB-A7B6-CCBAE710F1C9}"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10A5506-8D19-47F3-BA22-7BA9999F7323}"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85465EA7-7F74-434A-9CAD-0EEE1C596216}"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3E4FCA0C-4074-4B47-8860-0090F61336A9}"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8D304BB-9FB6-455D-A885-713A567B7F1E}"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7F535FA-5710-4720-9568-3B982DFC7D79}"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AA1DCC7D-2E21-4BDB-8621-86BEA6135075}"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75CDD28-99EE-4C1A-AE44-4625CDE20C27}"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2822ADB-93DE-484A-8244-0E5F7C8B263D}"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7596FEF-6AE9-4FF4-A512-2C7CD8B8D9ED}"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874F3D31-E049-4367-993B-320FD84B4F05}"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DD56CE50-284D-4F75-AA54-9C35946C5994}"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15161AAB-15F2-453F-88ED-BDB9E7C62231}"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844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Mula sa Tahanan Patungo sa Paaralan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69" name=""/>
          <p:cNvGraphicFramePr/>
          <p:nvPr/>
        </p:nvGraphicFramePr>
        <p:xfrm>
          <a:off x="900000" y="1944000"/>
          <a:ext cx="10080000" cy="4139280"/>
        </p:xfrm>
        <a:graphic>
          <a:graphicData uri="http://schemas.openxmlformats.org/drawingml/2006/table">
            <a:tbl>
              <a:tblPr/>
              <a:tblGrid>
                <a:gridCol w="5039280"/>
                <a:gridCol w="5040720"/>
              </a:tblGrid>
              <a:tr h="4139640">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r>
            </a:tbl>
          </a:graphicData>
        </a:graphic>
      </p:graphicFrame>
      <p:sp>
        <p:nvSpPr>
          <p:cNvPr id="170" name="Rectangle 20"/>
          <p:cNvSpPr/>
          <p:nvPr/>
        </p:nvSpPr>
        <p:spPr>
          <a:xfrm>
            <a:off x="-113040" y="532080"/>
            <a:ext cx="71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1" name="Rectangle 21"/>
          <p:cNvSpPr/>
          <p:nvPr/>
        </p:nvSpPr>
        <p:spPr>
          <a:xfrm>
            <a:off x="426960" y="532080"/>
            <a:ext cx="62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Kaugnayan ng Distansiya sa Uri ng Transportansyon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2" name=""/>
          <p:cNvSpPr/>
          <p:nvPr/>
        </p:nvSpPr>
        <p:spPr>
          <a:xfrm>
            <a:off x="6120360" y="2036880"/>
            <a:ext cx="4680000" cy="1080000"/>
          </a:xfrm>
          <a:prstGeom prst="wedgeRectCallout">
            <a:avLst>
              <a:gd name="adj1" fmla="val -12004"/>
              <a:gd name="adj2" fmla="val 86620"/>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Malayo-layo ang aking paaralan kaya‛t sumasakay ako ng traysikel.</a:t>
            </a:r>
            <a:endParaRPr b="0" lang="en-PH" sz="2200" spc="-1" strike="noStrike">
              <a:solidFill>
                <a:srgbClr val="000000"/>
              </a:solidFill>
              <a:latin typeface="Arial"/>
            </a:endParaRPr>
          </a:p>
        </p:txBody>
      </p:sp>
      <p:pic>
        <p:nvPicPr>
          <p:cNvPr id="173" name="" descr=""/>
          <p:cNvPicPr/>
          <p:nvPr/>
        </p:nvPicPr>
        <p:blipFill>
          <a:blip r:embed="rId1"/>
          <a:stretch/>
        </p:blipFill>
        <p:spPr>
          <a:xfrm>
            <a:off x="1856880" y="3273840"/>
            <a:ext cx="3003120" cy="2774160"/>
          </a:xfrm>
          <a:prstGeom prst="rect">
            <a:avLst/>
          </a:prstGeom>
          <a:ln w="0">
            <a:noFill/>
          </a:ln>
        </p:spPr>
      </p:pic>
      <p:sp>
        <p:nvSpPr>
          <p:cNvPr id="174" name=""/>
          <p:cNvSpPr/>
          <p:nvPr/>
        </p:nvSpPr>
        <p:spPr>
          <a:xfrm>
            <a:off x="1080000" y="2052000"/>
            <a:ext cx="4680000" cy="1080000"/>
          </a:xfrm>
          <a:prstGeom prst="wedgeRectCallout">
            <a:avLst>
              <a:gd name="adj1" fmla="val -13111"/>
              <a:gd name="adj2" fmla="val 116175"/>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Ako naman, sa padyak o</a:t>
            </a:r>
            <a:r>
              <a:rPr b="0" i="1" lang="en-PH" sz="2200" spc="-1" strike="noStrike">
                <a:solidFill>
                  <a:srgbClr val="000000"/>
                </a:solidFill>
                <a:latin typeface="Lato"/>
              </a:rPr>
              <a:t> pedicab</a:t>
            </a:r>
            <a:endParaRPr b="0" lang="en-PH" sz="2200" spc="-1" strike="noStrike">
              <a:solidFill>
                <a:srgbClr val="000000"/>
              </a:solidFill>
              <a:latin typeface="Arial"/>
            </a:endParaRPr>
          </a:p>
          <a:p>
            <a:pPr algn="ctr"/>
            <a:r>
              <a:rPr b="0" lang="en-PH" sz="2200" spc="-1" strike="noStrike">
                <a:solidFill>
                  <a:srgbClr val="000000"/>
                </a:solidFill>
                <a:latin typeface="Lato"/>
              </a:rPr>
              <a:t>sumasakay.</a:t>
            </a:r>
            <a:endParaRPr b="0" lang="en-PH" sz="2200" spc="-1" strike="noStrike">
              <a:solidFill>
                <a:srgbClr val="000000"/>
              </a:solidFill>
              <a:latin typeface="Arial"/>
            </a:endParaRPr>
          </a:p>
        </p:txBody>
      </p:sp>
      <p:pic>
        <p:nvPicPr>
          <p:cNvPr id="175" name="" descr=""/>
          <p:cNvPicPr/>
          <p:nvPr/>
        </p:nvPicPr>
        <p:blipFill>
          <a:blip r:embed="rId2"/>
          <a:stretch/>
        </p:blipFill>
        <p:spPr>
          <a:xfrm>
            <a:off x="6840000" y="3420000"/>
            <a:ext cx="3500280" cy="26024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76" name=""/>
          <p:cNvGraphicFramePr/>
          <p:nvPr/>
        </p:nvGraphicFramePr>
        <p:xfrm>
          <a:off x="900000" y="1944000"/>
          <a:ext cx="10080000" cy="4139280"/>
        </p:xfrm>
        <a:graphic>
          <a:graphicData uri="http://schemas.openxmlformats.org/drawingml/2006/table">
            <a:tbl>
              <a:tblPr/>
              <a:tblGrid>
                <a:gridCol w="5039280"/>
                <a:gridCol w="5040720"/>
              </a:tblGrid>
              <a:tr h="4139640">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r>
            </a:tbl>
          </a:graphicData>
        </a:graphic>
      </p:graphicFrame>
      <p:sp>
        <p:nvSpPr>
          <p:cNvPr id="177" name="Rectangle 22"/>
          <p:cNvSpPr/>
          <p:nvPr/>
        </p:nvSpPr>
        <p:spPr>
          <a:xfrm>
            <a:off x="-113040" y="532080"/>
            <a:ext cx="71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8" name="Rectangle 23"/>
          <p:cNvSpPr/>
          <p:nvPr/>
        </p:nvSpPr>
        <p:spPr>
          <a:xfrm>
            <a:off x="426960" y="532080"/>
            <a:ext cx="62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Kaugnayan ng Distansiya sa Uri ng Transportansyon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
          <p:cNvSpPr/>
          <p:nvPr/>
        </p:nvSpPr>
        <p:spPr>
          <a:xfrm>
            <a:off x="1080000" y="2052000"/>
            <a:ext cx="4680000" cy="1080000"/>
          </a:xfrm>
          <a:prstGeom prst="wedgeRectCallout">
            <a:avLst>
              <a:gd name="adj1" fmla="val 23814"/>
              <a:gd name="adj2" fmla="val 78319"/>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Sa lalawigan kami nakatira. Sumasakay kami ng kuliglig papunta ng paaralan.</a:t>
            </a:r>
            <a:endParaRPr b="0" lang="en-PH" sz="2200" spc="-1" strike="noStrike">
              <a:solidFill>
                <a:srgbClr val="000000"/>
              </a:solidFill>
              <a:latin typeface="Arial"/>
            </a:endParaRPr>
          </a:p>
        </p:txBody>
      </p:sp>
      <p:pic>
        <p:nvPicPr>
          <p:cNvPr id="180" name="" descr=""/>
          <p:cNvPicPr/>
          <p:nvPr/>
        </p:nvPicPr>
        <p:blipFill>
          <a:blip r:embed="rId1"/>
          <a:stretch/>
        </p:blipFill>
        <p:spPr>
          <a:xfrm>
            <a:off x="2123280" y="3132000"/>
            <a:ext cx="3276720" cy="2808000"/>
          </a:xfrm>
          <a:prstGeom prst="rect">
            <a:avLst/>
          </a:prstGeom>
          <a:ln w="0">
            <a:noFill/>
          </a:ln>
        </p:spPr>
      </p:pic>
      <p:pic>
        <p:nvPicPr>
          <p:cNvPr id="181" name="" descr=""/>
          <p:cNvPicPr/>
          <p:nvPr/>
        </p:nvPicPr>
        <p:blipFill>
          <a:blip r:embed="rId2"/>
          <a:stretch/>
        </p:blipFill>
        <p:spPr>
          <a:xfrm>
            <a:off x="6840000" y="3298320"/>
            <a:ext cx="3240000" cy="2641680"/>
          </a:xfrm>
          <a:prstGeom prst="rect">
            <a:avLst/>
          </a:prstGeom>
          <a:ln w="0">
            <a:noFill/>
          </a:ln>
        </p:spPr>
      </p:pic>
      <p:sp>
        <p:nvSpPr>
          <p:cNvPr id="182" name=""/>
          <p:cNvSpPr/>
          <p:nvPr/>
        </p:nvSpPr>
        <p:spPr>
          <a:xfrm>
            <a:off x="6120360" y="2036880"/>
            <a:ext cx="4680000" cy="1080000"/>
          </a:xfrm>
          <a:prstGeom prst="wedgeRectCallout">
            <a:avLst>
              <a:gd name="adj1" fmla="val -7236"/>
              <a:gd name="adj2" fmla="val 100379"/>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May kalayuan ang aming bahay sa paaralan. Kailangan kong sumakay ng dyip.</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83" name=""/>
          <p:cNvGraphicFramePr/>
          <p:nvPr/>
        </p:nvGraphicFramePr>
        <p:xfrm>
          <a:off x="900000" y="1944000"/>
          <a:ext cx="10079640" cy="4139280"/>
        </p:xfrm>
        <a:graphic>
          <a:graphicData uri="http://schemas.openxmlformats.org/drawingml/2006/table">
            <a:tbl>
              <a:tblPr/>
              <a:tblGrid>
                <a:gridCol w="5039280"/>
                <a:gridCol w="5040720"/>
              </a:tblGrid>
              <a:tr h="4139640">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r>
            </a:tbl>
          </a:graphicData>
        </a:graphic>
      </p:graphicFrame>
      <p:sp>
        <p:nvSpPr>
          <p:cNvPr id="184" name="Rectangle 24"/>
          <p:cNvSpPr/>
          <p:nvPr/>
        </p:nvSpPr>
        <p:spPr>
          <a:xfrm>
            <a:off x="-113040" y="532080"/>
            <a:ext cx="71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5" name="Rectangle 25"/>
          <p:cNvSpPr/>
          <p:nvPr/>
        </p:nvSpPr>
        <p:spPr>
          <a:xfrm>
            <a:off x="426960" y="532080"/>
            <a:ext cx="62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Kaugnayan ng Distansiya sa Uri ng Transportansyon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6" name=""/>
          <p:cNvSpPr/>
          <p:nvPr/>
        </p:nvSpPr>
        <p:spPr>
          <a:xfrm>
            <a:off x="1080000" y="2052000"/>
            <a:ext cx="4680000" cy="1080000"/>
          </a:xfrm>
          <a:prstGeom prst="wedgeRectCallout">
            <a:avLst>
              <a:gd name="adj1" fmla="val -8351"/>
              <a:gd name="adj2" fmla="val 126504"/>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Nasa kabila ng ilog ang aming bahay, sumasakay kami ng bangka papunta sa paaralan namin.</a:t>
            </a:r>
            <a:endParaRPr b="0" lang="en-PH" sz="2200" spc="-1" strike="noStrike">
              <a:solidFill>
                <a:srgbClr val="000000"/>
              </a:solidFill>
              <a:latin typeface="Arial"/>
            </a:endParaRPr>
          </a:p>
        </p:txBody>
      </p:sp>
      <p:pic>
        <p:nvPicPr>
          <p:cNvPr id="187" name="" descr=""/>
          <p:cNvPicPr/>
          <p:nvPr/>
        </p:nvPicPr>
        <p:blipFill>
          <a:blip r:embed="rId1"/>
          <a:stretch/>
        </p:blipFill>
        <p:spPr>
          <a:xfrm>
            <a:off x="1955880" y="3480120"/>
            <a:ext cx="3444120" cy="2603160"/>
          </a:xfrm>
          <a:prstGeom prst="rect">
            <a:avLst/>
          </a:prstGeom>
          <a:ln w="0">
            <a:noFill/>
          </a:ln>
        </p:spPr>
      </p:pic>
      <p:pic>
        <p:nvPicPr>
          <p:cNvPr id="188" name="" descr=""/>
          <p:cNvPicPr/>
          <p:nvPr/>
        </p:nvPicPr>
        <p:blipFill>
          <a:blip r:embed="rId2"/>
          <a:stretch/>
        </p:blipFill>
        <p:spPr>
          <a:xfrm>
            <a:off x="7186320" y="3416400"/>
            <a:ext cx="2893680" cy="2633760"/>
          </a:xfrm>
          <a:prstGeom prst="rect">
            <a:avLst/>
          </a:prstGeom>
          <a:ln w="0">
            <a:noFill/>
          </a:ln>
        </p:spPr>
      </p:pic>
      <p:sp>
        <p:nvSpPr>
          <p:cNvPr id="189" name=""/>
          <p:cNvSpPr/>
          <p:nvPr/>
        </p:nvSpPr>
        <p:spPr>
          <a:xfrm>
            <a:off x="6120360" y="2036880"/>
            <a:ext cx="4680000" cy="1080000"/>
          </a:xfrm>
          <a:prstGeom prst="wedgeRectCallout">
            <a:avLst>
              <a:gd name="adj1" fmla="val -9620"/>
              <a:gd name="adj2" fmla="val 117574"/>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Sa bus kami sumasakay. Malayo ang aming bahay sa aming paaralan.</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Rectangle 26"/>
          <p:cNvSpPr/>
          <p:nvPr/>
        </p:nvSpPr>
        <p:spPr>
          <a:xfrm>
            <a:off x="-113040" y="532080"/>
            <a:ext cx="101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1" name="Rectangle 27"/>
          <p:cNvSpPr/>
          <p:nvPr/>
        </p:nvSpPr>
        <p:spPr>
          <a:xfrm>
            <a:off x="426960" y="532080"/>
            <a:ext cx="965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Pagbabago ng mga Bagay at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92" name=""/>
          <p:cNvGraphicFramePr/>
          <p:nvPr/>
        </p:nvGraphicFramePr>
        <p:xfrm>
          <a:off x="900360" y="1440000"/>
          <a:ext cx="10079640" cy="4643640"/>
        </p:xfrm>
        <a:graphic>
          <a:graphicData uri="http://schemas.openxmlformats.org/drawingml/2006/table">
            <a:tbl>
              <a:tblPr/>
              <a:tblGrid>
                <a:gridCol w="5039280"/>
                <a:gridCol w="5040720"/>
              </a:tblGrid>
              <a:tr h="4643640">
                <a:tc>
                  <a:txBody>
                    <a:bodyPr lIns="90000" rIns="90000" tIns="46800" bIns="46800" anchor="ctr">
                      <a:noAutofit/>
                    </a:bodyPr>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r>
                        <a:rPr b="0" lang="en-PH" sz="2200" spc="-1" strike="noStrike">
                          <a:solidFill>
                            <a:srgbClr val="000000"/>
                          </a:solidFill>
                          <a:latin typeface="Lato"/>
                        </a:rPr>
                        <a:t>Noon, ang mga daan ay makitid at malubak. Ang mga tulay ay maikli. Yari ito sa kawayan at kahoy.</a:t>
                      </a:r>
                      <a:endParaRPr b="0" lang="en-PH" sz="2200" spc="-1" strike="noStrike">
                        <a:solidFill>
                          <a:srgbClr val="000000"/>
                        </a:solidFill>
                        <a:latin typeface="Lato"/>
                      </a:endParaRPr>
                    </a:p>
                  </a:txBody>
                  <a:tcPr anchor="ctr"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c>
                  <a:txBody>
                    <a:bodyPr lIns="90000" rIns="90000" tIns="46800" bIns="46800" anchor="ctr">
                      <a:noAutofit/>
                    </a:bodyPr>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endParaRPr b="0" lang="en-PH" sz="2200" spc="-1" strike="noStrike">
                        <a:solidFill>
                          <a:srgbClr val="000000"/>
                        </a:solidFill>
                        <a:latin typeface="Lato"/>
                      </a:endParaRPr>
                    </a:p>
                    <a:p>
                      <a:pPr algn="ctr"/>
                      <a:r>
                        <a:rPr b="0" lang="en-PH" sz="2200" spc="-1" strike="noStrike">
                          <a:solidFill>
                            <a:srgbClr val="000000"/>
                          </a:solidFill>
                          <a:latin typeface="Lato"/>
                        </a:rPr>
                        <a:t>Ngayon ang mga daan aymalalapad, patag, at sementado na. Ang mga tulay ay mahahabaat maluluwang. Yari ito sa bakal at semento.</a:t>
                      </a:r>
                      <a:endParaRPr b="0" lang="en-PH" sz="2200" spc="-1" strike="noStrike">
                        <a:solidFill>
                          <a:srgbClr val="000000"/>
                        </a:solidFill>
                        <a:latin typeface="Lato"/>
                      </a:endParaRPr>
                    </a:p>
                  </a:txBody>
                  <a:tcPr anchor="ctr"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r>
            </a:tbl>
          </a:graphicData>
        </a:graphic>
      </p:graphicFrame>
      <p:pic>
        <p:nvPicPr>
          <p:cNvPr id="193" name="" descr=""/>
          <p:cNvPicPr/>
          <p:nvPr/>
        </p:nvPicPr>
        <p:blipFill>
          <a:blip r:embed="rId1"/>
          <a:stretch/>
        </p:blipFill>
        <p:spPr>
          <a:xfrm>
            <a:off x="1287360" y="1476000"/>
            <a:ext cx="4313520" cy="2844000"/>
          </a:xfrm>
          <a:prstGeom prst="rect">
            <a:avLst/>
          </a:prstGeom>
          <a:ln w="0">
            <a:noFill/>
          </a:ln>
        </p:spPr>
      </p:pic>
      <p:pic>
        <p:nvPicPr>
          <p:cNvPr id="194" name="" descr=""/>
          <p:cNvPicPr/>
          <p:nvPr/>
        </p:nvPicPr>
        <p:blipFill>
          <a:blip r:embed="rId2"/>
          <a:stretch/>
        </p:blipFill>
        <p:spPr>
          <a:xfrm>
            <a:off x="6415200" y="1548000"/>
            <a:ext cx="4060800" cy="27720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Rectangle 28"/>
          <p:cNvSpPr/>
          <p:nvPr/>
        </p:nvSpPr>
        <p:spPr>
          <a:xfrm>
            <a:off x="-113040" y="532080"/>
            <a:ext cx="101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6" name="Rectangle 29"/>
          <p:cNvSpPr/>
          <p:nvPr/>
        </p:nvSpPr>
        <p:spPr>
          <a:xfrm>
            <a:off x="426960" y="532080"/>
            <a:ext cx="965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Pagbabago ng mga Bagay at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97" name="" descr=""/>
          <p:cNvPicPr/>
          <p:nvPr/>
        </p:nvPicPr>
        <p:blipFill>
          <a:blip r:embed="rId1"/>
          <a:stretch/>
        </p:blipFill>
        <p:spPr>
          <a:xfrm>
            <a:off x="6660000" y="1969200"/>
            <a:ext cx="4613040" cy="3430800"/>
          </a:xfrm>
          <a:prstGeom prst="rect">
            <a:avLst/>
          </a:prstGeom>
          <a:ln w="0">
            <a:noFill/>
          </a:ln>
        </p:spPr>
      </p:pic>
      <p:sp>
        <p:nvSpPr>
          <p:cNvPr id="198" name=""/>
          <p:cNvSpPr txBox="1"/>
          <p:nvPr/>
        </p:nvSpPr>
        <p:spPr>
          <a:xfrm>
            <a:off x="900000" y="1653840"/>
            <a:ext cx="5580000" cy="298764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Nagbabago ang mga estruktura sa ating pamayanan. Dumarami ang mga bahay at mga gusali. Naluluma ang mga bagay, estruktura at gusali; ang ilang estruktura at gusali ay inaayos at binabago.</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ilang bagay at transportasyon ay nagiging moderno at gumagamit na ng bagong teknolohiya.</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Rectangle 30"/>
          <p:cNvSpPr/>
          <p:nvPr/>
        </p:nvSpPr>
        <p:spPr>
          <a:xfrm>
            <a:off x="-113040" y="532080"/>
            <a:ext cx="101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0" name="Rectangle 31"/>
          <p:cNvSpPr/>
          <p:nvPr/>
        </p:nvSpPr>
        <p:spPr>
          <a:xfrm>
            <a:off x="426960" y="532080"/>
            <a:ext cx="965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Mapa ng Tahanan Patungo sa Paaralan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1" name=""/>
          <p:cNvSpPr txBox="1"/>
          <p:nvPr/>
        </p:nvSpPr>
        <p:spPr>
          <a:xfrm>
            <a:off x="900000" y="1653840"/>
            <a:ext cx="10260000" cy="21981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Ipinakikita nito ang tahanan nina Roy patungo sa paaralan. Ipinakikita rin dito ang ilang bagay at estruktura na kaniyang nadaraanan pagpunta sa paaralan.</a:t>
            </a:r>
            <a:endParaRPr b="0" lang="en-PH" sz="2200" spc="-1" strike="noStrike">
              <a:solidFill>
                <a:srgbClr val="000000"/>
              </a:solidFill>
              <a:latin typeface="Lato"/>
              <a:ea typeface="PingFang SC"/>
            </a:endParaRPr>
          </a:p>
        </p:txBody>
      </p:sp>
      <p:pic>
        <p:nvPicPr>
          <p:cNvPr id="202" name="" descr=""/>
          <p:cNvPicPr/>
          <p:nvPr/>
        </p:nvPicPr>
        <p:blipFill>
          <a:blip r:embed="rId1"/>
          <a:stretch/>
        </p:blipFill>
        <p:spPr>
          <a:xfrm>
            <a:off x="1548000" y="2395080"/>
            <a:ext cx="9360000" cy="38329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36" name="" descr=""/>
          <p:cNvPicPr/>
          <p:nvPr/>
        </p:nvPicPr>
        <p:blipFill>
          <a:blip r:embed="rId1"/>
          <a:stretch/>
        </p:blipFill>
        <p:spPr>
          <a:xfrm>
            <a:off x="6120000" y="1800000"/>
            <a:ext cx="5150520" cy="3982680"/>
          </a:xfrm>
          <a:prstGeom prst="rect">
            <a:avLst/>
          </a:prstGeom>
          <a:ln w="0">
            <a:noFill/>
          </a:ln>
        </p:spPr>
      </p:pic>
      <p:sp>
        <p:nvSpPr>
          <p:cNvPr id="137" name=""/>
          <p:cNvSpPr txBox="1"/>
          <p:nvPr/>
        </p:nvSpPr>
        <p:spPr>
          <a:xfrm>
            <a:off x="952560" y="1620000"/>
            <a:ext cx="4807440" cy="32508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Maraming mga estruktura sa ating paligid. May mga bahay, paaralan, pamilihan, at simbahan dito. May mga daan at tulay rin. Ginagamit natin ang mga ito sa pagpunta sa iba’t ibang lugar.</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May mga estruktura sa ating paligid. Ang </a:t>
            </a:r>
            <a:r>
              <a:rPr b="1" lang="en-PH" sz="2200" spc="-1" strike="noStrike">
                <a:solidFill>
                  <a:srgbClr val="000000"/>
                </a:solidFill>
                <a:latin typeface="Lato"/>
              </a:rPr>
              <a:t>estruktura</a:t>
            </a:r>
            <a:r>
              <a:rPr b="0" lang="en-PH" sz="2200" spc="-1" strike="noStrike">
                <a:solidFill>
                  <a:srgbClr val="000000"/>
                </a:solidFill>
                <a:latin typeface="Lato"/>
              </a:rPr>
              <a:t> ay tumutukoy sa mga daan, tulay, at gusali. </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Rectangle 2"/>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9" name="Rectangle 4"/>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0" name=""/>
          <p:cNvSpPr txBox="1"/>
          <p:nvPr/>
        </p:nvSpPr>
        <p:spPr>
          <a:xfrm>
            <a:off x="952560" y="1620000"/>
            <a:ext cx="10207440" cy="109584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estruktura ng isang </a:t>
            </a:r>
            <a:r>
              <a:rPr b="1" lang="en-PH" sz="2200" spc="-1" strike="noStrike">
                <a:solidFill>
                  <a:srgbClr val="000000"/>
                </a:solidFill>
                <a:latin typeface="Lato"/>
              </a:rPr>
              <a:t>ospital</a:t>
            </a:r>
            <a:r>
              <a:rPr b="0" lang="en-PH" sz="2200" spc="-1" strike="noStrike">
                <a:solidFill>
                  <a:srgbClr val="000000"/>
                </a:solidFill>
                <a:latin typeface="Lato"/>
              </a:rPr>
              <a:t>. Sa ospital tayo dinadala at ginagamot kapag tayo ay may sakit.</a:t>
            </a:r>
            <a:endParaRPr b="0" lang="en-PH" sz="2200" spc="-1" strike="noStrike">
              <a:solidFill>
                <a:srgbClr val="000000"/>
              </a:solidFill>
              <a:latin typeface="Lato"/>
              <a:ea typeface="PingFang SC"/>
            </a:endParaRPr>
          </a:p>
        </p:txBody>
      </p:sp>
      <p:pic>
        <p:nvPicPr>
          <p:cNvPr id="141" name="" descr=""/>
          <p:cNvPicPr/>
          <p:nvPr/>
        </p:nvPicPr>
        <p:blipFill>
          <a:blip r:embed="rId1"/>
          <a:stretch/>
        </p:blipFill>
        <p:spPr>
          <a:xfrm>
            <a:off x="3240000" y="2340000"/>
            <a:ext cx="5940000" cy="38026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5"/>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3" name="Rectangle 8"/>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txBox="1"/>
          <p:nvPr/>
        </p:nvSpPr>
        <p:spPr>
          <a:xfrm>
            <a:off x="952560" y="1620000"/>
            <a:ext cx="4807440" cy="8586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a:t>
            </a:r>
            <a:r>
              <a:rPr b="1" lang="en-PH" sz="2200" spc="-1" strike="noStrike">
                <a:solidFill>
                  <a:srgbClr val="000000"/>
                </a:solidFill>
                <a:latin typeface="Lato"/>
              </a:rPr>
              <a:t>paaralan</a:t>
            </a:r>
            <a:r>
              <a:rPr b="0" lang="en-PH" sz="2200" spc="-1" strike="noStrike">
                <a:solidFill>
                  <a:srgbClr val="000000"/>
                </a:solidFill>
                <a:latin typeface="Lato"/>
              </a:rPr>
              <a:t>.</a:t>
            </a:r>
            <a:endParaRPr b="0" lang="en-PH" sz="2200" spc="-1" strike="noStrike">
              <a:solidFill>
                <a:srgbClr val="000000"/>
              </a:solidFill>
              <a:latin typeface="Lato"/>
              <a:ea typeface="PingFang SC"/>
            </a:endParaRPr>
          </a:p>
        </p:txBody>
      </p:sp>
      <p:pic>
        <p:nvPicPr>
          <p:cNvPr id="145" name="" descr=""/>
          <p:cNvPicPr/>
          <p:nvPr/>
        </p:nvPicPr>
        <p:blipFill>
          <a:blip r:embed="rId1"/>
          <a:stretch/>
        </p:blipFill>
        <p:spPr>
          <a:xfrm>
            <a:off x="2700000" y="2016000"/>
            <a:ext cx="7020000" cy="4140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Rectangle 9"/>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7" name="Rectangle 10"/>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8" name=""/>
          <p:cNvSpPr txBox="1"/>
          <p:nvPr/>
        </p:nvSpPr>
        <p:spPr>
          <a:xfrm>
            <a:off x="952560" y="1620000"/>
            <a:ext cx="10027440" cy="253332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isang </a:t>
            </a:r>
            <a:r>
              <a:rPr b="1" lang="en-PH" sz="2200" spc="-1" strike="noStrike">
                <a:solidFill>
                  <a:srgbClr val="000000"/>
                </a:solidFill>
                <a:latin typeface="Lato"/>
              </a:rPr>
              <a:t>pamilihan</a:t>
            </a:r>
            <a:r>
              <a:rPr b="0" lang="en-PH" sz="2200" spc="-1" strike="noStrike">
                <a:solidFill>
                  <a:srgbClr val="000000"/>
                </a:solidFill>
                <a:latin typeface="Lato"/>
              </a:rPr>
              <a:t> o </a:t>
            </a:r>
            <a:r>
              <a:rPr b="1" lang="en-PH" sz="2200" spc="-1" strike="noStrike">
                <a:solidFill>
                  <a:srgbClr val="000000"/>
                </a:solidFill>
                <a:latin typeface="Lato"/>
              </a:rPr>
              <a:t>palengke</a:t>
            </a:r>
            <a:r>
              <a:rPr b="0" lang="en-PH" sz="2200" spc="-1" strike="noStrike">
                <a:solidFill>
                  <a:srgbClr val="000000"/>
                </a:solidFill>
                <a:latin typeface="Lato"/>
              </a:rPr>
              <a:t>. Sa palengke tayo namimili ng mga bagay na ating kailangan araw-araw gaya ng pagkain, damit, at iba pang kagamitan.</a:t>
            </a:r>
            <a:endParaRPr b="0" lang="en-PH" sz="2200" spc="-1" strike="noStrike">
              <a:solidFill>
                <a:srgbClr val="000000"/>
              </a:solidFill>
              <a:latin typeface="Lato"/>
              <a:ea typeface="PingFang SC"/>
            </a:endParaRPr>
          </a:p>
        </p:txBody>
      </p:sp>
      <p:pic>
        <p:nvPicPr>
          <p:cNvPr id="149" name="" descr=""/>
          <p:cNvPicPr/>
          <p:nvPr/>
        </p:nvPicPr>
        <p:blipFill>
          <a:blip r:embed="rId1"/>
          <a:stretch/>
        </p:blipFill>
        <p:spPr>
          <a:xfrm>
            <a:off x="2564280" y="2520000"/>
            <a:ext cx="7335720" cy="36000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Rectangle 11"/>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1" name="Rectangle 12"/>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2" name=""/>
          <p:cNvSpPr txBox="1"/>
          <p:nvPr/>
        </p:nvSpPr>
        <p:spPr>
          <a:xfrm>
            <a:off x="952560" y="1620000"/>
            <a:ext cx="10027440" cy="253332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estrukturang ito ay </a:t>
            </a:r>
            <a:r>
              <a:rPr b="1" lang="en-PH" sz="2200" spc="-1" strike="noStrike">
                <a:solidFill>
                  <a:srgbClr val="000000"/>
                </a:solidFill>
                <a:latin typeface="Lato"/>
              </a:rPr>
              <a:t>estasyon</a:t>
            </a:r>
            <a:r>
              <a:rPr b="0" lang="en-PH" sz="2200" spc="-1" strike="noStrike">
                <a:solidFill>
                  <a:srgbClr val="000000"/>
                </a:solidFill>
                <a:latin typeface="Lato"/>
              </a:rPr>
              <a:t> </a:t>
            </a:r>
            <a:r>
              <a:rPr b="1" lang="en-PH" sz="2200" spc="-1" strike="noStrike">
                <a:solidFill>
                  <a:srgbClr val="000000"/>
                </a:solidFill>
                <a:latin typeface="Lato"/>
              </a:rPr>
              <a:t>ng pulis</a:t>
            </a:r>
            <a:r>
              <a:rPr b="0" lang="en-PH" sz="2200" spc="-1" strike="noStrike">
                <a:solidFill>
                  <a:srgbClr val="000000"/>
                </a:solidFill>
                <a:latin typeface="Lato"/>
              </a:rPr>
              <a:t>. Ang mga </a:t>
            </a:r>
            <a:r>
              <a:rPr b="1" lang="en-PH" sz="2200" spc="-1" strike="noStrike">
                <a:solidFill>
                  <a:srgbClr val="000000"/>
                </a:solidFill>
                <a:latin typeface="Lato"/>
              </a:rPr>
              <a:t>pulis</a:t>
            </a:r>
            <a:r>
              <a:rPr b="0" lang="en-PH" sz="2200" spc="-1" strike="noStrike">
                <a:solidFill>
                  <a:srgbClr val="000000"/>
                </a:solidFill>
                <a:latin typeface="Lato"/>
              </a:rPr>
              <a:t> ay tumutulong upang maging tahimik at maayos ang ating komunidad.</a:t>
            </a:r>
            <a:endParaRPr b="0" lang="en-PH" sz="2200" spc="-1" strike="noStrike">
              <a:solidFill>
                <a:srgbClr val="000000"/>
              </a:solidFill>
              <a:latin typeface="Lato"/>
              <a:ea typeface="PingFang SC"/>
            </a:endParaRPr>
          </a:p>
        </p:txBody>
      </p:sp>
      <p:pic>
        <p:nvPicPr>
          <p:cNvPr id="153" name="" descr=""/>
          <p:cNvPicPr/>
          <p:nvPr/>
        </p:nvPicPr>
        <p:blipFill>
          <a:blip r:embed="rId1"/>
          <a:stretch/>
        </p:blipFill>
        <p:spPr>
          <a:xfrm>
            <a:off x="2700000" y="2520000"/>
            <a:ext cx="6747120" cy="3671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Rectangle 13"/>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5" name="Rectangle 14"/>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6" name=""/>
          <p:cNvSpPr txBox="1"/>
          <p:nvPr/>
        </p:nvSpPr>
        <p:spPr>
          <a:xfrm>
            <a:off x="952560" y="1620000"/>
            <a:ext cx="10027440" cy="253332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naman ang </a:t>
            </a:r>
            <a:r>
              <a:rPr b="1" lang="en-PH" sz="2200" spc="-1" strike="noStrike">
                <a:solidFill>
                  <a:srgbClr val="000000"/>
                </a:solidFill>
                <a:latin typeface="Lato"/>
              </a:rPr>
              <a:t>estasyon ng mga bombero</a:t>
            </a:r>
            <a:r>
              <a:rPr b="0" lang="en-PH" sz="2200" spc="-1" strike="noStrike">
                <a:solidFill>
                  <a:srgbClr val="000000"/>
                </a:solidFill>
                <a:latin typeface="Lato"/>
              </a:rPr>
              <a:t>. Kapag may sunog, bombero ang nagliligtas sa atin at sa ating mga bahay, kagamitan, at iba pang ari-arian.</a:t>
            </a:r>
            <a:endParaRPr b="0" lang="en-PH" sz="2200" spc="-1" strike="noStrike">
              <a:solidFill>
                <a:srgbClr val="000000"/>
              </a:solidFill>
              <a:latin typeface="Lato"/>
              <a:ea typeface="PingFang SC"/>
            </a:endParaRPr>
          </a:p>
        </p:txBody>
      </p:sp>
      <p:pic>
        <p:nvPicPr>
          <p:cNvPr id="157" name="" descr=""/>
          <p:cNvPicPr/>
          <p:nvPr/>
        </p:nvPicPr>
        <p:blipFill>
          <a:blip r:embed="rId1"/>
          <a:stretch/>
        </p:blipFill>
        <p:spPr>
          <a:xfrm>
            <a:off x="2427120" y="2520000"/>
            <a:ext cx="7448760" cy="36810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Rectangle 16"/>
          <p:cNvSpPr/>
          <p:nvPr/>
        </p:nvSpPr>
        <p:spPr>
          <a:xfrm>
            <a:off x="-113040" y="532080"/>
            <a:ext cx="82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9" name="Rectangle 17"/>
          <p:cNvSpPr/>
          <p:nvPr/>
        </p:nvSpPr>
        <p:spPr>
          <a:xfrm>
            <a:off x="426960" y="532080"/>
            <a:ext cx="80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 sa Ating Paligid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0" name=""/>
          <p:cNvSpPr txBox="1"/>
          <p:nvPr/>
        </p:nvSpPr>
        <p:spPr>
          <a:xfrm>
            <a:off x="952560" y="1620000"/>
            <a:ext cx="10027440" cy="253332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ang </a:t>
            </a:r>
            <a:r>
              <a:rPr b="1" i="1" lang="en-PH" sz="2200" spc="-1" strike="noStrike">
                <a:solidFill>
                  <a:srgbClr val="000000"/>
                </a:solidFill>
                <a:latin typeface="Lato"/>
              </a:rPr>
              <a:t>Barangay Hall</a:t>
            </a:r>
            <a:r>
              <a:rPr b="0" lang="en-PH" sz="2200" spc="-1" strike="noStrike">
                <a:solidFill>
                  <a:srgbClr val="000000"/>
                </a:solidFill>
                <a:latin typeface="Lato"/>
              </a:rPr>
              <a:t>. Ito ang estruktura kung saan nagtatrabaho ang mga pinuno ng ating barangay. Ang ating mga pinuno ang nangangalaga ng ating lugar. Sila ay naniniguro na malinis at maayos ang ating pamayanan.</a:t>
            </a:r>
            <a:endParaRPr b="0" lang="en-PH" sz="2200" spc="-1" strike="noStrike">
              <a:solidFill>
                <a:srgbClr val="000000"/>
              </a:solidFill>
              <a:latin typeface="Lato"/>
              <a:ea typeface="PingFang SC"/>
            </a:endParaRPr>
          </a:p>
        </p:txBody>
      </p:sp>
      <p:pic>
        <p:nvPicPr>
          <p:cNvPr id="161" name="" descr=""/>
          <p:cNvPicPr/>
          <p:nvPr/>
        </p:nvPicPr>
        <p:blipFill>
          <a:blip r:embed="rId1"/>
          <a:stretch/>
        </p:blipFill>
        <p:spPr>
          <a:xfrm>
            <a:off x="2798280" y="2700000"/>
            <a:ext cx="6741720" cy="34416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62" name=""/>
          <p:cNvGraphicFramePr/>
          <p:nvPr/>
        </p:nvGraphicFramePr>
        <p:xfrm>
          <a:off x="900000" y="1944000"/>
          <a:ext cx="10080000" cy="4139280"/>
        </p:xfrm>
        <a:graphic>
          <a:graphicData uri="http://schemas.openxmlformats.org/drawingml/2006/table">
            <a:tbl>
              <a:tblPr/>
              <a:tblGrid>
                <a:gridCol w="5039280"/>
                <a:gridCol w="5040720"/>
              </a:tblGrid>
              <a:tr h="4139640">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c>
                  <a:txBody>
                    <a:bodyPr lIns="90000" rIns="90000" tIns="46800" bIns="46800" anchor="t">
                      <a:noAutofit/>
                    </a:bodyPr>
                    <a:p>
                      <a:endParaRPr b="0" lang="en-PH" sz="1800" spc="-1" strike="noStrike">
                        <a:solidFill>
                          <a:srgbClr val="000000"/>
                        </a:solidFill>
                        <a:latin typeface="Arial"/>
                      </a:endParaRPr>
                    </a:p>
                  </a:txBody>
                  <a:tcPr anchor="t" marL="90000" marR="90000">
                    <a:lnL w="10800">
                      <a:solidFill>
                        <a:srgbClr val="3465a4"/>
                      </a:solidFill>
                    </a:lnL>
                    <a:lnR w="10800">
                      <a:solidFill>
                        <a:srgbClr val="3465a4"/>
                      </a:solidFill>
                    </a:lnR>
                    <a:lnT w="10800">
                      <a:solidFill>
                        <a:srgbClr val="3465a4"/>
                      </a:solidFill>
                    </a:lnT>
                    <a:lnB w="10800">
                      <a:solidFill>
                        <a:srgbClr val="3465a4"/>
                      </a:solidFill>
                    </a:lnB>
                    <a:solidFill>
                      <a:srgbClr val="ffffff"/>
                    </a:solidFill>
                  </a:tcPr>
                </a:tc>
              </a:tr>
            </a:tbl>
          </a:graphicData>
        </a:graphic>
      </p:graphicFrame>
      <p:sp>
        <p:nvSpPr>
          <p:cNvPr id="163" name="Rectangle 18"/>
          <p:cNvSpPr/>
          <p:nvPr/>
        </p:nvSpPr>
        <p:spPr>
          <a:xfrm>
            <a:off x="-113040" y="532080"/>
            <a:ext cx="71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4" name="Rectangle 19"/>
          <p:cNvSpPr/>
          <p:nvPr/>
        </p:nvSpPr>
        <p:spPr>
          <a:xfrm>
            <a:off x="426960" y="532080"/>
            <a:ext cx="623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Kaugnayan ng Distansiya sa Uri ng Transportansyon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65" name="" descr=""/>
          <p:cNvPicPr/>
          <p:nvPr/>
        </p:nvPicPr>
        <p:blipFill>
          <a:blip r:embed="rId1"/>
          <a:stretch/>
        </p:blipFill>
        <p:spPr>
          <a:xfrm>
            <a:off x="1620000" y="3132000"/>
            <a:ext cx="3960000" cy="2880000"/>
          </a:xfrm>
          <a:prstGeom prst="rect">
            <a:avLst/>
          </a:prstGeom>
          <a:ln w="0">
            <a:noFill/>
          </a:ln>
        </p:spPr>
      </p:pic>
      <p:pic>
        <p:nvPicPr>
          <p:cNvPr id="166" name="" descr=""/>
          <p:cNvPicPr/>
          <p:nvPr/>
        </p:nvPicPr>
        <p:blipFill>
          <a:blip r:embed="rId2"/>
          <a:stretch/>
        </p:blipFill>
        <p:spPr>
          <a:xfrm>
            <a:off x="6903360" y="3240000"/>
            <a:ext cx="3716640" cy="2880000"/>
          </a:xfrm>
          <a:prstGeom prst="rect">
            <a:avLst/>
          </a:prstGeom>
          <a:ln w="0">
            <a:noFill/>
          </a:ln>
        </p:spPr>
      </p:pic>
      <p:sp>
        <p:nvSpPr>
          <p:cNvPr id="167" name=""/>
          <p:cNvSpPr/>
          <p:nvPr/>
        </p:nvSpPr>
        <p:spPr>
          <a:xfrm>
            <a:off x="1080000" y="2052000"/>
            <a:ext cx="4680000" cy="1080000"/>
          </a:xfrm>
          <a:prstGeom prst="wedgeRectCallout">
            <a:avLst>
              <a:gd name="adj1" fmla="val -7953"/>
              <a:gd name="adj2" fmla="val 100481"/>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Katabi lang ng bahay namin ang aking paaralan. Naglalakad ako papunta rito.</a:t>
            </a:r>
            <a:endParaRPr b="0" lang="en-PH" sz="2200" spc="-1" strike="noStrike">
              <a:solidFill>
                <a:srgbClr val="000000"/>
              </a:solidFill>
              <a:latin typeface="Arial"/>
            </a:endParaRPr>
          </a:p>
        </p:txBody>
      </p:sp>
      <p:sp>
        <p:nvSpPr>
          <p:cNvPr id="168" name=""/>
          <p:cNvSpPr/>
          <p:nvPr/>
        </p:nvSpPr>
        <p:spPr>
          <a:xfrm>
            <a:off x="6120360" y="2036880"/>
            <a:ext cx="4680000" cy="1080000"/>
          </a:xfrm>
          <a:prstGeom prst="wedgeRectCallout">
            <a:avLst>
              <a:gd name="adj1" fmla="val -8828"/>
              <a:gd name="adj2" fmla="val 96949"/>
            </a:avLst>
          </a:prstGeom>
          <a:solidFill>
            <a:srgbClr val="ffffff"/>
          </a:solidFill>
          <a:ln w="12600">
            <a:solidFill>
              <a:srgbClr val="3465a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Gumagamit ako ng bisikleta dahil hindi gaanong malayo ang aming paaralan.</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2121</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2023-09-01T13:52:55Z</dcterms:modified>
  <cp:revision>209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