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11.png" ContentType="image/png"/>
  <Override PartName="/ppt/media/image9.png" ContentType="image/png"/>
  <Override PartName="/ppt/media/image10.png" ContentType="image/png"/>
  <Override PartName="/ppt/media/image7.png" ContentType="image/png"/>
  <Override PartName="/ppt/media/image12.png" ContentType="image/png"/>
  <Override PartName="/ppt/media/image8.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24BAEFD9-52C4-4210-98C7-7372932158F2}" type="slidenum">
              <a:t>&lt;#&gt;</a:t>
            </a:fld>
          </a:p>
        </p:txBody>
      </p:sp>
      <p:sp>
        <p:nvSpPr>
          <p:cNvPr id="4" name="PlaceHolder 3"/>
          <p:cNvSpPr>
            <a:spLocks noGrp="1"/>
          </p:cNvSpPr>
          <p:nvPr>
            <p:ph type="dt" idx="3"/>
          </p:nvPr>
        </p:nvSpPr>
        <p:spPr/>
        <p:txBody>
          <a:bodyPr/>
          <a:p>
            <a:r>
              <a:rPr lang="en-PH"/>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16790415-DAA3-4A96-89AF-B8A9B72FB99C}"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FEC46BF6-761A-4E22-8EB9-525809BADF1D}" type="slidenum">
              <a:t>&lt;#&gt;</a:t>
            </a:fld>
          </a:p>
        </p:txBody>
      </p:sp>
      <p:sp>
        <p:nvSpPr>
          <p:cNvPr id="9" name="PlaceHolder 8"/>
          <p:cNvSpPr>
            <a:spLocks noGrp="1"/>
          </p:cNvSpPr>
          <p:nvPr>
            <p:ph type="dt" idx="3"/>
          </p:nvPr>
        </p:nvSpPr>
        <p:spPr/>
        <p:txBody>
          <a:bodyPr/>
          <a:p>
            <a:r>
              <a:rPr lang="en-PH"/>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5EA938DE-0A3E-4809-9F74-9B6D09AB1303}" type="slidenum">
              <a:t>&lt;#&gt;</a:t>
            </a:fld>
          </a:p>
        </p:txBody>
      </p:sp>
      <p:sp>
        <p:nvSpPr>
          <p:cNvPr id="11" name="PlaceHolder 10"/>
          <p:cNvSpPr>
            <a:spLocks noGrp="1"/>
          </p:cNvSpPr>
          <p:nvPr>
            <p:ph type="dt" idx="3"/>
          </p:nvPr>
        </p:nvSpPr>
        <p:spPr/>
        <p:txBody>
          <a:bodyPr/>
          <a:p>
            <a:r>
              <a:rPr lang="en-PH"/>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AFD5949B-4090-4CF5-9D42-9D2D47E72C4F}" type="slidenum">
              <a:t>&lt;#&gt;</a:t>
            </a:fld>
          </a:p>
        </p:txBody>
      </p:sp>
      <p:sp>
        <p:nvSpPr>
          <p:cNvPr id="4" name="PlaceHolder 3"/>
          <p:cNvSpPr>
            <a:spLocks noGrp="1"/>
          </p:cNvSpPr>
          <p:nvPr>
            <p:ph type="dt" idx="6"/>
          </p:nvPr>
        </p:nvSpPr>
        <p:spPr/>
        <p:txBody>
          <a:bodyPr/>
          <a:p>
            <a:r>
              <a:rPr lang="en-PH"/>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83C0F284-8F41-4F81-B1A8-A35289691AC6}"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552E716E-BA97-4FB1-9BCE-4D7927E9BE7C}"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0DA2833D-44FC-47D3-A82C-A8F3FFCBC7DE}"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1F78CE57-B86E-4371-B293-E2D3E30C4B1E}"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F62E2A5D-9017-4B62-86DA-01D331A5AE5D}"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A150379E-C8E9-4A1C-8C81-CCB7BE5E6FB4}"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54777626-C09B-409B-820D-60F53D6A38AA}"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BAD205B5-2961-4EDC-85DC-93522FFE1B20}"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67D2D8B0-A4CE-4389-8268-106E954CD1F1}"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88135225-CC86-457C-80F5-C9F02FFB040D}"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3EEA76A1-FE0A-40D1-8FB3-BFDA4B2F80CB}" type="slidenum">
              <a:t>&lt;#&gt;</a:t>
            </a:fld>
          </a:p>
        </p:txBody>
      </p:sp>
      <p:sp>
        <p:nvSpPr>
          <p:cNvPr id="9" name="PlaceHolder 8"/>
          <p:cNvSpPr>
            <a:spLocks noGrp="1"/>
          </p:cNvSpPr>
          <p:nvPr>
            <p:ph type="dt" idx="6"/>
          </p:nvPr>
        </p:nvSpPr>
        <p:spPr/>
        <p:txBody>
          <a:bodyPr/>
          <a:p>
            <a:r>
              <a:rPr lang="en-PH"/>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6949F416-BADC-4660-8333-87FA953A61C4}" type="slidenum">
              <a:t>&lt;#&gt;</a:t>
            </a:fld>
          </a:p>
        </p:txBody>
      </p:sp>
      <p:sp>
        <p:nvSpPr>
          <p:cNvPr id="11" name="PlaceHolder 10"/>
          <p:cNvSpPr>
            <a:spLocks noGrp="1"/>
          </p:cNvSpPr>
          <p:nvPr>
            <p:ph type="dt" idx="6"/>
          </p:nvPr>
        </p:nvSpPr>
        <p:spPr/>
        <p:txBody>
          <a:bodyPr/>
          <a:p>
            <a:r>
              <a:rPr lang="en-PH"/>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5F27EA4F-97A2-446D-A7EE-B6D34E629810}" type="slidenum">
              <a:t>&lt;#&gt;</a:t>
            </a:fld>
          </a:p>
        </p:txBody>
      </p:sp>
      <p:sp>
        <p:nvSpPr>
          <p:cNvPr id="4" name="PlaceHolder 3"/>
          <p:cNvSpPr>
            <a:spLocks noGrp="1"/>
          </p:cNvSpPr>
          <p:nvPr>
            <p:ph type="dt" idx="9"/>
          </p:nvPr>
        </p:nvSpPr>
        <p:spPr/>
        <p:txBody>
          <a:bodyPr/>
          <a:p>
            <a:r>
              <a:rPr lang="en-PH"/>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9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A300B385-13B6-41B3-9A7A-CC187B3ADD78}"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A24F2B49-5CC7-469F-A8C0-D0FD92A9A9AA}"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FD1EBC8F-09FF-4C3B-A0A2-29453C460554}"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DDBAAD2A-F95E-44A9-A91E-160D2B0CF333}"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DDE83402-5DED-4EDD-8A95-0CA4992EF3E2}"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0AACEFC4-2C6B-4F21-9828-20631484A282}"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7A8CCDA7-AF8C-40D7-B4F3-B72DC20D90DF}"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3032CEE8-D0B4-4C10-9CA6-20765D9562BE}"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A63FF7E1-85F1-43E7-94A3-2E77F437A499}"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FAAF89EC-AD7D-4078-B32F-142789E24832}"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F727EC9D-6405-4226-BA64-66F42481EBB0}" type="slidenum">
              <a:t>&lt;#&gt;</a:t>
            </a:fld>
          </a:p>
        </p:txBody>
      </p:sp>
      <p:sp>
        <p:nvSpPr>
          <p:cNvPr id="9" name="PlaceHolder 8"/>
          <p:cNvSpPr>
            <a:spLocks noGrp="1"/>
          </p:cNvSpPr>
          <p:nvPr>
            <p:ph type="dt" idx="9"/>
          </p:nvPr>
        </p:nvSpPr>
        <p:spPr/>
        <p:txBody>
          <a:bodyPr/>
          <a:p>
            <a:r>
              <a:rPr lang="en-PH"/>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CBDB4E39-A3AF-4FB1-88C7-9E07CE8403A6}" type="slidenum">
              <a:t>&lt;#&gt;</a:t>
            </a:fld>
          </a:p>
        </p:txBody>
      </p:sp>
      <p:sp>
        <p:nvSpPr>
          <p:cNvPr id="11" name="PlaceHolder 10"/>
          <p:cNvSpPr>
            <a:spLocks noGrp="1"/>
          </p:cNvSpPr>
          <p:nvPr>
            <p:ph type="dt" idx="9"/>
          </p:nvPr>
        </p:nvSpPr>
        <p:spPr/>
        <p:txBody>
          <a:bodyPr/>
          <a:p>
            <a:r>
              <a:rPr lang="en-PH"/>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56BC2D30-94EF-403F-8F93-28849EC4F0FB}"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31100393-E1E1-492A-90F6-EFBECD465198}"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634B28A0-B6DE-485F-8DC7-6030CC4E7C4B}"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85212EC1-EA4B-4513-91FD-4A201DB91DB5}"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867EE1AD-D549-4940-B40E-B23F8CEC4521}"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B1D1503F-51F6-4BD1-9C82-FFB48280BB81}" type="slidenum">
              <a:t>&lt;#&gt;</a:t>
            </a:fld>
          </a:p>
        </p:txBody>
      </p:sp>
      <p:sp>
        <p:nvSpPr>
          <p:cNvPr id="8" name="PlaceHolder 7"/>
          <p:cNvSpPr>
            <a:spLocks noGrp="1"/>
          </p:cNvSpPr>
          <p:nvPr>
            <p:ph type="dt" idx="3"/>
          </p:nvPr>
        </p:nvSpPr>
        <p:spPr/>
        <p:txBody>
          <a:bodyPr/>
          <a:p>
            <a:r>
              <a:rPr lang="en-PH"/>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5920" cy="684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pic>
        <p:nvPicPr>
          <p:cNvPr id="1" name="Picture 4" descr=""/>
          <p:cNvPicPr/>
          <p:nvPr/>
        </p:nvPicPr>
        <p:blipFill>
          <a:blip r:embed="rId3"/>
          <a:stretch/>
        </p:blipFill>
        <p:spPr>
          <a:xfrm>
            <a:off x="333000" y="1801080"/>
            <a:ext cx="2782800" cy="2782800"/>
          </a:xfrm>
          <a:prstGeom prst="rect">
            <a:avLst/>
          </a:prstGeom>
          <a:ln w="0">
            <a:noFill/>
          </a:ln>
        </p:spPr>
      </p:pic>
      <p:sp>
        <p:nvSpPr>
          <p:cNvPr id="2" name="Rectangle 5"/>
          <p:cNvSpPr/>
          <p:nvPr/>
        </p:nvSpPr>
        <p:spPr>
          <a:xfrm>
            <a:off x="3487320" y="1475280"/>
            <a:ext cx="8688240" cy="38462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sp>
        <p:nvSpPr>
          <p:cNvPr id="3" name="Rectangle 8"/>
          <p:cNvSpPr/>
          <p:nvPr/>
        </p:nvSpPr>
        <p:spPr>
          <a:xfrm>
            <a:off x="3487320" y="5337720"/>
            <a:ext cx="8688240" cy="36792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sp>
        <p:nvSpPr>
          <p:cNvPr id="4" name="PlaceHolder 1"/>
          <p:cNvSpPr>
            <a:spLocks noGrp="1"/>
          </p:cNvSpPr>
          <p:nvPr>
            <p:ph type="ftr" idx="1"/>
          </p:nvPr>
        </p:nvSpPr>
        <p:spPr>
          <a:xfrm>
            <a:off x="4038480" y="6356520"/>
            <a:ext cx="4098600" cy="34884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 </a:t>
            </a:r>
            <a:endParaRPr b="0" lang="en-PH" sz="1400" spc="-1" strike="noStrike">
              <a:solidFill>
                <a:srgbClr val="000000"/>
              </a:solidFill>
              <a:latin typeface="Times New Roman"/>
            </a:endParaRPr>
          </a:p>
        </p:txBody>
      </p:sp>
      <p:sp>
        <p:nvSpPr>
          <p:cNvPr id="5" name="PlaceHolder 2"/>
          <p:cNvSpPr>
            <a:spLocks noGrp="1"/>
          </p:cNvSpPr>
          <p:nvPr>
            <p:ph type="sldNum" idx="2"/>
          </p:nvPr>
        </p:nvSpPr>
        <p:spPr>
          <a:xfrm>
            <a:off x="8610480" y="6356520"/>
            <a:ext cx="2727000" cy="34884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7250EC2A-11A6-4F84-B644-EA60EBE3ECC5}" type="slidenum">
              <a:rPr b="0" lang="en-US" sz="1800" spc="-1" strike="noStrike">
                <a:solidFill>
                  <a:srgbClr val="000000"/>
                </a:solidFill>
                <a:latin typeface="Calibri"/>
                <a:ea typeface="DejaVu Sans"/>
              </a:rPr>
              <a:t>15</a:t>
            </a:fld>
            <a:endParaRPr b="0" lang="en-PH" sz="1800" spc="-1" strike="noStrike">
              <a:solidFill>
                <a:srgbClr val="000000"/>
              </a:solidFill>
              <a:latin typeface="Times New Roman"/>
            </a:endParaRPr>
          </a:p>
        </p:txBody>
      </p:sp>
      <p:sp>
        <p:nvSpPr>
          <p:cNvPr id="6" name="PlaceHolder 3"/>
          <p:cNvSpPr>
            <a:spLocks noGrp="1"/>
          </p:cNvSpPr>
          <p:nvPr>
            <p:ph type="dt" idx="3"/>
          </p:nvPr>
        </p:nvSpPr>
        <p:spPr>
          <a:xfrm>
            <a:off x="838080" y="6356520"/>
            <a:ext cx="2727000" cy="34884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 </a:t>
            </a:r>
            <a:endParaRPr b="0" lang="en-PH" sz="1400" spc="-1" strike="noStrike">
              <a:solidFill>
                <a:srgbClr val="000000"/>
              </a:solidFill>
              <a:latin typeface="Times New Roman"/>
            </a:endParaRPr>
          </a:p>
        </p:txBody>
      </p:sp>
      <p:sp>
        <p:nvSpPr>
          <p:cNvPr id="7"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 name="Picture 18" descr=""/>
          <p:cNvPicPr/>
          <p:nvPr/>
        </p:nvPicPr>
        <p:blipFill>
          <a:blip r:embed="rId2"/>
          <a:stretch/>
        </p:blipFill>
        <p:spPr>
          <a:xfrm>
            <a:off x="0" y="6242760"/>
            <a:ext cx="12175920" cy="618840"/>
          </a:xfrm>
          <a:prstGeom prst="rect">
            <a:avLst/>
          </a:prstGeom>
          <a:ln w="0">
            <a:noFill/>
          </a:ln>
        </p:spPr>
      </p:pic>
      <p:sp>
        <p:nvSpPr>
          <p:cNvPr id="46" name="Rectangle 7"/>
          <p:cNvSpPr/>
          <p:nvPr/>
        </p:nvSpPr>
        <p:spPr>
          <a:xfrm>
            <a:off x="10868760" y="0"/>
            <a:ext cx="954360" cy="9543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pic>
        <p:nvPicPr>
          <p:cNvPr id="47" name="Picture 10" descr=""/>
          <p:cNvPicPr/>
          <p:nvPr/>
        </p:nvPicPr>
        <p:blipFill>
          <a:blip r:embed="rId3"/>
          <a:stretch/>
        </p:blipFill>
        <p:spPr>
          <a:xfrm>
            <a:off x="10857240" y="-64440"/>
            <a:ext cx="1018440" cy="1018440"/>
          </a:xfrm>
          <a:prstGeom prst="rect">
            <a:avLst/>
          </a:prstGeom>
          <a:ln w="0">
            <a:noFill/>
          </a:ln>
        </p:spPr>
      </p:pic>
      <p:sp>
        <p:nvSpPr>
          <p:cNvPr id="48" name="TextBox 9"/>
          <p:cNvSpPr/>
          <p:nvPr/>
        </p:nvSpPr>
        <p:spPr>
          <a:xfrm>
            <a:off x="185400" y="6362280"/>
            <a:ext cx="4675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Rex Curriculum Resource </a:t>
            </a:r>
            <a:endParaRPr b="0" lang="en-PH" sz="1800" spc="-1" strike="noStrike">
              <a:solidFill>
                <a:srgbClr val="000000"/>
              </a:solidFill>
              <a:latin typeface="Arial"/>
            </a:endParaRPr>
          </a:p>
        </p:txBody>
      </p:sp>
      <p:sp>
        <p:nvSpPr>
          <p:cNvPr id="49" name="TextBox 11"/>
          <p:cNvSpPr/>
          <p:nvPr/>
        </p:nvSpPr>
        <p:spPr>
          <a:xfrm>
            <a:off x="9452520" y="6352200"/>
            <a:ext cx="26071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WWW.REX.COM.PH</a:t>
            </a:r>
            <a:endParaRPr b="0" lang="en-PH" sz="1800" spc="-1" strike="noStrike">
              <a:solidFill>
                <a:srgbClr val="000000"/>
              </a:solidFill>
              <a:latin typeface="Arial"/>
            </a:endParaRPr>
          </a:p>
        </p:txBody>
      </p:sp>
      <p:sp>
        <p:nvSpPr>
          <p:cNvPr id="50" name="PlaceHolder 1"/>
          <p:cNvSpPr>
            <a:spLocks noGrp="1"/>
          </p:cNvSpPr>
          <p:nvPr>
            <p:ph type="ftr" idx="4"/>
          </p:nvPr>
        </p:nvSpPr>
        <p:spPr>
          <a:xfrm>
            <a:off x="4038480" y="6356520"/>
            <a:ext cx="4098600" cy="34884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1" name="PlaceHolder 2"/>
          <p:cNvSpPr>
            <a:spLocks noGrp="1"/>
          </p:cNvSpPr>
          <p:nvPr>
            <p:ph type="sldNum" idx="5"/>
          </p:nvPr>
        </p:nvSpPr>
        <p:spPr>
          <a:xfrm>
            <a:off x="8610480" y="6356520"/>
            <a:ext cx="2727000" cy="34884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en-US" sz="1200" spc="-1" strike="noStrike">
                <a:solidFill>
                  <a:srgbClr val="8b8b8b"/>
                </a:solidFill>
                <a:latin typeface="Calibri"/>
                <a:ea typeface="DejaVu Sans"/>
              </a:defRPr>
            </a:lvl1pPr>
          </a:lstStyle>
          <a:p>
            <a:pPr indent="0" algn="r">
              <a:lnSpc>
                <a:spcPct val="100000"/>
              </a:lnSpc>
              <a:buNone/>
              <a:tabLst>
                <a:tab algn="l" pos="0"/>
              </a:tabLst>
            </a:pPr>
            <a:fld id="{CFA374B7-0E41-470D-BCB6-D8CEAB12717D}" type="slidenum">
              <a:rPr b="0" lang="en-US" sz="1200" spc="-1" strike="noStrike">
                <a:solidFill>
                  <a:srgbClr val="8b8b8b"/>
                </a:solidFill>
                <a:latin typeface="Calibri"/>
                <a:ea typeface="DejaVu Sans"/>
              </a:rPr>
              <a:t>&lt;number&gt;</a:t>
            </a:fld>
            <a:endParaRPr b="0" lang="en-PH" sz="1200" spc="-1" strike="noStrike">
              <a:solidFill>
                <a:srgbClr val="000000"/>
              </a:solidFill>
              <a:latin typeface="Times New Roman"/>
            </a:endParaRPr>
          </a:p>
        </p:txBody>
      </p:sp>
      <p:sp>
        <p:nvSpPr>
          <p:cNvPr id="52" name="PlaceHolder 3"/>
          <p:cNvSpPr>
            <a:spLocks noGrp="1"/>
          </p:cNvSpPr>
          <p:nvPr>
            <p:ph type="dt" idx="6"/>
          </p:nvPr>
        </p:nvSpPr>
        <p:spPr>
          <a:xfrm>
            <a:off x="838080" y="6356520"/>
            <a:ext cx="2727000" cy="348840"/>
          </a:xfrm>
          <a:prstGeom prst="rect">
            <a:avLst/>
          </a:prstGeom>
          <a:noFill/>
          <a:ln w="0">
            <a:noFill/>
          </a:ln>
        </p:spPr>
        <p:txBody>
          <a:bodyPr lIns="90000" rIns="90000" tIns="45000" bIns="45000" anchor="ctr">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5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5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1" name="New REX Education Mission Logo V.png" descr="New REX Education Mission Logo V.png"/>
          <p:cNvPicPr/>
          <p:nvPr/>
        </p:nvPicPr>
        <p:blipFill>
          <a:blip r:embed="rId2"/>
          <a:stretch/>
        </p:blipFill>
        <p:spPr>
          <a:xfrm>
            <a:off x="2755800" y="1508760"/>
            <a:ext cx="6600240" cy="3368520"/>
          </a:xfrm>
          <a:prstGeom prst="rect">
            <a:avLst/>
          </a:prstGeom>
          <a:ln w="12700">
            <a:noFill/>
          </a:ln>
        </p:spPr>
      </p:pic>
      <p:sp>
        <p:nvSpPr>
          <p:cNvPr id="92" name="PlaceHolder 1"/>
          <p:cNvSpPr>
            <a:spLocks noGrp="1"/>
          </p:cNvSpPr>
          <p:nvPr>
            <p:ph type="ftr" idx="7"/>
          </p:nvPr>
        </p:nvSpPr>
        <p:spPr>
          <a:xfrm>
            <a:off x="4038480" y="6356520"/>
            <a:ext cx="4098600" cy="34884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93" name="PlaceHolder 2"/>
          <p:cNvSpPr>
            <a:spLocks noGrp="1"/>
          </p:cNvSpPr>
          <p:nvPr>
            <p:ph type="sldNum" idx="8"/>
          </p:nvPr>
        </p:nvSpPr>
        <p:spPr>
          <a:xfrm>
            <a:off x="8610480" y="6356520"/>
            <a:ext cx="2727000" cy="34884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B9A6F801-35EA-4229-ACBF-2C51348F2F9A}"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94" name="PlaceHolder 3"/>
          <p:cNvSpPr>
            <a:spLocks noGrp="1"/>
          </p:cNvSpPr>
          <p:nvPr>
            <p:ph type="dt" idx="9"/>
          </p:nvPr>
        </p:nvSpPr>
        <p:spPr>
          <a:xfrm>
            <a:off x="838080" y="6356520"/>
            <a:ext cx="2727000" cy="34884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9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9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Rectangle 132"/>
          <p:cNvSpPr/>
          <p:nvPr/>
        </p:nvSpPr>
        <p:spPr>
          <a:xfrm>
            <a:off x="4540680" y="2484000"/>
            <a:ext cx="6824160" cy="21222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PH" sz="3600" spc="-1" strike="noStrike">
                <a:solidFill>
                  <a:srgbClr val="ffffff"/>
                </a:solidFill>
                <a:latin typeface="Montserrat Medium"/>
                <a:ea typeface="DejaVu Sans"/>
              </a:rPr>
              <a:t>Mga Programa at Patakarang Ipinatupad sa Ilalim ng Pamahalaang Komonwelt</a:t>
            </a:r>
            <a:endParaRPr b="0" lang="en-PH"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Rectangle 24"/>
          <p:cNvSpPr/>
          <p:nvPr/>
        </p:nvSpPr>
        <p:spPr>
          <a:xfrm>
            <a:off x="-113040" y="532080"/>
            <a:ext cx="10784160" cy="6933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69" name="Rectangle 25"/>
          <p:cNvSpPr/>
          <p:nvPr/>
        </p:nvSpPr>
        <p:spPr>
          <a:xfrm>
            <a:off x="426960" y="532080"/>
            <a:ext cx="102441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500" spc="-1" strike="noStrike">
                <a:solidFill>
                  <a:srgbClr val="ffffff"/>
                </a:solidFill>
                <a:latin typeface="Montserrat Medium"/>
                <a:ea typeface="DejaVu Sans"/>
              </a:rPr>
              <a:t>Programa sa Pagtatakda ng Pambansang Wika</a:t>
            </a:r>
            <a:endParaRPr b="0" lang="en-PH" sz="3500" spc="-1" strike="noStrike">
              <a:solidFill>
                <a:srgbClr val="000000"/>
              </a:solidFill>
              <a:latin typeface="Arial"/>
            </a:endParaRPr>
          </a:p>
          <a:p>
            <a:pPr>
              <a:lnSpc>
                <a:spcPct val="100000"/>
              </a:lnSpc>
            </a:pPr>
            <a:endParaRPr b="0" lang="en-PH" sz="3500" spc="-1" strike="noStrike">
              <a:solidFill>
                <a:srgbClr val="000000"/>
              </a:solidFill>
              <a:latin typeface="Arial"/>
            </a:endParaRPr>
          </a:p>
          <a:p>
            <a:pPr>
              <a:lnSpc>
                <a:spcPct val="100000"/>
              </a:lnSpc>
            </a:pPr>
            <a:endParaRPr b="0" lang="en-PH" sz="3500" spc="-1" strike="noStrike">
              <a:solidFill>
                <a:srgbClr val="000000"/>
              </a:solidFill>
              <a:latin typeface="Arial"/>
            </a:endParaRPr>
          </a:p>
        </p:txBody>
      </p:sp>
      <p:pic>
        <p:nvPicPr>
          <p:cNvPr id="170" name="" descr=""/>
          <p:cNvPicPr/>
          <p:nvPr/>
        </p:nvPicPr>
        <p:blipFill>
          <a:blip r:embed="rId1"/>
          <a:stretch/>
        </p:blipFill>
        <p:spPr>
          <a:xfrm>
            <a:off x="8638920" y="1631520"/>
            <a:ext cx="2985120" cy="3800160"/>
          </a:xfrm>
          <a:prstGeom prst="rect">
            <a:avLst/>
          </a:prstGeom>
          <a:ln w="0">
            <a:noFill/>
          </a:ln>
        </p:spPr>
      </p:pic>
      <p:sp>
        <p:nvSpPr>
          <p:cNvPr id="171" name=""/>
          <p:cNvSpPr/>
          <p:nvPr/>
        </p:nvSpPr>
        <p:spPr>
          <a:xfrm>
            <a:off x="853200" y="1428120"/>
            <a:ext cx="7648560" cy="468468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Nakasaad sa </a:t>
            </a:r>
            <a:r>
              <a:rPr b="1" lang="en-PH" sz="1800" spc="-1" strike="noStrike">
                <a:solidFill>
                  <a:srgbClr val="000000"/>
                </a:solidFill>
                <a:latin typeface="Lato"/>
                <a:ea typeface="DejaVu Sans"/>
              </a:rPr>
              <a:t>Artikulo XIII ng Saligang Batas ng 1935</a:t>
            </a:r>
            <a:r>
              <a:rPr b="0" lang="en-PH" sz="1800" spc="-1" strike="noStrike">
                <a:solidFill>
                  <a:srgbClr val="000000"/>
                </a:solidFill>
                <a:latin typeface="Lato"/>
                <a:ea typeface="DejaVu Sans"/>
              </a:rPr>
              <a:t> </a:t>
            </a:r>
            <a:r>
              <a:rPr b="1" lang="en-PH" sz="1800" spc="-1" strike="noStrike">
                <a:solidFill>
                  <a:srgbClr val="000000"/>
                </a:solidFill>
                <a:latin typeface="Lato"/>
                <a:ea typeface="DejaVu Sans"/>
              </a:rPr>
              <a:t>ang pagkakaroon ng isang pambansang wika</a:t>
            </a:r>
            <a:r>
              <a:rPr b="0" lang="en-PH" sz="1800" spc="-1" strike="noStrike">
                <a:solidFill>
                  <a:srgbClr val="000000"/>
                </a:solidFill>
                <a:latin typeface="Lato"/>
                <a:ea typeface="DejaVu Sans"/>
              </a:rPr>
              <a:t>. Layunin nito na mapagbuklod ang mga mamamayan ng Pilipinas sa kabila ng pagkakaiba-iba ng diyalekto o wikang ginagamit sa mga rehiyon at lalawigan.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Itinatag ng </a:t>
            </a:r>
            <a:r>
              <a:rPr b="1" lang="en-PH" sz="1800" spc="-1" strike="noStrike">
                <a:solidFill>
                  <a:srgbClr val="000000"/>
                </a:solidFill>
                <a:latin typeface="Lato"/>
                <a:ea typeface="DejaVu Sans"/>
              </a:rPr>
              <a:t>Batas Komonwelt Blg. 184</a:t>
            </a:r>
            <a:r>
              <a:rPr b="0" lang="en-PH" sz="1800" spc="-1" strike="noStrike">
                <a:solidFill>
                  <a:srgbClr val="000000"/>
                </a:solidFill>
                <a:latin typeface="Lato"/>
                <a:ea typeface="DejaVu Sans"/>
              </a:rPr>
              <a:t> ang </a:t>
            </a:r>
            <a:r>
              <a:rPr b="1" lang="en-PH" sz="1800" spc="-1" strike="noStrike">
                <a:solidFill>
                  <a:srgbClr val="000000"/>
                </a:solidFill>
                <a:latin typeface="Lato"/>
                <a:ea typeface="DejaVu Sans"/>
              </a:rPr>
              <a:t>Surian ng Wikang Pambansa</a:t>
            </a:r>
            <a:r>
              <a:rPr b="0" lang="en-PH" sz="1800" spc="-1" strike="noStrike">
                <a:solidFill>
                  <a:srgbClr val="000000"/>
                </a:solidFill>
                <a:latin typeface="Lato"/>
                <a:ea typeface="DejaVu Sans"/>
              </a:rPr>
              <a:t> upang pag-aralan at siyasatin ang pinakamainam na wikang ipalalaganap sa buong kapuluan.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Si </a:t>
            </a:r>
            <a:r>
              <a:rPr b="1" lang="en-PH" sz="1800" spc="-1" strike="noStrike">
                <a:solidFill>
                  <a:srgbClr val="000000"/>
                </a:solidFill>
                <a:latin typeface="Lato"/>
                <a:ea typeface="DejaVu Sans"/>
              </a:rPr>
              <a:t>Jaime Carlos de Veyra</a:t>
            </a:r>
            <a:r>
              <a:rPr b="0" lang="en-PH" sz="1800" spc="-1" strike="noStrike">
                <a:solidFill>
                  <a:srgbClr val="000000"/>
                </a:solidFill>
                <a:latin typeface="Lato"/>
                <a:ea typeface="DejaVu Sans"/>
              </a:rPr>
              <a:t>, isang manunulat, abogado, at politiko mula sa Leyte, ang itinalaga bilang unang tagapangulo nito. Iminungkahi ng mga kasapi nito na ang gawing batayan ng pambansang wika ay ang </a:t>
            </a:r>
            <a:r>
              <a:rPr b="1" lang="en-PH" sz="1800" spc="-1" strike="noStrike">
                <a:solidFill>
                  <a:srgbClr val="000000"/>
                </a:solidFill>
                <a:latin typeface="Lato"/>
                <a:ea typeface="DejaVu Sans"/>
              </a:rPr>
              <a:t>Tagalog</a:t>
            </a:r>
            <a:r>
              <a:rPr b="0" lang="en-PH" sz="1800" spc="-1" strike="noStrike">
                <a:solidFill>
                  <a:srgbClr val="000000"/>
                </a:solidFill>
                <a:latin typeface="Lato"/>
                <a:ea typeface="DejaVu Sans"/>
              </a:rPr>
              <a:t> dahil ginagamit ito ng nakararaming Pilipino at batay sa pananaw ng mga manunulat.</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Rectangle 26"/>
          <p:cNvSpPr/>
          <p:nvPr/>
        </p:nvSpPr>
        <p:spPr>
          <a:xfrm>
            <a:off x="-113040" y="532080"/>
            <a:ext cx="10784160" cy="6933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73" name="Rectangle 27"/>
          <p:cNvSpPr/>
          <p:nvPr/>
        </p:nvSpPr>
        <p:spPr>
          <a:xfrm>
            <a:off x="426960" y="532080"/>
            <a:ext cx="102441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500" spc="-1" strike="noStrike">
                <a:solidFill>
                  <a:srgbClr val="ffffff"/>
                </a:solidFill>
                <a:latin typeface="Montserrat Medium"/>
                <a:ea typeface="DejaVu Sans"/>
              </a:rPr>
              <a:t>Programa sa Pagtatakda ng Pambansang Wika</a:t>
            </a:r>
            <a:endParaRPr b="0" lang="en-PH" sz="3500" spc="-1" strike="noStrike">
              <a:solidFill>
                <a:srgbClr val="000000"/>
              </a:solidFill>
              <a:latin typeface="Arial"/>
            </a:endParaRPr>
          </a:p>
          <a:p>
            <a:pPr>
              <a:lnSpc>
                <a:spcPct val="100000"/>
              </a:lnSpc>
            </a:pPr>
            <a:endParaRPr b="0" lang="en-PH" sz="3500" spc="-1" strike="noStrike">
              <a:solidFill>
                <a:srgbClr val="000000"/>
              </a:solidFill>
              <a:latin typeface="Arial"/>
            </a:endParaRPr>
          </a:p>
          <a:p>
            <a:pPr>
              <a:lnSpc>
                <a:spcPct val="100000"/>
              </a:lnSpc>
            </a:pPr>
            <a:endParaRPr b="0" lang="en-PH" sz="3500" spc="-1" strike="noStrike">
              <a:solidFill>
                <a:srgbClr val="000000"/>
              </a:solidFill>
              <a:latin typeface="Arial"/>
            </a:endParaRPr>
          </a:p>
        </p:txBody>
      </p:sp>
      <p:pic>
        <p:nvPicPr>
          <p:cNvPr id="174" name="" descr=""/>
          <p:cNvPicPr/>
          <p:nvPr/>
        </p:nvPicPr>
        <p:blipFill>
          <a:blip r:embed="rId1"/>
          <a:stretch/>
        </p:blipFill>
        <p:spPr>
          <a:xfrm>
            <a:off x="8638920" y="1631520"/>
            <a:ext cx="2985120" cy="3800160"/>
          </a:xfrm>
          <a:prstGeom prst="rect">
            <a:avLst/>
          </a:prstGeom>
          <a:ln w="0">
            <a:noFill/>
          </a:ln>
        </p:spPr>
      </p:pic>
      <p:sp>
        <p:nvSpPr>
          <p:cNvPr id="175" name=""/>
          <p:cNvSpPr/>
          <p:nvPr/>
        </p:nvSpPr>
        <p:spPr>
          <a:xfrm>
            <a:off x="853200" y="1428120"/>
            <a:ext cx="7648560" cy="314280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Noong </a:t>
            </a:r>
            <a:r>
              <a:rPr b="1" lang="en-PH" sz="1800" spc="-1" strike="noStrike">
                <a:solidFill>
                  <a:srgbClr val="000000"/>
                </a:solidFill>
                <a:latin typeface="Lato"/>
                <a:ea typeface="DejaVu Sans"/>
              </a:rPr>
              <a:t>Hunyo 19, 1940</a:t>
            </a:r>
            <a:r>
              <a:rPr b="0" lang="en-PH" sz="1800" spc="-1" strike="noStrike">
                <a:solidFill>
                  <a:srgbClr val="000000"/>
                </a:solidFill>
                <a:latin typeface="Lato"/>
                <a:ea typeface="DejaVu Sans"/>
              </a:rPr>
              <a:t> ay sinimulan ang pagtuturo ng pambansang wika sa lahat ng paaralan.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Ang</a:t>
            </a:r>
            <a:r>
              <a:rPr b="1" lang="en-PH" sz="1800" spc="-1" strike="noStrike">
                <a:solidFill>
                  <a:srgbClr val="000000"/>
                </a:solidFill>
                <a:latin typeface="Lato"/>
                <a:ea typeface="DejaVu Sans"/>
              </a:rPr>
              <a:t> Batas Komonwelt Blg. 570</a:t>
            </a:r>
            <a:r>
              <a:rPr b="0" lang="en-PH" sz="1800" spc="-1" strike="noStrike">
                <a:solidFill>
                  <a:srgbClr val="000000"/>
                </a:solidFill>
                <a:latin typeface="Lato"/>
                <a:ea typeface="DejaVu Sans"/>
              </a:rPr>
              <a:t> </a:t>
            </a:r>
            <a:r>
              <a:rPr b="1" lang="en-PH" sz="1800" spc="-1" strike="noStrike">
                <a:solidFill>
                  <a:srgbClr val="000000"/>
                </a:solidFill>
                <a:latin typeface="Lato"/>
                <a:ea typeface="DejaVu Sans"/>
              </a:rPr>
              <a:t>ang nagtakda na ang pambansang wika sa Pilipinas ay kikilalaning wikang Filipino.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Kinilala si </a:t>
            </a:r>
            <a:r>
              <a:rPr b="1" lang="en-PH" sz="1800" spc="-1" strike="noStrike">
                <a:solidFill>
                  <a:srgbClr val="000000"/>
                </a:solidFill>
                <a:latin typeface="Lato"/>
                <a:ea typeface="DejaVu Sans"/>
              </a:rPr>
              <a:t>Pangulong Manuel Quezon</a:t>
            </a:r>
            <a:r>
              <a:rPr b="0" lang="en-PH" sz="1800" spc="-1" strike="noStrike">
                <a:solidFill>
                  <a:srgbClr val="000000"/>
                </a:solidFill>
                <a:latin typeface="Lato"/>
                <a:ea typeface="DejaVu Sans"/>
              </a:rPr>
              <a:t> bilang </a:t>
            </a:r>
            <a:r>
              <a:rPr b="1" lang="en-PH" sz="1800" spc="-1" strike="noStrike">
                <a:solidFill>
                  <a:srgbClr val="000000"/>
                </a:solidFill>
                <a:latin typeface="Lato"/>
                <a:ea typeface="DejaVu Sans"/>
              </a:rPr>
              <a:t>Ama ng Wikang Pambansa</a:t>
            </a:r>
            <a:r>
              <a:rPr b="0" lang="en-PH" sz="1800" spc="-1" strike="noStrike">
                <a:solidFill>
                  <a:srgbClr val="000000"/>
                </a:solidFill>
                <a:latin typeface="Lato"/>
                <a:ea typeface="DejaVu Sans"/>
              </a:rPr>
              <a:t> dahil sa kaniyang pagsisikap na maisakatuparan ang pagkakaroon ng pambansang wika.</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Rectangle 30"/>
          <p:cNvSpPr/>
          <p:nvPr/>
        </p:nvSpPr>
        <p:spPr>
          <a:xfrm>
            <a:off x="-113040" y="532080"/>
            <a:ext cx="10784160" cy="6933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77" name="Rectangle 31"/>
          <p:cNvSpPr/>
          <p:nvPr/>
        </p:nvSpPr>
        <p:spPr>
          <a:xfrm>
            <a:off x="426960" y="532080"/>
            <a:ext cx="102441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500" spc="-1" strike="noStrike">
                <a:solidFill>
                  <a:srgbClr val="ffffff"/>
                </a:solidFill>
                <a:latin typeface="Montserrat Medium"/>
                <a:ea typeface="DejaVu Sans"/>
              </a:rPr>
              <a:t>Programa sa Transportasyon at Komunikasyon</a:t>
            </a:r>
            <a:endParaRPr b="0" lang="en-PH" sz="3500" spc="-1" strike="noStrike">
              <a:solidFill>
                <a:srgbClr val="000000"/>
              </a:solidFill>
              <a:latin typeface="Arial"/>
            </a:endParaRPr>
          </a:p>
          <a:p>
            <a:pPr>
              <a:lnSpc>
                <a:spcPct val="100000"/>
              </a:lnSpc>
            </a:pPr>
            <a:endParaRPr b="0" lang="en-PH" sz="3500" spc="-1" strike="noStrike">
              <a:solidFill>
                <a:srgbClr val="000000"/>
              </a:solidFill>
              <a:latin typeface="Arial"/>
            </a:endParaRPr>
          </a:p>
          <a:p>
            <a:pPr>
              <a:lnSpc>
                <a:spcPct val="100000"/>
              </a:lnSpc>
            </a:pPr>
            <a:endParaRPr b="0" lang="en-PH" sz="3500" spc="-1" strike="noStrike">
              <a:solidFill>
                <a:srgbClr val="000000"/>
              </a:solidFill>
              <a:latin typeface="Arial"/>
            </a:endParaRPr>
          </a:p>
        </p:txBody>
      </p:sp>
      <p:sp>
        <p:nvSpPr>
          <p:cNvPr id="178" name=""/>
          <p:cNvSpPr/>
          <p:nvPr/>
        </p:nvSpPr>
        <p:spPr>
          <a:xfrm>
            <a:off x="853200" y="1500120"/>
            <a:ext cx="7355880" cy="468468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Ang isa sa </a:t>
            </a:r>
            <a:r>
              <a:rPr b="1" lang="en-PH" sz="1800" spc="-1" strike="noStrike">
                <a:solidFill>
                  <a:srgbClr val="000000"/>
                </a:solidFill>
                <a:latin typeface="Lato"/>
                <a:ea typeface="DejaVu Sans"/>
              </a:rPr>
              <a:t>pangunahing linya ng transportasyon</a:t>
            </a:r>
            <a:r>
              <a:rPr b="0" lang="en-PH" sz="1800" spc="-1" strike="noStrike">
                <a:solidFill>
                  <a:srgbClr val="000000"/>
                </a:solidFill>
                <a:latin typeface="Lato"/>
                <a:ea typeface="DejaVu Sans"/>
              </a:rPr>
              <a:t> ay ang </a:t>
            </a:r>
            <a:r>
              <a:rPr b="1" i="1" lang="en-PH" sz="1800" spc="-1" strike="noStrike">
                <a:solidFill>
                  <a:srgbClr val="000000"/>
                </a:solidFill>
                <a:latin typeface="Lato"/>
                <a:ea typeface="DejaVu Sans"/>
              </a:rPr>
              <a:t>Manila Railroad Company</a:t>
            </a:r>
            <a:r>
              <a:rPr b="0" lang="en-PH" sz="1800" spc="-1" strike="noStrike">
                <a:solidFill>
                  <a:srgbClr val="000000"/>
                </a:solidFill>
                <a:latin typeface="Lato"/>
                <a:ea typeface="DejaVu Sans"/>
              </a:rPr>
              <a:t>. Ang biyahe sa tren na ito ay umabot mula San Fernando, La Union hanggang Legaspi, Albay. Lumawak din ang operasyon ng mga bus, kotse, taxi, trak, at motorsiklo. Dahil sa pagdami ng mga sasakyan, isinaayos ang mga pangunahing daan at mga tulay.</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Sa larang ng </a:t>
            </a:r>
            <a:r>
              <a:rPr b="1" lang="en-PH" sz="1800" spc="-1" strike="noStrike">
                <a:solidFill>
                  <a:srgbClr val="000000"/>
                </a:solidFill>
                <a:latin typeface="Lato"/>
                <a:ea typeface="DejaVu Sans"/>
              </a:rPr>
              <a:t>transportasyong panghimpapawid</a:t>
            </a:r>
            <a:r>
              <a:rPr b="0" lang="en-PH" sz="1800" spc="-1" strike="noStrike">
                <a:solidFill>
                  <a:srgbClr val="000000"/>
                </a:solidFill>
                <a:latin typeface="Lato"/>
                <a:ea typeface="DejaVu Sans"/>
              </a:rPr>
              <a:t>, dumating sa Pilipinas noong Nobyembre 29, 1935 ang </a:t>
            </a:r>
            <a:r>
              <a:rPr b="1" i="1" lang="en-PH" sz="1800" spc="-1" strike="noStrike">
                <a:solidFill>
                  <a:srgbClr val="000000"/>
                </a:solidFill>
                <a:latin typeface="Lato"/>
                <a:ea typeface="DejaVu Sans"/>
              </a:rPr>
              <a:t>China Clippers</a:t>
            </a:r>
            <a:r>
              <a:rPr b="0" lang="en-PH" sz="1800" spc="-1" strike="noStrike">
                <a:solidFill>
                  <a:srgbClr val="000000"/>
                </a:solidFill>
                <a:latin typeface="Lato"/>
                <a:ea typeface="DejaVu Sans"/>
              </a:rPr>
              <a:t>. Ito ang pinakaunang eroplanong pampasahero ng </a:t>
            </a:r>
            <a:r>
              <a:rPr b="1" i="1" lang="en-PH" sz="1800" spc="-1" strike="noStrike">
                <a:solidFill>
                  <a:srgbClr val="000000"/>
                </a:solidFill>
                <a:latin typeface="Lato"/>
                <a:ea typeface="DejaVu Sans"/>
              </a:rPr>
              <a:t>Pan-American Airways</a:t>
            </a:r>
            <a:r>
              <a:rPr b="0" lang="en-PH" sz="1800" spc="-1" strike="noStrike">
                <a:solidFill>
                  <a:srgbClr val="000000"/>
                </a:solidFill>
                <a:latin typeface="Lato"/>
                <a:ea typeface="DejaVu Sans"/>
              </a:rPr>
              <a:t> na dumating sa Pilipinas. Kilala ito sa kasalukuyan bilang Philippine Airlines. Upang mapabuti ang pangangasiwa sa sasakyang panghimpapawid ay naitatag ang </a:t>
            </a:r>
            <a:r>
              <a:rPr b="1" lang="en-PH" sz="1800" spc="-1" strike="noStrike">
                <a:solidFill>
                  <a:srgbClr val="000000"/>
                </a:solidFill>
                <a:latin typeface="Lato"/>
                <a:ea typeface="DejaVu Sans"/>
              </a:rPr>
              <a:t>Bureau of Aeronautics</a:t>
            </a:r>
            <a:r>
              <a:rPr b="0" lang="en-PH" sz="1800" spc="-1" strike="noStrike">
                <a:solidFill>
                  <a:srgbClr val="000000"/>
                </a:solidFill>
                <a:latin typeface="Lato"/>
                <a:ea typeface="DejaVu Sans"/>
              </a:rPr>
              <a:t> sa pamamagitan ng </a:t>
            </a:r>
            <a:r>
              <a:rPr b="1" lang="en-PH" sz="1800" spc="-1" strike="noStrike">
                <a:solidFill>
                  <a:srgbClr val="000000"/>
                </a:solidFill>
                <a:latin typeface="Lato"/>
                <a:ea typeface="DejaVu Sans"/>
              </a:rPr>
              <a:t>Batas Komonwelt Blg. 168</a:t>
            </a:r>
            <a:r>
              <a:rPr b="0" lang="en-PH" sz="1800" spc="-1" strike="noStrike">
                <a:solidFill>
                  <a:srgbClr val="000000"/>
                </a:solidFill>
                <a:latin typeface="Lato"/>
                <a:ea typeface="DejaVu Sans"/>
              </a:rPr>
              <a:t> na pinagtibay noong 1936.</a:t>
            </a:r>
            <a:endParaRPr b="0" lang="en-PH" sz="1800" spc="-1" strike="noStrike">
              <a:solidFill>
                <a:srgbClr val="000000"/>
              </a:solidFill>
              <a:latin typeface="Arial"/>
            </a:endParaRPr>
          </a:p>
        </p:txBody>
      </p:sp>
      <p:pic>
        <p:nvPicPr>
          <p:cNvPr id="179" name="" descr=""/>
          <p:cNvPicPr/>
          <p:nvPr/>
        </p:nvPicPr>
        <p:blipFill>
          <a:blip r:embed="rId1"/>
          <a:stretch/>
        </p:blipFill>
        <p:spPr>
          <a:xfrm>
            <a:off x="8521560" y="1538640"/>
            <a:ext cx="3086640" cy="2181960"/>
          </a:xfrm>
          <a:prstGeom prst="rect">
            <a:avLst/>
          </a:prstGeom>
          <a:ln w="0">
            <a:noFill/>
          </a:ln>
        </p:spPr>
      </p:pic>
      <p:pic>
        <p:nvPicPr>
          <p:cNvPr id="180" name="" descr=""/>
          <p:cNvPicPr/>
          <p:nvPr/>
        </p:nvPicPr>
        <p:blipFill>
          <a:blip r:embed="rId2"/>
          <a:stretch/>
        </p:blipFill>
        <p:spPr>
          <a:xfrm>
            <a:off x="8530560" y="3857760"/>
            <a:ext cx="3077640" cy="203328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Rectangle 28"/>
          <p:cNvSpPr/>
          <p:nvPr/>
        </p:nvSpPr>
        <p:spPr>
          <a:xfrm>
            <a:off x="-113040" y="532080"/>
            <a:ext cx="7471800" cy="6933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82" name="Rectangle 29"/>
          <p:cNvSpPr/>
          <p:nvPr/>
        </p:nvSpPr>
        <p:spPr>
          <a:xfrm>
            <a:off x="426960" y="532080"/>
            <a:ext cx="102441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500" spc="-1" strike="noStrike">
                <a:solidFill>
                  <a:srgbClr val="ffffff"/>
                </a:solidFill>
                <a:latin typeface="Montserrat Medium"/>
                <a:ea typeface="DejaVu Sans"/>
              </a:rPr>
              <a:t>Programa para sa Kababaihan</a:t>
            </a:r>
            <a:endParaRPr b="0" lang="en-PH" sz="3500" spc="-1" strike="noStrike">
              <a:solidFill>
                <a:srgbClr val="000000"/>
              </a:solidFill>
              <a:latin typeface="Arial"/>
            </a:endParaRPr>
          </a:p>
          <a:p>
            <a:pPr>
              <a:lnSpc>
                <a:spcPct val="100000"/>
              </a:lnSpc>
            </a:pPr>
            <a:endParaRPr b="0" lang="en-PH" sz="3500" spc="-1" strike="noStrike">
              <a:solidFill>
                <a:srgbClr val="000000"/>
              </a:solidFill>
              <a:latin typeface="Arial"/>
            </a:endParaRPr>
          </a:p>
          <a:p>
            <a:pPr>
              <a:lnSpc>
                <a:spcPct val="100000"/>
              </a:lnSpc>
            </a:pPr>
            <a:endParaRPr b="0" lang="en-PH" sz="3500" spc="-1" strike="noStrike">
              <a:solidFill>
                <a:srgbClr val="000000"/>
              </a:solidFill>
              <a:latin typeface="Arial"/>
            </a:endParaRPr>
          </a:p>
        </p:txBody>
      </p:sp>
      <p:pic>
        <p:nvPicPr>
          <p:cNvPr id="183" name="" descr=""/>
          <p:cNvPicPr/>
          <p:nvPr/>
        </p:nvPicPr>
        <p:blipFill>
          <a:blip r:embed="rId1"/>
          <a:stretch/>
        </p:blipFill>
        <p:spPr>
          <a:xfrm>
            <a:off x="9380880" y="3735720"/>
            <a:ext cx="1935360" cy="2173320"/>
          </a:xfrm>
          <a:prstGeom prst="rect">
            <a:avLst/>
          </a:prstGeom>
          <a:ln w="0">
            <a:noFill/>
          </a:ln>
        </p:spPr>
      </p:pic>
      <p:pic>
        <p:nvPicPr>
          <p:cNvPr id="184" name="" descr=""/>
          <p:cNvPicPr/>
          <p:nvPr/>
        </p:nvPicPr>
        <p:blipFill>
          <a:blip r:embed="rId2"/>
          <a:stretch/>
        </p:blipFill>
        <p:spPr>
          <a:xfrm>
            <a:off x="9325440" y="1168560"/>
            <a:ext cx="1863360" cy="2312640"/>
          </a:xfrm>
          <a:prstGeom prst="rect">
            <a:avLst/>
          </a:prstGeom>
          <a:ln w="0">
            <a:noFill/>
          </a:ln>
        </p:spPr>
      </p:pic>
      <p:sp>
        <p:nvSpPr>
          <p:cNvPr id="185" name=""/>
          <p:cNvSpPr/>
          <p:nvPr/>
        </p:nvSpPr>
        <p:spPr>
          <a:xfrm>
            <a:off x="813960" y="1631520"/>
            <a:ext cx="8119800" cy="376560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Sa pamamagitan ng isang pambansang plebisito, nasukat ang pananaw ng kababaihan ukol sa pakikiisa sa botohan o halalan. Ang plebisito ay isang paraan ng halalan kung saan nasusukat ang pananaw o desisyon ng mga mamamayan hinggil sa mga usaping pambansa.</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Umabot sa 500,000 ang bilang ng kababaihang sumang-ayon na mabigyan sila ng pagkakataong bumoto at lumahok sa halalan. Dahil dito, naipagkaloob sa kababaihan ang karapatang maihalal at humawak ng posisyon sa pamahalaan. Si </a:t>
            </a:r>
            <a:r>
              <a:rPr b="1" lang="en-PH" sz="1800" spc="-1" strike="noStrike">
                <a:solidFill>
                  <a:srgbClr val="000000"/>
                </a:solidFill>
                <a:latin typeface="Lato"/>
                <a:ea typeface="DejaVu Sans"/>
              </a:rPr>
              <a:t>Carmen Lim Planas</a:t>
            </a:r>
            <a:r>
              <a:rPr b="0" lang="en-PH" sz="1800" spc="-1" strike="noStrike">
                <a:solidFill>
                  <a:srgbClr val="000000"/>
                </a:solidFill>
                <a:latin typeface="Lato"/>
                <a:ea typeface="DejaVu Sans"/>
              </a:rPr>
              <a:t> ang naihalal na unang babaeng konsehal ng Maynila noong 1937. Samantala, noong 1941 naman ay naihalal sa Kongreso si </a:t>
            </a:r>
            <a:r>
              <a:rPr b="1" lang="en-PH" sz="1800" spc="-1" strike="noStrike">
                <a:solidFill>
                  <a:srgbClr val="000000"/>
                </a:solidFill>
                <a:latin typeface="Lato"/>
                <a:ea typeface="DejaVu Sans"/>
              </a:rPr>
              <a:t>Elisa Rosales Ochoa</a:t>
            </a:r>
            <a:r>
              <a:rPr b="0" lang="en-PH" sz="1800" spc="-1" strike="noStrike">
                <a:solidFill>
                  <a:srgbClr val="000000"/>
                </a:solidFill>
                <a:latin typeface="Lato"/>
                <a:ea typeface="DejaVu Sans"/>
              </a:rPr>
              <a:t> na mula sa lalawigan ng Agusan.</a:t>
            </a:r>
            <a:endParaRPr b="0" lang="en-PH" sz="1800" spc="-1" strike="noStrike">
              <a:solidFill>
                <a:srgbClr val="000000"/>
              </a:solidFill>
              <a:latin typeface="Arial"/>
            </a:endParaRPr>
          </a:p>
        </p:txBody>
      </p:sp>
      <p:sp>
        <p:nvSpPr>
          <p:cNvPr id="186" name=""/>
          <p:cNvSpPr/>
          <p:nvPr/>
        </p:nvSpPr>
        <p:spPr>
          <a:xfrm>
            <a:off x="9501840" y="3360960"/>
            <a:ext cx="1806480" cy="486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PH" sz="1400" spc="-1" strike="noStrike">
                <a:solidFill>
                  <a:srgbClr val="000000"/>
                </a:solidFill>
                <a:latin typeface="Lato"/>
                <a:ea typeface="DejaVu Sans"/>
              </a:rPr>
              <a:t>Carmen Lim Planas</a:t>
            </a:r>
            <a:endParaRPr b="0" lang="en-PH" sz="1400" spc="-1" strike="noStrike">
              <a:solidFill>
                <a:srgbClr val="000000"/>
              </a:solidFill>
              <a:latin typeface="Arial"/>
            </a:endParaRPr>
          </a:p>
        </p:txBody>
      </p:sp>
      <p:sp>
        <p:nvSpPr>
          <p:cNvPr id="187" name=""/>
          <p:cNvSpPr/>
          <p:nvPr/>
        </p:nvSpPr>
        <p:spPr>
          <a:xfrm>
            <a:off x="9502200" y="5881320"/>
            <a:ext cx="1940760" cy="486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PH" sz="1400" spc="-1" strike="noStrike">
                <a:solidFill>
                  <a:srgbClr val="000000"/>
                </a:solidFill>
                <a:latin typeface="Lato"/>
                <a:ea typeface="DejaVu Sans"/>
              </a:rPr>
              <a:t>Elisa Rosales Ochoa</a:t>
            </a:r>
            <a:endParaRPr b="0" lang="en-PH"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Rectangle 15"/>
          <p:cNvSpPr/>
          <p:nvPr/>
        </p:nvSpPr>
        <p:spPr>
          <a:xfrm>
            <a:off x="-113040" y="552240"/>
            <a:ext cx="3889080" cy="651600"/>
          </a:xfrm>
          <a:prstGeom prst="rect">
            <a:avLst/>
          </a:prstGeom>
          <a:gradFill rotWithShape="0">
            <a:gsLst>
              <a:gs pos="0">
                <a:srgbClr val="e8a202"/>
              </a:gs>
              <a:gs pos="100000">
                <a:srgbClr val="ffe994"/>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89" name="Rectangle 192"/>
          <p:cNvSpPr/>
          <p:nvPr/>
        </p:nvSpPr>
        <p:spPr>
          <a:xfrm>
            <a:off x="540000" y="231480"/>
            <a:ext cx="10131120" cy="1196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r>
              <a:rPr b="1" lang="en-PH" sz="3600" spc="-1" strike="noStrike">
                <a:solidFill>
                  <a:srgbClr val="ffffff"/>
                </a:solidFill>
                <a:latin typeface="Montserrat Medium"/>
                <a:ea typeface="Arial;Arial"/>
              </a:rPr>
              <a:t>Pagsasanay</a:t>
            </a:r>
            <a:endParaRPr b="0" lang="en-PH" sz="3600" spc="-1" strike="noStrike">
              <a:solidFill>
                <a:srgbClr val="000000"/>
              </a:solidFill>
              <a:latin typeface="Arial"/>
            </a:endParaRPr>
          </a:p>
        </p:txBody>
      </p:sp>
      <p:sp>
        <p:nvSpPr>
          <p:cNvPr id="190" name="Rectangle 193"/>
          <p:cNvSpPr/>
          <p:nvPr/>
        </p:nvSpPr>
        <p:spPr>
          <a:xfrm>
            <a:off x="720000" y="1060560"/>
            <a:ext cx="9951120" cy="6915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a:lnSpc>
                <a:spcPct val="100000"/>
              </a:lnSpc>
              <a:spcBef>
                <a:spcPts val="283"/>
              </a:spcBef>
              <a:spcAft>
                <a:spcPts val="283"/>
              </a:spcAft>
            </a:pPr>
            <a:endParaRPr b="0" lang="en-PH" sz="1800" spc="-1" strike="noStrike">
              <a:solidFill>
                <a:srgbClr val="000000"/>
              </a:solidFill>
              <a:latin typeface="Arial"/>
            </a:endParaRPr>
          </a:p>
        </p:txBody>
      </p:sp>
      <p:sp>
        <p:nvSpPr>
          <p:cNvPr id="191" name="Rectangle 194"/>
          <p:cNvSpPr/>
          <p:nvPr/>
        </p:nvSpPr>
        <p:spPr>
          <a:xfrm>
            <a:off x="720000" y="1496160"/>
            <a:ext cx="10969200" cy="69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192" name=""/>
          <p:cNvSpPr/>
          <p:nvPr/>
        </p:nvSpPr>
        <p:spPr>
          <a:xfrm>
            <a:off x="720000" y="1496160"/>
            <a:ext cx="9775080" cy="345924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850"/>
              </a:spcBef>
              <a:spcAft>
                <a:spcPts val="850"/>
              </a:spcAft>
            </a:pPr>
            <a:r>
              <a:rPr b="1" lang="en-PH" sz="1800" spc="-1" strike="noStrike">
                <a:solidFill>
                  <a:srgbClr val="000000"/>
                </a:solidFill>
                <a:latin typeface="Lato"/>
                <a:ea typeface="DejaVu Sans"/>
              </a:rPr>
              <a:t>I. Panuto: Sagutin ang sumusunod na tanong.</a:t>
            </a:r>
            <a:endParaRPr b="0" lang="en-PH" sz="1800" spc="-1" strike="noStrike">
              <a:solidFill>
                <a:srgbClr val="000000"/>
              </a:solidFill>
              <a:latin typeface="Arial"/>
            </a:endParaRPr>
          </a:p>
          <a:p>
            <a:pPr marL="216000" indent="-216000">
              <a:lnSpc>
                <a:spcPct val="100000"/>
              </a:lnSpc>
              <a:spcBef>
                <a:spcPts val="850"/>
              </a:spcBef>
              <a:spcAft>
                <a:spcPts val="850"/>
              </a:spcAft>
              <a:buClr>
                <a:srgbClr val="000000"/>
              </a:buClr>
              <a:buFont typeface="StarSymbol"/>
              <a:buAutoNum type="arabicPeriod"/>
            </a:pPr>
            <a:r>
              <a:rPr b="0" lang="en-PH" sz="1800" spc="-1" strike="noStrike">
                <a:solidFill>
                  <a:srgbClr val="000000"/>
                </a:solidFill>
                <a:latin typeface="Lato"/>
                <a:ea typeface="DejaVu Sans"/>
              </a:rPr>
              <a:t>Alin sa mga patakaran o programa ng Pamahalaang Komonwelt ang nakatulong nang malaki sa pag-unlad ng Pilipinas? Bakit?</a:t>
            </a:r>
            <a:endParaRPr b="0" lang="en-PH" sz="1800" spc="-1" strike="noStrike">
              <a:solidFill>
                <a:srgbClr val="000000"/>
              </a:solidFill>
              <a:latin typeface="Arial"/>
            </a:endParaRPr>
          </a:p>
          <a:p>
            <a:pPr marL="216000" indent="-216000">
              <a:lnSpc>
                <a:spcPct val="100000"/>
              </a:lnSpc>
              <a:spcBef>
                <a:spcPts val="850"/>
              </a:spcBef>
              <a:spcAft>
                <a:spcPts val="850"/>
              </a:spcAft>
              <a:buClr>
                <a:srgbClr val="000000"/>
              </a:buClr>
              <a:buFont typeface="StarSymbol"/>
              <a:buAutoNum type="arabicPeriod"/>
            </a:pPr>
            <a:r>
              <a:rPr b="0" lang="en-PH" sz="1800" spc="-1" strike="noStrike">
                <a:solidFill>
                  <a:srgbClr val="000000"/>
                </a:solidFill>
                <a:latin typeface="Lato"/>
                <a:ea typeface="DejaVu Sans"/>
              </a:rPr>
              <a:t>Sa iyong palagay, ano ang layunin ng Pamahalaang Komonwelt sa pagkakaloob nito ng karapatan sa kababaihan na makilahok sa halalan? Ipaliwanag.</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Rectangle 1"/>
          <p:cNvSpPr/>
          <p:nvPr/>
        </p:nvSpPr>
        <p:spPr>
          <a:xfrm>
            <a:off x="-113040" y="552240"/>
            <a:ext cx="6771600" cy="651600"/>
          </a:xfrm>
          <a:prstGeom prst="rect">
            <a:avLst/>
          </a:prstGeom>
          <a:gradFill rotWithShape="0">
            <a:gsLst>
              <a:gs pos="0">
                <a:srgbClr val="e8a202"/>
              </a:gs>
              <a:gs pos="100000">
                <a:srgbClr val="ffe994"/>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94" name="Rectangle 2"/>
          <p:cNvSpPr/>
          <p:nvPr/>
        </p:nvSpPr>
        <p:spPr>
          <a:xfrm>
            <a:off x="426960" y="527760"/>
            <a:ext cx="102441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195" name="Rectangle 3"/>
          <p:cNvSpPr/>
          <p:nvPr/>
        </p:nvSpPr>
        <p:spPr>
          <a:xfrm>
            <a:off x="540000" y="231480"/>
            <a:ext cx="10131120" cy="1196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r>
              <a:rPr b="1" lang="en-PH" sz="3600" spc="-1" strike="noStrike">
                <a:solidFill>
                  <a:srgbClr val="ffffff"/>
                </a:solidFill>
                <a:latin typeface="Montserrat Medium"/>
                <a:ea typeface="Arial;Arial"/>
              </a:rPr>
              <a:t>Mga Gabay na Kasagutan</a:t>
            </a:r>
            <a:endParaRPr b="0" lang="en-PH" sz="3600" spc="-1" strike="noStrike">
              <a:solidFill>
                <a:srgbClr val="000000"/>
              </a:solidFill>
              <a:latin typeface="Arial"/>
            </a:endParaRPr>
          </a:p>
        </p:txBody>
      </p:sp>
      <p:sp>
        <p:nvSpPr>
          <p:cNvPr id="196" name="Rectangle 4"/>
          <p:cNvSpPr/>
          <p:nvPr/>
        </p:nvSpPr>
        <p:spPr>
          <a:xfrm>
            <a:off x="720000" y="1060560"/>
            <a:ext cx="9951120" cy="6915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a:lnSpc>
                <a:spcPct val="100000"/>
              </a:lnSpc>
              <a:spcBef>
                <a:spcPts val="283"/>
              </a:spcBef>
              <a:spcAft>
                <a:spcPts val="283"/>
              </a:spcAft>
            </a:pPr>
            <a:endParaRPr b="0" lang="en-PH" sz="1800" spc="-1" strike="noStrike">
              <a:solidFill>
                <a:srgbClr val="000000"/>
              </a:solidFill>
              <a:latin typeface="Arial"/>
            </a:endParaRPr>
          </a:p>
        </p:txBody>
      </p:sp>
      <p:sp>
        <p:nvSpPr>
          <p:cNvPr id="197" name=""/>
          <p:cNvSpPr/>
          <p:nvPr/>
        </p:nvSpPr>
        <p:spPr>
          <a:xfrm>
            <a:off x="902160" y="1627200"/>
            <a:ext cx="10387440" cy="372456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spcBef>
                <a:spcPts val="283"/>
              </a:spcBef>
              <a:spcAft>
                <a:spcPts val="283"/>
              </a:spcAft>
              <a:buClr>
                <a:srgbClr val="000000"/>
              </a:buClr>
              <a:buFont typeface="StarSymbol"/>
              <a:buAutoNum type="arabicPeriod"/>
            </a:pPr>
            <a:r>
              <a:rPr b="0" lang="en-PH" sz="1800" spc="-1" strike="noStrike">
                <a:solidFill>
                  <a:srgbClr val="000000"/>
                </a:solidFill>
                <a:latin typeface="Lato"/>
                <a:ea typeface="DejaVu Sans"/>
              </a:rPr>
              <a:t>Ang pagtatag ng National Economic Council o NEC ay nakatulong nang malaki sa pag-unlad ng Pilipinas sapagkat nagkaroon ng sangay na nangasiwa sa mahahalagang aspekto ng pag-unlad tulad ng pananalapi, kalakalan, pagbubuwis, mga industriya, at iba pa.</a:t>
            </a:r>
            <a:endParaRPr b="0" lang="en-PH" sz="1800" spc="-1" strike="noStrike">
              <a:solidFill>
                <a:srgbClr val="000000"/>
              </a:solidFill>
              <a:latin typeface="Arial"/>
            </a:endParaRPr>
          </a:p>
          <a:p>
            <a:pPr marL="216000" indent="-216000" algn="just">
              <a:lnSpc>
                <a:spcPct val="100000"/>
              </a:lnSpc>
              <a:spcBef>
                <a:spcPts val="283"/>
              </a:spcBef>
              <a:spcAft>
                <a:spcPts val="283"/>
              </a:spcAft>
              <a:buClr>
                <a:srgbClr val="000000"/>
              </a:buClr>
              <a:buFont typeface="StarSymbol"/>
              <a:buAutoNum type="arabicPeriod"/>
            </a:pPr>
            <a:r>
              <a:rPr b="0" lang="en-PH" sz="1800" spc="-1" strike="noStrike">
                <a:solidFill>
                  <a:srgbClr val="000000"/>
                </a:solidFill>
                <a:latin typeface="Lato"/>
                <a:ea typeface="DejaVu Sans"/>
              </a:rPr>
              <a:t>Isa pang halimbawa ay ang pagpapatupad ng libreng edukasyon para sa kabataan at nakatatanda ay nakatulong nang malaki sa pag-unlad ng Pilipinas. Sa pamamagitan ng edukasyon, tumaas ang bilang ng mga Pilipinong nakapag-aral. Sila ay mas naging kapaki-pakinabang sa pag-unlad ng Pilipinas.</a:t>
            </a:r>
            <a:endParaRPr b="0" lang="en-PH" sz="1800" spc="-1" strike="noStrike">
              <a:solidFill>
                <a:srgbClr val="000000"/>
              </a:solidFill>
              <a:latin typeface="Arial"/>
            </a:endParaRPr>
          </a:p>
          <a:p>
            <a:pPr marL="216000" indent="-216000" algn="just">
              <a:lnSpc>
                <a:spcPct val="100000"/>
              </a:lnSpc>
              <a:spcBef>
                <a:spcPts val="283"/>
              </a:spcBef>
              <a:spcAft>
                <a:spcPts val="283"/>
              </a:spcAft>
              <a:buClr>
                <a:srgbClr val="000000"/>
              </a:buClr>
              <a:buFont typeface="StarSymbol"/>
              <a:buAutoNum type="arabicPeriod"/>
            </a:pPr>
            <a:r>
              <a:rPr b="0" lang="en-PH" sz="1800" spc="-1" strike="noStrike">
                <a:solidFill>
                  <a:srgbClr val="000000"/>
                </a:solidFill>
                <a:latin typeface="Lato"/>
                <a:ea typeface="DejaVu Sans"/>
              </a:rPr>
              <a:t>Ipinagkaloob ng Pamahalaang Komonwelt ang karapatan at pagkakataon sa kababaihan na makilahok sa eleksiyon upang maihalal o maghalal sapagkat naniniwala ang pamahalaan na may kakayahan at husay ang kababaihan upang makatulong sa pag-unlad ng bansa. Layunin din nito na mahikayat ang mas maraming mamamayan na maging aktibo sa mga gawain ng bansa.</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Rectangle 6"/>
          <p:cNvSpPr/>
          <p:nvPr/>
        </p:nvSpPr>
        <p:spPr>
          <a:xfrm>
            <a:off x="-113040" y="532080"/>
            <a:ext cx="1051452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5" name="Rectangle 7"/>
          <p:cNvSpPr/>
          <p:nvPr/>
        </p:nvSpPr>
        <p:spPr>
          <a:xfrm>
            <a:off x="426960" y="532080"/>
            <a:ext cx="102441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Programa ng Pamahalaang Komonwelt</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36" name=""/>
          <p:cNvSpPr/>
          <p:nvPr/>
        </p:nvSpPr>
        <p:spPr>
          <a:xfrm>
            <a:off x="851400" y="1547280"/>
            <a:ext cx="10346400" cy="427752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Masasalamin sa mga programang ipinatupad ng </a:t>
            </a:r>
            <a:r>
              <a:rPr b="1" lang="en-PH" sz="1800" spc="-1" strike="noStrike">
                <a:solidFill>
                  <a:srgbClr val="000000"/>
                </a:solidFill>
                <a:latin typeface="Lato"/>
                <a:ea typeface="DejaVu Sans"/>
              </a:rPr>
              <a:t>Pamahalaang Komonwelt</a:t>
            </a:r>
            <a:r>
              <a:rPr b="0" lang="en-PH" sz="1800" spc="-1" strike="noStrike">
                <a:solidFill>
                  <a:srgbClr val="000000"/>
                </a:solidFill>
                <a:latin typeface="Lato"/>
                <a:ea typeface="DejaVu Sans"/>
              </a:rPr>
              <a:t> ang pagpapahalaga ni </a:t>
            </a:r>
            <a:r>
              <a:rPr b="1" lang="en-PH" sz="1800" spc="-1" strike="noStrike">
                <a:solidFill>
                  <a:srgbClr val="000000"/>
                </a:solidFill>
                <a:latin typeface="Lato"/>
                <a:ea typeface="DejaVu Sans"/>
              </a:rPr>
              <a:t>Pangulong Manuel L. Quezon</a:t>
            </a:r>
            <a:r>
              <a:rPr b="0" lang="en-PH" sz="1800" spc="-1" strike="noStrike">
                <a:solidFill>
                  <a:srgbClr val="000000"/>
                </a:solidFill>
                <a:latin typeface="Lato"/>
                <a:ea typeface="DejaVu Sans"/>
              </a:rPr>
              <a:t> sa mabuting pamamahala, pagpapaunlad ng kalagayan ng bansa, at pagsulong ng kapakanan ng mga mamamayan.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Sa pamamagitan ng </a:t>
            </a:r>
            <a:r>
              <a:rPr b="1" lang="en-PH" sz="1800" spc="-1" strike="noStrike">
                <a:solidFill>
                  <a:srgbClr val="000000"/>
                </a:solidFill>
                <a:latin typeface="Lato"/>
                <a:ea typeface="DejaVu Sans"/>
              </a:rPr>
              <a:t>Lupon ng Pamahalaang Tagasiyasat</a:t>
            </a:r>
            <a:r>
              <a:rPr b="0" lang="en-PH" sz="1800" spc="-1" strike="noStrike">
                <a:solidFill>
                  <a:srgbClr val="000000"/>
                </a:solidFill>
                <a:latin typeface="Lato"/>
                <a:ea typeface="DejaVu Sans"/>
              </a:rPr>
              <a:t>, natukoy ang kalagayan ng bansa at mga pangangailangan nito. Bilang tugon, nabuo ang iba’t ibang mga kagawaran at kawanihan na mangunguna sa pagpapabuti ng kalagayan ng bansa. Ang ilan sa mga kagawarang ito ay ang </a:t>
            </a:r>
            <a:r>
              <a:rPr b="1" lang="en-PH" sz="1800" spc="-1" strike="noStrike">
                <a:solidFill>
                  <a:srgbClr val="000000"/>
                </a:solidFill>
                <a:latin typeface="Lato"/>
                <a:ea typeface="DejaVu Sans"/>
              </a:rPr>
              <a:t>Kagawaran ng Pambansang Tanggulan, Kagawaran ng Pananalapi, Kagawaran ng Katarungan, Kagawaran ng Paggawa, Pambansang Sangguniang Pangkabuhayan, Pambansang Sanggunian sa Edukasyon, </a:t>
            </a:r>
            <a:r>
              <a:rPr b="0" lang="en-PH" sz="1800" spc="-1" strike="noStrike">
                <a:solidFill>
                  <a:srgbClr val="000000"/>
                </a:solidFill>
                <a:latin typeface="Lato"/>
                <a:ea typeface="DejaVu Sans"/>
              </a:rPr>
              <a:t>at ang</a:t>
            </a:r>
            <a:r>
              <a:rPr b="1" lang="en-PH" sz="1800" spc="-1" strike="noStrike">
                <a:solidFill>
                  <a:srgbClr val="000000"/>
                </a:solidFill>
                <a:latin typeface="Lato"/>
                <a:ea typeface="DejaVu Sans"/>
              </a:rPr>
              <a:t> Surian ng Wikang Pambansa.</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Rectangle 8"/>
          <p:cNvSpPr/>
          <p:nvPr/>
        </p:nvSpPr>
        <p:spPr>
          <a:xfrm>
            <a:off x="-113040" y="532080"/>
            <a:ext cx="626112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8" name="Rectangle 9"/>
          <p:cNvSpPr/>
          <p:nvPr/>
        </p:nvSpPr>
        <p:spPr>
          <a:xfrm>
            <a:off x="426960" y="532080"/>
            <a:ext cx="102441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Pambansang Seguridad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39" name="" descr=""/>
          <p:cNvPicPr/>
          <p:nvPr/>
        </p:nvPicPr>
        <p:blipFill>
          <a:blip r:embed="rId1"/>
          <a:stretch/>
        </p:blipFill>
        <p:spPr>
          <a:xfrm>
            <a:off x="8076600" y="1631520"/>
            <a:ext cx="3433320" cy="2142720"/>
          </a:xfrm>
          <a:prstGeom prst="rect">
            <a:avLst/>
          </a:prstGeom>
          <a:ln w="0">
            <a:noFill/>
          </a:ln>
        </p:spPr>
      </p:pic>
      <p:sp>
        <p:nvSpPr>
          <p:cNvPr id="140" name=""/>
          <p:cNvSpPr/>
          <p:nvPr/>
        </p:nvSpPr>
        <p:spPr>
          <a:xfrm>
            <a:off x="719640" y="1631520"/>
            <a:ext cx="7021440" cy="402156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Ipinatupad ng </a:t>
            </a:r>
            <a:r>
              <a:rPr b="1" lang="en-PH" sz="1800" spc="-1" strike="noStrike">
                <a:solidFill>
                  <a:srgbClr val="000000"/>
                </a:solidFill>
                <a:latin typeface="Lato"/>
                <a:ea typeface="DejaVu Sans"/>
              </a:rPr>
              <a:t>Pamahalaang Komonwelt</a:t>
            </a:r>
            <a:r>
              <a:rPr b="0" lang="en-PH" sz="1800" spc="-1" strike="noStrike">
                <a:solidFill>
                  <a:srgbClr val="000000"/>
                </a:solidFill>
                <a:latin typeface="Lato"/>
                <a:ea typeface="DejaVu Sans"/>
              </a:rPr>
              <a:t> ang </a:t>
            </a:r>
            <a:r>
              <a:rPr b="1" lang="en-PH" sz="1800" spc="-1" strike="noStrike">
                <a:solidFill>
                  <a:srgbClr val="000000"/>
                </a:solidFill>
                <a:latin typeface="Lato"/>
                <a:ea typeface="DejaVu Sans"/>
              </a:rPr>
              <a:t>Batas Komonwelt Blg. 1</a:t>
            </a:r>
            <a:r>
              <a:rPr b="0" lang="en-PH" sz="1800" spc="-1" strike="noStrike">
                <a:solidFill>
                  <a:srgbClr val="000000"/>
                </a:solidFill>
                <a:latin typeface="Lato"/>
                <a:ea typeface="DejaVu Sans"/>
              </a:rPr>
              <a:t> na kilala rin bilang </a:t>
            </a:r>
            <a:r>
              <a:rPr b="1" lang="en-PH" sz="1800" spc="-1" strike="noStrike">
                <a:solidFill>
                  <a:srgbClr val="000000"/>
                </a:solidFill>
                <a:latin typeface="Lato"/>
                <a:ea typeface="DejaVu Sans"/>
              </a:rPr>
              <a:t>Batas sa Tanggulang Pambansa </a:t>
            </a:r>
            <a:r>
              <a:rPr b="0" lang="en-PH" sz="1800" spc="-1" strike="noStrike">
                <a:solidFill>
                  <a:srgbClr val="000000"/>
                </a:solidFill>
                <a:latin typeface="Lato"/>
                <a:ea typeface="DejaVu Sans"/>
              </a:rPr>
              <a:t>o</a:t>
            </a:r>
            <a:r>
              <a:rPr b="1" lang="en-PH" sz="1800" spc="-1" strike="noStrike">
                <a:solidFill>
                  <a:srgbClr val="000000"/>
                </a:solidFill>
                <a:latin typeface="Lato"/>
                <a:ea typeface="DejaVu Sans"/>
              </a:rPr>
              <a:t> </a:t>
            </a:r>
            <a:r>
              <a:rPr b="1" i="1" lang="en-PH" sz="1800" spc="-1" strike="noStrike">
                <a:solidFill>
                  <a:srgbClr val="000000"/>
                </a:solidFill>
                <a:latin typeface="Lato"/>
                <a:ea typeface="DejaVu Sans"/>
              </a:rPr>
              <a:t>National Defense Act.</a:t>
            </a:r>
            <a:r>
              <a:rPr b="0" lang="en-PH" sz="1800" spc="-1" strike="noStrike">
                <a:solidFill>
                  <a:srgbClr val="000000"/>
                </a:solidFill>
                <a:latin typeface="Lato"/>
                <a:ea typeface="DejaVu Sans"/>
              </a:rPr>
              <a:t> Itinakda ng batas na ito na lahat ng mamamayang Pilipino na may gulang 21 pataas ay magbibigay ng serbisyong militar sa bansa. Sila ay kabilang sa hukbong tinawag na </a:t>
            </a:r>
            <a:r>
              <a:rPr b="1" lang="en-PH" sz="1800" spc="-1" strike="noStrike">
                <a:solidFill>
                  <a:srgbClr val="000000"/>
                </a:solidFill>
                <a:latin typeface="Lato"/>
                <a:ea typeface="DejaVu Sans"/>
              </a:rPr>
              <a:t>Sandatahang Lakas ng Pilipinas </a:t>
            </a:r>
            <a:r>
              <a:rPr b="1" i="1" lang="en-PH" sz="1800" spc="-1" strike="noStrike">
                <a:solidFill>
                  <a:srgbClr val="000000"/>
                </a:solidFill>
                <a:latin typeface="Lato"/>
                <a:ea typeface="DejaVu Sans"/>
              </a:rPr>
              <a:t>(Armed Forces of the Philippines).</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Layunin ng batas na ito na magkaroon ng pagsasanay ang mga mamamayan at maihanda ang mga ito na ipagtanggol ang Pilipinas. Itinalaga si </a:t>
            </a:r>
            <a:r>
              <a:rPr b="1" lang="en-PH" sz="1800" spc="-1" strike="noStrike">
                <a:solidFill>
                  <a:srgbClr val="000000"/>
                </a:solidFill>
                <a:latin typeface="Lato"/>
                <a:ea typeface="DejaVu Sans"/>
              </a:rPr>
              <a:t>Heneral Douglas MacArthur</a:t>
            </a:r>
            <a:r>
              <a:rPr b="0" lang="en-PH" sz="1800" spc="-1" strike="noStrike">
                <a:solidFill>
                  <a:srgbClr val="000000"/>
                </a:solidFill>
                <a:latin typeface="Lato"/>
                <a:ea typeface="DejaVu Sans"/>
              </a:rPr>
              <a:t> bilang tagapayong militar upang pangunahan ang pagpapalakas sa kakayahan ng hukbong sandatahan ng bansa.</a:t>
            </a:r>
            <a:endParaRPr b="0" lang="en-PH" sz="1800" spc="-1" strike="noStrike">
              <a:solidFill>
                <a:srgbClr val="000000"/>
              </a:solidFill>
              <a:latin typeface="Arial"/>
            </a:endParaRPr>
          </a:p>
        </p:txBody>
      </p:sp>
      <p:pic>
        <p:nvPicPr>
          <p:cNvPr id="141" name="" descr=""/>
          <p:cNvPicPr/>
          <p:nvPr/>
        </p:nvPicPr>
        <p:blipFill>
          <a:blip r:embed="rId2"/>
          <a:stretch/>
        </p:blipFill>
        <p:spPr>
          <a:xfrm>
            <a:off x="8076600" y="3909960"/>
            <a:ext cx="3433320" cy="205416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Rectangle 10"/>
          <p:cNvSpPr/>
          <p:nvPr/>
        </p:nvSpPr>
        <p:spPr>
          <a:xfrm>
            <a:off x="-113040" y="532080"/>
            <a:ext cx="1086480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43" name="Rectangle 11"/>
          <p:cNvSpPr/>
          <p:nvPr/>
        </p:nvSpPr>
        <p:spPr>
          <a:xfrm>
            <a:off x="426960" y="532080"/>
            <a:ext cx="102441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500" spc="-1" strike="noStrike">
                <a:solidFill>
                  <a:srgbClr val="ffffff"/>
                </a:solidFill>
                <a:latin typeface="Montserrat Medium"/>
                <a:ea typeface="DejaVu Sans"/>
              </a:rPr>
              <a:t>Mga Patakaran at Programang Pangkabuhayan</a:t>
            </a:r>
            <a:endParaRPr b="0" lang="en-PH" sz="3500" spc="-1" strike="noStrike">
              <a:solidFill>
                <a:srgbClr val="000000"/>
              </a:solidFill>
              <a:latin typeface="Arial"/>
            </a:endParaRPr>
          </a:p>
          <a:p>
            <a:pPr>
              <a:lnSpc>
                <a:spcPct val="100000"/>
              </a:lnSpc>
            </a:pPr>
            <a:endParaRPr b="0" lang="en-PH" sz="3500" spc="-1" strike="noStrike">
              <a:solidFill>
                <a:srgbClr val="000000"/>
              </a:solidFill>
              <a:latin typeface="Arial"/>
            </a:endParaRPr>
          </a:p>
          <a:p>
            <a:pPr>
              <a:lnSpc>
                <a:spcPct val="100000"/>
              </a:lnSpc>
            </a:pPr>
            <a:endParaRPr b="0" lang="en-PH" sz="3500" spc="-1" strike="noStrike">
              <a:solidFill>
                <a:srgbClr val="000000"/>
              </a:solidFill>
              <a:latin typeface="Arial"/>
            </a:endParaRPr>
          </a:p>
        </p:txBody>
      </p:sp>
      <p:sp>
        <p:nvSpPr>
          <p:cNvPr id="144" name=""/>
          <p:cNvSpPr/>
          <p:nvPr/>
        </p:nvSpPr>
        <p:spPr>
          <a:xfrm>
            <a:off x="719640" y="1631520"/>
            <a:ext cx="10573920" cy="360828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Isa sa mga programang pangkabuhayan na naipatupad ay ang pagtatatag ng </a:t>
            </a:r>
            <a:r>
              <a:rPr b="1" i="1" lang="en-PH" sz="1800" spc="-1" strike="noStrike">
                <a:solidFill>
                  <a:srgbClr val="000000"/>
                </a:solidFill>
                <a:latin typeface="Lato"/>
                <a:ea typeface="DejaVu Sans"/>
              </a:rPr>
              <a:t>National Economic Council (NEC) </a:t>
            </a:r>
            <a:r>
              <a:rPr b="0" lang="en-PH" sz="1800" spc="-1" strike="noStrike">
                <a:solidFill>
                  <a:srgbClr val="000000"/>
                </a:solidFill>
                <a:latin typeface="Lato"/>
                <a:ea typeface="DejaVu Sans"/>
              </a:rPr>
              <a:t>na nagsilbing tagapayo tungkol sa usapin ng pagbubuwis, kalakalan, industriya, at pananalapi. Nagkaroon din ng mga pagsusuri sa mga patakarang pangekonomiya na may kaugnayan sa malayang kalakalan sa pagitan ng Pilipinas sa Estados Unidos at ibang mga bansa.</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Itinatag ang </a:t>
            </a:r>
            <a:r>
              <a:rPr b="1" i="1" lang="en-PH" sz="1800" spc="-1" strike="noStrike">
                <a:solidFill>
                  <a:srgbClr val="000000"/>
                </a:solidFill>
                <a:latin typeface="Lato"/>
                <a:ea typeface="DejaVu Sans"/>
              </a:rPr>
              <a:t>Court of Industrial Relations</a:t>
            </a:r>
            <a:r>
              <a:rPr b="0" lang="en-PH" sz="1800" spc="-1" strike="noStrike">
                <a:solidFill>
                  <a:srgbClr val="000000"/>
                </a:solidFill>
                <a:latin typeface="Lato"/>
                <a:ea typeface="DejaVu Sans"/>
              </a:rPr>
              <a:t> sa bisa ng </a:t>
            </a:r>
            <a:r>
              <a:rPr b="1" lang="en-PH" sz="1800" spc="-1" strike="noStrike">
                <a:solidFill>
                  <a:srgbClr val="000000"/>
                </a:solidFill>
                <a:latin typeface="Lato"/>
                <a:ea typeface="DejaVu Sans"/>
              </a:rPr>
              <a:t>Batas Komonwelt Blg. 103</a:t>
            </a:r>
            <a:r>
              <a:rPr b="0" lang="en-PH" sz="1800" spc="-1" strike="noStrike">
                <a:solidFill>
                  <a:srgbClr val="000000"/>
                </a:solidFill>
                <a:latin typeface="Lato"/>
                <a:ea typeface="DejaVu Sans"/>
              </a:rPr>
              <a:t>. Ito ay inatasang sumuri, magsiyasat, mangasiwa, o mamagitan sa mga suliranin at iba pang mga usapin sa pagitan ng mga manggagawa (empleyado) at kanilang mga tagapag-empleyo </a:t>
            </a:r>
            <a:r>
              <a:rPr b="0" i="1" lang="en-PH" sz="1800" spc="-1" strike="noStrike">
                <a:solidFill>
                  <a:srgbClr val="000000"/>
                </a:solidFill>
                <a:latin typeface="Lato"/>
                <a:ea typeface="DejaVu Sans"/>
              </a:rPr>
              <a:t>(employer)</a:t>
            </a:r>
            <a:r>
              <a:rPr b="0" lang="en-PH" sz="1800" spc="-1" strike="noStrike">
                <a:solidFill>
                  <a:srgbClr val="000000"/>
                </a:solidFill>
                <a:latin typeface="Lato"/>
                <a:ea typeface="DejaVu Sans"/>
              </a:rPr>
              <a:t>. Layunin nito na maiwasan ang pagkakaroon ng mga pag-aalsa o demonstrasyon ng mga manggagawang nakararanas ng hindi mabuting pamamalakad mula sa kanilang mga employer at nagnanais maipahayag ang kanilang hinaing sa pamahalaan.</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Rectangle 12"/>
          <p:cNvSpPr/>
          <p:nvPr/>
        </p:nvSpPr>
        <p:spPr>
          <a:xfrm>
            <a:off x="-113040" y="532080"/>
            <a:ext cx="8475480" cy="11811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46" name="Rectangle 13"/>
          <p:cNvSpPr/>
          <p:nvPr/>
        </p:nvSpPr>
        <p:spPr>
          <a:xfrm>
            <a:off x="426960" y="532080"/>
            <a:ext cx="102441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500" spc="-1" strike="noStrike">
                <a:solidFill>
                  <a:srgbClr val="ffffff"/>
                </a:solidFill>
                <a:latin typeface="Montserrat Medium"/>
                <a:ea typeface="DejaVu Sans"/>
              </a:rPr>
              <a:t>Mga Patakaran at Programa para sa Katarungang Panlipunan</a:t>
            </a:r>
            <a:endParaRPr b="0" lang="en-PH" sz="3500" spc="-1" strike="noStrike">
              <a:solidFill>
                <a:srgbClr val="000000"/>
              </a:solidFill>
              <a:latin typeface="Arial"/>
            </a:endParaRPr>
          </a:p>
          <a:p>
            <a:pPr>
              <a:lnSpc>
                <a:spcPct val="100000"/>
              </a:lnSpc>
            </a:pPr>
            <a:endParaRPr b="0" lang="en-PH" sz="3500" spc="-1" strike="noStrike">
              <a:solidFill>
                <a:srgbClr val="000000"/>
              </a:solidFill>
              <a:latin typeface="Arial"/>
            </a:endParaRPr>
          </a:p>
          <a:p>
            <a:pPr>
              <a:lnSpc>
                <a:spcPct val="100000"/>
              </a:lnSpc>
            </a:pPr>
            <a:endParaRPr b="0" lang="en-PH" sz="3500" spc="-1" strike="noStrike">
              <a:solidFill>
                <a:srgbClr val="000000"/>
              </a:solidFill>
              <a:latin typeface="Arial"/>
            </a:endParaRPr>
          </a:p>
        </p:txBody>
      </p:sp>
      <p:pic>
        <p:nvPicPr>
          <p:cNvPr id="147" name="" descr=""/>
          <p:cNvPicPr/>
          <p:nvPr/>
        </p:nvPicPr>
        <p:blipFill>
          <a:blip r:embed="rId1"/>
          <a:stretch/>
        </p:blipFill>
        <p:spPr>
          <a:xfrm>
            <a:off x="7214760" y="2147040"/>
            <a:ext cx="4400640" cy="3301920"/>
          </a:xfrm>
          <a:prstGeom prst="rect">
            <a:avLst/>
          </a:prstGeom>
          <a:ln w="0">
            <a:noFill/>
          </a:ln>
        </p:spPr>
      </p:pic>
      <p:sp>
        <p:nvSpPr>
          <p:cNvPr id="148" name=""/>
          <p:cNvSpPr/>
          <p:nvPr/>
        </p:nvSpPr>
        <p:spPr>
          <a:xfrm>
            <a:off x="729720" y="2014560"/>
            <a:ext cx="6169320" cy="345924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Ilan sa mga batas na pinagtibay ng </a:t>
            </a:r>
            <a:r>
              <a:rPr b="1" i="1" lang="en-PH" sz="1800" spc="-1" strike="noStrike">
                <a:solidFill>
                  <a:srgbClr val="000000"/>
                </a:solidFill>
                <a:latin typeface="Lato"/>
                <a:ea typeface="DejaVu Sans"/>
              </a:rPr>
              <a:t>Pambansang Asamblea</a:t>
            </a:r>
            <a:r>
              <a:rPr b="0" lang="en-PH" sz="1800" spc="-1" strike="noStrike">
                <a:solidFill>
                  <a:srgbClr val="000000"/>
                </a:solidFill>
                <a:latin typeface="Lato"/>
                <a:ea typeface="DejaVu Sans"/>
              </a:rPr>
              <a:t> upang maitaguyod ang katarungang panlipunan ay ang batas na nagtatakda ng walong oras na pagtatrabaho at ang batas sa pinakamababang sahod o </a:t>
            </a:r>
            <a:r>
              <a:rPr b="0" i="1" lang="en-PH" sz="1800" spc="-1" strike="noStrike">
                <a:solidFill>
                  <a:srgbClr val="000000"/>
                </a:solidFill>
                <a:latin typeface="Lato"/>
                <a:ea typeface="DejaVu Sans"/>
              </a:rPr>
              <a:t>minimum wage</a:t>
            </a:r>
            <a:r>
              <a:rPr b="0" lang="en-PH" sz="1800" spc="-1" strike="noStrike">
                <a:solidFill>
                  <a:srgbClr val="000000"/>
                </a:solidFill>
                <a:latin typeface="Lato"/>
                <a:ea typeface="DejaVu Sans"/>
              </a:rPr>
              <a:t>.</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Nagkaroon din ng </a:t>
            </a:r>
            <a:r>
              <a:rPr b="1" lang="en-PH" sz="1800" spc="-1" strike="noStrike">
                <a:solidFill>
                  <a:srgbClr val="000000"/>
                </a:solidFill>
                <a:latin typeface="Lato"/>
                <a:ea typeface="DejaVu Sans"/>
              </a:rPr>
              <a:t>patakarang </a:t>
            </a:r>
            <a:r>
              <a:rPr b="1" i="1" lang="en-PH" sz="1800" spc="-1" strike="noStrike">
                <a:solidFill>
                  <a:srgbClr val="000000"/>
                </a:solidFill>
                <a:latin typeface="Lato"/>
                <a:ea typeface="DejaVu Sans"/>
              </a:rPr>
              <a:t>homestead</a:t>
            </a:r>
            <a:r>
              <a:rPr b="0" lang="en-PH" sz="1800" spc="-1" strike="noStrike">
                <a:solidFill>
                  <a:srgbClr val="000000"/>
                </a:solidFill>
                <a:latin typeface="Lato"/>
                <a:ea typeface="DejaVu Sans"/>
              </a:rPr>
              <a:t> kung saan ang isang magsasaka ay magkakaroon ng pagkakataong magmay-ari ng lupang kaniyang sinasaka. Nagtatag din ng mga bangko na maaaring magpahiram ng salapi o puhunan sa mga magsasaka.</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Rectangle 14"/>
          <p:cNvSpPr/>
          <p:nvPr/>
        </p:nvSpPr>
        <p:spPr>
          <a:xfrm>
            <a:off x="-113040" y="532080"/>
            <a:ext cx="8475480" cy="11811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50" name="Rectangle 16"/>
          <p:cNvSpPr/>
          <p:nvPr/>
        </p:nvSpPr>
        <p:spPr>
          <a:xfrm>
            <a:off x="426960" y="532080"/>
            <a:ext cx="102441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500" spc="-1" strike="noStrike">
                <a:solidFill>
                  <a:srgbClr val="ffffff"/>
                </a:solidFill>
                <a:latin typeface="Montserrat Medium"/>
                <a:ea typeface="DejaVu Sans"/>
              </a:rPr>
              <a:t>Mga Patakaran at Programa para sa Katarungang Panlipunan</a:t>
            </a:r>
            <a:endParaRPr b="0" lang="en-PH" sz="3500" spc="-1" strike="noStrike">
              <a:solidFill>
                <a:srgbClr val="000000"/>
              </a:solidFill>
              <a:latin typeface="Arial"/>
            </a:endParaRPr>
          </a:p>
          <a:p>
            <a:pPr>
              <a:lnSpc>
                <a:spcPct val="100000"/>
              </a:lnSpc>
            </a:pPr>
            <a:endParaRPr b="0" lang="en-PH" sz="3500" spc="-1" strike="noStrike">
              <a:solidFill>
                <a:srgbClr val="000000"/>
              </a:solidFill>
              <a:latin typeface="Arial"/>
            </a:endParaRPr>
          </a:p>
          <a:p>
            <a:pPr>
              <a:lnSpc>
                <a:spcPct val="100000"/>
              </a:lnSpc>
            </a:pPr>
            <a:endParaRPr b="0" lang="en-PH" sz="3500" spc="-1" strike="noStrike">
              <a:solidFill>
                <a:srgbClr val="000000"/>
              </a:solidFill>
              <a:latin typeface="Arial"/>
            </a:endParaRPr>
          </a:p>
        </p:txBody>
      </p:sp>
      <p:pic>
        <p:nvPicPr>
          <p:cNvPr id="151" name="" descr=""/>
          <p:cNvPicPr/>
          <p:nvPr/>
        </p:nvPicPr>
        <p:blipFill>
          <a:blip r:embed="rId1"/>
          <a:stretch/>
        </p:blipFill>
        <p:spPr>
          <a:xfrm>
            <a:off x="7214760" y="2147040"/>
            <a:ext cx="4400640" cy="3301920"/>
          </a:xfrm>
          <a:prstGeom prst="rect">
            <a:avLst/>
          </a:prstGeom>
          <a:ln w="0">
            <a:noFill/>
          </a:ln>
        </p:spPr>
      </p:pic>
      <p:sp>
        <p:nvSpPr>
          <p:cNvPr id="152" name=""/>
          <p:cNvSpPr/>
          <p:nvPr/>
        </p:nvSpPr>
        <p:spPr>
          <a:xfrm>
            <a:off x="729720" y="2014560"/>
            <a:ext cx="6169320" cy="223380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Isa pang hakbang na isinagawa ng pamahalaan upang masiguro ang pagtataguyod sa katarungang panlipunan ay ang pagtatatag ng </a:t>
            </a:r>
            <a:r>
              <a:rPr b="1" lang="en-PH" sz="1800" spc="-1" strike="noStrike">
                <a:solidFill>
                  <a:srgbClr val="000000"/>
                </a:solidFill>
                <a:latin typeface="Lato"/>
                <a:ea typeface="DejaVu Sans"/>
              </a:rPr>
              <a:t>Court of Appeals</a:t>
            </a:r>
            <a:r>
              <a:rPr b="0" lang="en-PH" sz="1800" spc="-1" strike="noStrike">
                <a:solidFill>
                  <a:srgbClr val="000000"/>
                </a:solidFill>
                <a:latin typeface="Lato"/>
                <a:ea typeface="DejaVu Sans"/>
              </a:rPr>
              <a:t> sa pamamagitan ng </a:t>
            </a:r>
            <a:r>
              <a:rPr b="1" lang="en-PH" sz="1800" spc="-1" strike="noStrike">
                <a:solidFill>
                  <a:srgbClr val="000000"/>
                </a:solidFill>
                <a:latin typeface="Lato"/>
                <a:ea typeface="DejaVu Sans"/>
              </a:rPr>
              <a:t>Batas Komonwelt Blg. 3.</a:t>
            </a:r>
            <a:r>
              <a:rPr b="0" lang="en-PH" sz="1800" spc="-1" strike="noStrike">
                <a:solidFill>
                  <a:srgbClr val="000000"/>
                </a:solidFill>
                <a:latin typeface="Lato"/>
                <a:ea typeface="DejaVu Sans"/>
              </a:rPr>
              <a:t> Dito ay naisaalang-alang ang karapatan ng mamamayan na maipasuri ang desisyon ng mas mababang hukuman.</a:t>
            </a: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Rectangle 18"/>
          <p:cNvSpPr/>
          <p:nvPr/>
        </p:nvSpPr>
        <p:spPr>
          <a:xfrm>
            <a:off x="-113040" y="532080"/>
            <a:ext cx="8349840" cy="6933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54" name="Rectangle 19"/>
          <p:cNvSpPr/>
          <p:nvPr/>
        </p:nvSpPr>
        <p:spPr>
          <a:xfrm>
            <a:off x="426960" y="532080"/>
            <a:ext cx="102441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500" spc="-1" strike="noStrike">
                <a:solidFill>
                  <a:srgbClr val="ffffff"/>
                </a:solidFill>
                <a:latin typeface="Montserrat Medium"/>
                <a:ea typeface="DejaVu Sans"/>
              </a:rPr>
              <a:t>Mga Programang Pang-edukasyon</a:t>
            </a:r>
            <a:endParaRPr b="0" lang="en-PH" sz="3500" spc="-1" strike="noStrike">
              <a:solidFill>
                <a:srgbClr val="000000"/>
              </a:solidFill>
              <a:latin typeface="Arial"/>
            </a:endParaRPr>
          </a:p>
          <a:p>
            <a:pPr>
              <a:lnSpc>
                <a:spcPct val="100000"/>
              </a:lnSpc>
            </a:pPr>
            <a:endParaRPr b="0" lang="en-PH" sz="3500" spc="-1" strike="noStrike">
              <a:solidFill>
                <a:srgbClr val="000000"/>
              </a:solidFill>
              <a:latin typeface="Arial"/>
            </a:endParaRPr>
          </a:p>
          <a:p>
            <a:pPr>
              <a:lnSpc>
                <a:spcPct val="100000"/>
              </a:lnSpc>
            </a:pPr>
            <a:endParaRPr b="0" lang="en-PH" sz="3500" spc="-1" strike="noStrike">
              <a:solidFill>
                <a:srgbClr val="000000"/>
              </a:solidFill>
              <a:latin typeface="Arial"/>
            </a:endParaRPr>
          </a:p>
        </p:txBody>
      </p:sp>
      <p:sp>
        <p:nvSpPr>
          <p:cNvPr id="155" name=""/>
          <p:cNvSpPr/>
          <p:nvPr/>
        </p:nvSpPr>
        <p:spPr>
          <a:xfrm>
            <a:off x="883080" y="1533960"/>
            <a:ext cx="6169320" cy="376560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Binigyang-pansin ng Pamahalaang Komonwelt ang edukasyon sa pamamagitan ng pagtatatag ng </a:t>
            </a:r>
            <a:r>
              <a:rPr b="1" lang="en-PH" sz="1800" spc="-1" strike="noStrike">
                <a:solidFill>
                  <a:srgbClr val="000000"/>
                </a:solidFill>
                <a:latin typeface="Lato"/>
                <a:ea typeface="DejaVu Sans"/>
              </a:rPr>
              <a:t>Pambansang Konseho ng Edukasyon </a:t>
            </a:r>
            <a:r>
              <a:rPr b="0" lang="en-PH" sz="1800" spc="-1" strike="noStrike">
                <a:solidFill>
                  <a:srgbClr val="000000"/>
                </a:solidFill>
                <a:latin typeface="Lato"/>
                <a:ea typeface="DejaVu Sans"/>
              </a:rPr>
              <a:t>o</a:t>
            </a:r>
            <a:r>
              <a:rPr b="1" lang="en-PH" sz="1800" spc="-1" strike="noStrike">
                <a:solidFill>
                  <a:srgbClr val="000000"/>
                </a:solidFill>
                <a:latin typeface="Lato"/>
                <a:ea typeface="DejaVu Sans"/>
              </a:rPr>
              <a:t> </a:t>
            </a:r>
            <a:r>
              <a:rPr b="1" i="1" lang="en-PH" sz="1800" spc="-1" strike="noStrike">
                <a:solidFill>
                  <a:srgbClr val="000000"/>
                </a:solidFill>
                <a:latin typeface="Lato"/>
                <a:ea typeface="DejaVu Sans"/>
              </a:rPr>
              <a:t>National Council of Education</a:t>
            </a:r>
            <a:r>
              <a:rPr b="1" lang="en-PH" sz="1800" spc="-1" strike="noStrike">
                <a:solidFill>
                  <a:srgbClr val="000000"/>
                </a:solidFill>
                <a:latin typeface="Lato"/>
                <a:ea typeface="DejaVu Sans"/>
              </a:rPr>
              <a:t> </a:t>
            </a:r>
            <a:r>
              <a:rPr b="0" lang="en-PH" sz="1800" spc="-1" strike="noStrike">
                <a:solidFill>
                  <a:srgbClr val="000000"/>
                </a:solidFill>
                <a:latin typeface="Lato"/>
                <a:ea typeface="DejaVu Sans"/>
              </a:rPr>
              <a:t>noong</a:t>
            </a:r>
            <a:r>
              <a:rPr b="1" lang="en-PH" sz="1800" spc="-1" strike="noStrike">
                <a:solidFill>
                  <a:srgbClr val="000000"/>
                </a:solidFill>
                <a:latin typeface="Lato"/>
                <a:ea typeface="DejaVu Sans"/>
              </a:rPr>
              <a:t> 1936.</a:t>
            </a:r>
            <a:r>
              <a:rPr b="0" lang="en-PH" sz="1800" spc="-1" strike="noStrike">
                <a:solidFill>
                  <a:srgbClr val="000000"/>
                </a:solidFill>
                <a:latin typeface="Lato"/>
                <a:ea typeface="DejaVu Sans"/>
              </a:rPr>
              <a:t> Naatasan ito na manguna sa pagbubuo ng mga programa at pagbabago upang mapaunlad ang sistema ng edukasyon sa Pilipinas.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Si </a:t>
            </a:r>
            <a:r>
              <a:rPr b="1" lang="en-PH" sz="1800" spc="-1" strike="noStrike">
                <a:solidFill>
                  <a:srgbClr val="000000"/>
                </a:solidFill>
                <a:latin typeface="Lato"/>
                <a:ea typeface="DejaVu Sans"/>
              </a:rPr>
              <a:t>Rafael Palma</a:t>
            </a:r>
            <a:r>
              <a:rPr b="0" lang="en-PH" sz="1800" spc="-1" strike="noStrike">
                <a:solidFill>
                  <a:srgbClr val="000000"/>
                </a:solidFill>
                <a:latin typeface="Lato"/>
                <a:ea typeface="DejaVu Sans"/>
              </a:rPr>
              <a:t> ang hinirang ni Pangulong Manuel Quezon na mamuno rito. Siya ay isang abogado at mambabatas na kabilang sa mga kinatawan sa </a:t>
            </a:r>
            <a:r>
              <a:rPr b="1" i="1" lang="en-PH" sz="1800" spc="-1" strike="noStrike">
                <a:solidFill>
                  <a:srgbClr val="000000"/>
                </a:solidFill>
                <a:latin typeface="Lato"/>
                <a:ea typeface="DejaVu Sans"/>
              </a:rPr>
              <a:t>Pambansang Asamblea</a:t>
            </a:r>
            <a:r>
              <a:rPr b="0" lang="en-PH" sz="1800" spc="-1" strike="noStrike">
                <a:solidFill>
                  <a:srgbClr val="000000"/>
                </a:solidFill>
                <a:latin typeface="Lato"/>
                <a:ea typeface="DejaVu Sans"/>
              </a:rPr>
              <a:t> at </a:t>
            </a:r>
            <a:r>
              <a:rPr b="1" i="1" lang="en-PH" sz="1800" spc="-1" strike="noStrike">
                <a:solidFill>
                  <a:srgbClr val="000000"/>
                </a:solidFill>
                <a:latin typeface="Lato"/>
                <a:ea typeface="DejaVu Sans"/>
              </a:rPr>
              <a:t>constitutional convention</a:t>
            </a:r>
            <a:r>
              <a:rPr b="0" lang="en-PH" sz="1800" spc="-1" strike="noStrike">
                <a:solidFill>
                  <a:srgbClr val="000000"/>
                </a:solidFill>
                <a:latin typeface="Lato"/>
                <a:ea typeface="DejaVu Sans"/>
              </a:rPr>
              <a:t>.</a:t>
            </a:r>
            <a:endParaRPr b="0" lang="en-PH" sz="1800" spc="-1" strike="noStrike">
              <a:solidFill>
                <a:srgbClr val="000000"/>
              </a:solidFill>
              <a:latin typeface="Arial"/>
            </a:endParaRPr>
          </a:p>
        </p:txBody>
      </p:sp>
      <p:pic>
        <p:nvPicPr>
          <p:cNvPr id="156" name="" descr=""/>
          <p:cNvPicPr/>
          <p:nvPr/>
        </p:nvPicPr>
        <p:blipFill>
          <a:blip r:embed="rId1"/>
          <a:stretch/>
        </p:blipFill>
        <p:spPr>
          <a:xfrm>
            <a:off x="7262280" y="1702800"/>
            <a:ext cx="4305960" cy="360900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Rectangle 20"/>
          <p:cNvSpPr/>
          <p:nvPr/>
        </p:nvSpPr>
        <p:spPr>
          <a:xfrm>
            <a:off x="-113040" y="532080"/>
            <a:ext cx="8349840" cy="6933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58" name="Rectangle 21"/>
          <p:cNvSpPr/>
          <p:nvPr/>
        </p:nvSpPr>
        <p:spPr>
          <a:xfrm>
            <a:off x="426960" y="532080"/>
            <a:ext cx="102441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500" spc="-1" strike="noStrike">
                <a:solidFill>
                  <a:srgbClr val="ffffff"/>
                </a:solidFill>
                <a:latin typeface="Montserrat Medium"/>
                <a:ea typeface="DejaVu Sans"/>
              </a:rPr>
              <a:t>Mga Programang Pang-edukasyon</a:t>
            </a:r>
            <a:endParaRPr b="0" lang="en-PH" sz="3500" spc="-1" strike="noStrike">
              <a:solidFill>
                <a:srgbClr val="000000"/>
              </a:solidFill>
              <a:latin typeface="Arial"/>
            </a:endParaRPr>
          </a:p>
          <a:p>
            <a:pPr>
              <a:lnSpc>
                <a:spcPct val="100000"/>
              </a:lnSpc>
            </a:pPr>
            <a:endParaRPr b="0" lang="en-PH" sz="3500" spc="-1" strike="noStrike">
              <a:solidFill>
                <a:srgbClr val="000000"/>
              </a:solidFill>
              <a:latin typeface="Arial"/>
            </a:endParaRPr>
          </a:p>
          <a:p>
            <a:pPr>
              <a:lnSpc>
                <a:spcPct val="100000"/>
              </a:lnSpc>
            </a:pPr>
            <a:endParaRPr b="0" lang="en-PH" sz="3500" spc="-1" strike="noStrike">
              <a:solidFill>
                <a:srgbClr val="000000"/>
              </a:solidFill>
              <a:latin typeface="Arial"/>
            </a:endParaRPr>
          </a:p>
        </p:txBody>
      </p:sp>
      <p:sp>
        <p:nvSpPr>
          <p:cNvPr id="159" name=""/>
          <p:cNvSpPr/>
          <p:nvPr/>
        </p:nvSpPr>
        <p:spPr>
          <a:xfrm>
            <a:off x="883080" y="1533960"/>
            <a:ext cx="6169320" cy="407196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Pinagtibay ng </a:t>
            </a:r>
            <a:r>
              <a:rPr b="1" lang="en-PH" sz="1800" spc="-1" strike="noStrike">
                <a:solidFill>
                  <a:srgbClr val="000000"/>
                </a:solidFill>
                <a:latin typeface="Lato"/>
                <a:ea typeface="DejaVu Sans"/>
              </a:rPr>
              <a:t>Pamahalaang Komonwelt</a:t>
            </a:r>
            <a:r>
              <a:rPr b="0" lang="en-PH" sz="1800" spc="-1" strike="noStrike">
                <a:solidFill>
                  <a:srgbClr val="000000"/>
                </a:solidFill>
                <a:latin typeface="Lato"/>
                <a:ea typeface="DejaVu Sans"/>
              </a:rPr>
              <a:t> ang </a:t>
            </a:r>
            <a:r>
              <a:rPr b="1" lang="en-PH" sz="1800" spc="-1" strike="noStrike">
                <a:solidFill>
                  <a:srgbClr val="000000"/>
                </a:solidFill>
                <a:latin typeface="Lato"/>
                <a:ea typeface="DejaVu Sans"/>
              </a:rPr>
              <a:t>Batas Pang-edukasyon ng 1940</a:t>
            </a:r>
            <a:r>
              <a:rPr b="0" lang="en-PH" sz="1800" spc="-1" strike="noStrike">
                <a:solidFill>
                  <a:srgbClr val="000000"/>
                </a:solidFill>
                <a:latin typeface="Lato"/>
                <a:ea typeface="DejaVu Sans"/>
              </a:rPr>
              <a:t> kung saan ginawang anim na baitang na lamang ang bilang ng antas sa elementarya sa halip na pito. Ipinatupad ang libreng edukasyon para sa lahat ng batang nasa wastong gulang na pitong taon.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Binigyan ng mahalagang bahagi sa edukasyon ang pagtuturo ng mabuting asal, mga gawaing pambahay, kasaysayan, sibika at kulturang Pilipino, at pagkakaroon ng disiplina. Binigyang-diin din sa mga paaralan ang pagtuturo ng pagiging makabayan o pagmamahal sa bansa sa pamamagitan ng pag-aaral ng buhay ng mga bayaning Pilipino.</a:t>
            </a:r>
            <a:endParaRPr b="0" lang="en-PH" sz="1800" spc="-1" strike="noStrike">
              <a:solidFill>
                <a:srgbClr val="000000"/>
              </a:solidFill>
              <a:latin typeface="Arial"/>
            </a:endParaRPr>
          </a:p>
        </p:txBody>
      </p:sp>
      <p:pic>
        <p:nvPicPr>
          <p:cNvPr id="160" name="" descr=""/>
          <p:cNvPicPr/>
          <p:nvPr/>
        </p:nvPicPr>
        <p:blipFill>
          <a:blip r:embed="rId1"/>
          <a:stretch/>
        </p:blipFill>
        <p:spPr>
          <a:xfrm>
            <a:off x="7262280" y="1702800"/>
            <a:ext cx="4305960" cy="360900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Rectangle 22"/>
          <p:cNvSpPr/>
          <p:nvPr/>
        </p:nvSpPr>
        <p:spPr>
          <a:xfrm>
            <a:off x="-113040" y="532080"/>
            <a:ext cx="8349840" cy="6933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62" name="Rectangle 23"/>
          <p:cNvSpPr/>
          <p:nvPr/>
        </p:nvSpPr>
        <p:spPr>
          <a:xfrm>
            <a:off x="426960" y="532080"/>
            <a:ext cx="10244160" cy="109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500" spc="-1" strike="noStrike">
                <a:solidFill>
                  <a:srgbClr val="ffffff"/>
                </a:solidFill>
                <a:latin typeface="Montserrat Medium"/>
                <a:ea typeface="DejaVu Sans"/>
              </a:rPr>
              <a:t>Mga Programang Pang-edukasyon</a:t>
            </a:r>
            <a:endParaRPr b="0" lang="en-PH" sz="3500" spc="-1" strike="noStrike">
              <a:solidFill>
                <a:srgbClr val="000000"/>
              </a:solidFill>
              <a:latin typeface="Arial"/>
            </a:endParaRPr>
          </a:p>
          <a:p>
            <a:pPr>
              <a:lnSpc>
                <a:spcPct val="100000"/>
              </a:lnSpc>
            </a:pPr>
            <a:endParaRPr b="0" lang="en-PH" sz="3500" spc="-1" strike="noStrike">
              <a:solidFill>
                <a:srgbClr val="000000"/>
              </a:solidFill>
              <a:latin typeface="Arial"/>
            </a:endParaRPr>
          </a:p>
          <a:p>
            <a:pPr>
              <a:lnSpc>
                <a:spcPct val="100000"/>
              </a:lnSpc>
            </a:pPr>
            <a:endParaRPr b="0" lang="en-PH" sz="3500" spc="-1" strike="noStrike">
              <a:solidFill>
                <a:srgbClr val="000000"/>
              </a:solidFill>
              <a:latin typeface="Arial"/>
            </a:endParaRPr>
          </a:p>
        </p:txBody>
      </p:sp>
      <p:pic>
        <p:nvPicPr>
          <p:cNvPr id="163" name="" descr=""/>
          <p:cNvPicPr/>
          <p:nvPr/>
        </p:nvPicPr>
        <p:blipFill>
          <a:blip r:embed="rId1"/>
          <a:stretch/>
        </p:blipFill>
        <p:spPr>
          <a:xfrm>
            <a:off x="1137600" y="4172400"/>
            <a:ext cx="2178720" cy="1871280"/>
          </a:xfrm>
          <a:prstGeom prst="rect">
            <a:avLst/>
          </a:prstGeom>
          <a:ln w="0">
            <a:noFill/>
          </a:ln>
        </p:spPr>
      </p:pic>
      <p:pic>
        <p:nvPicPr>
          <p:cNvPr id="164" name="" descr=""/>
          <p:cNvPicPr/>
          <p:nvPr/>
        </p:nvPicPr>
        <p:blipFill>
          <a:blip r:embed="rId2"/>
          <a:stretch/>
        </p:blipFill>
        <p:spPr>
          <a:xfrm>
            <a:off x="3861000" y="4321080"/>
            <a:ext cx="2730960" cy="1686600"/>
          </a:xfrm>
          <a:prstGeom prst="rect">
            <a:avLst/>
          </a:prstGeom>
          <a:ln w="0">
            <a:noFill/>
          </a:ln>
        </p:spPr>
      </p:pic>
      <p:pic>
        <p:nvPicPr>
          <p:cNvPr id="165" name="" descr=""/>
          <p:cNvPicPr/>
          <p:nvPr/>
        </p:nvPicPr>
        <p:blipFill>
          <a:blip r:embed="rId3"/>
          <a:stretch/>
        </p:blipFill>
        <p:spPr>
          <a:xfrm>
            <a:off x="7198560" y="4303440"/>
            <a:ext cx="1389960" cy="1720800"/>
          </a:xfrm>
          <a:prstGeom prst="rect">
            <a:avLst/>
          </a:prstGeom>
          <a:ln w="0">
            <a:noFill/>
          </a:ln>
        </p:spPr>
      </p:pic>
      <p:pic>
        <p:nvPicPr>
          <p:cNvPr id="166" name="" descr=""/>
          <p:cNvPicPr/>
          <p:nvPr/>
        </p:nvPicPr>
        <p:blipFill>
          <a:blip r:embed="rId4"/>
          <a:stretch/>
        </p:blipFill>
        <p:spPr>
          <a:xfrm>
            <a:off x="9286200" y="4345200"/>
            <a:ext cx="1515240" cy="1683000"/>
          </a:xfrm>
          <a:prstGeom prst="rect">
            <a:avLst/>
          </a:prstGeom>
          <a:ln w="0">
            <a:noFill/>
          </a:ln>
        </p:spPr>
      </p:pic>
      <p:sp>
        <p:nvSpPr>
          <p:cNvPr id="167" name=""/>
          <p:cNvSpPr/>
          <p:nvPr/>
        </p:nvSpPr>
        <p:spPr>
          <a:xfrm>
            <a:off x="1011240" y="1504800"/>
            <a:ext cx="10348200" cy="263412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Pinagbuti rin ang pagtataguyod ng </a:t>
            </a:r>
            <a:r>
              <a:rPr b="1" lang="en-PH" sz="1800" spc="-1" strike="noStrike">
                <a:solidFill>
                  <a:srgbClr val="000000"/>
                </a:solidFill>
                <a:latin typeface="Lato"/>
                <a:ea typeface="DejaVu Sans"/>
              </a:rPr>
              <a:t>edukasyong bokasyonal</a:t>
            </a:r>
            <a:r>
              <a:rPr b="0" lang="en-PH" sz="1800" spc="-1" strike="noStrike">
                <a:solidFill>
                  <a:srgbClr val="000000"/>
                </a:solidFill>
                <a:latin typeface="Lato"/>
                <a:ea typeface="DejaVu Sans"/>
              </a:rPr>
              <a:t>. Dito ay isinaalangalang ang pagkakaroon ng kasanayan ng mga mamamayan sa mga gawaing pangkabuhayang maaari nilang pagkakitaan. Kabilang sa mga gawaing ito ay pananahi, pagluluto, pagtatanim, at iba pa.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DejaVu Sans"/>
              </a:rPr>
              <a:t>Itinatag din ang </a:t>
            </a:r>
            <a:r>
              <a:rPr b="1" lang="en-PH" sz="1800" spc="-1" strike="noStrike">
                <a:solidFill>
                  <a:srgbClr val="000000"/>
                </a:solidFill>
                <a:latin typeface="Lato"/>
                <a:ea typeface="DejaVu Sans"/>
              </a:rPr>
              <a:t>Tanggapan ng Edukasyon</a:t>
            </a:r>
            <a:r>
              <a:rPr b="0" lang="en-PH" sz="1800" spc="-1" strike="noStrike">
                <a:solidFill>
                  <a:srgbClr val="000000"/>
                </a:solidFill>
                <a:latin typeface="Lato"/>
                <a:ea typeface="DejaVu Sans"/>
              </a:rPr>
              <a:t> para sa </a:t>
            </a:r>
            <a:r>
              <a:rPr b="1" lang="en-PH" sz="1800" spc="-1" strike="noStrike">
                <a:solidFill>
                  <a:srgbClr val="000000"/>
                </a:solidFill>
                <a:latin typeface="Lato"/>
                <a:ea typeface="DejaVu Sans"/>
              </a:rPr>
              <a:t>May Sapat na Gulang </a:t>
            </a:r>
            <a:r>
              <a:rPr b="0" lang="en-PH" sz="1800" spc="-1" strike="noStrike">
                <a:solidFill>
                  <a:srgbClr val="000000"/>
                </a:solidFill>
                <a:latin typeface="Lato"/>
                <a:ea typeface="DejaVu Sans"/>
              </a:rPr>
              <a:t>o</a:t>
            </a:r>
            <a:r>
              <a:rPr b="1" lang="en-PH" sz="1800" spc="-1" strike="noStrike">
                <a:solidFill>
                  <a:srgbClr val="000000"/>
                </a:solidFill>
                <a:latin typeface="Lato"/>
                <a:ea typeface="DejaVu Sans"/>
              </a:rPr>
              <a:t> Pangnakatatanda </a:t>
            </a:r>
            <a:r>
              <a:rPr b="1" i="1" lang="en-PH" sz="1800" spc="-1" strike="noStrike">
                <a:solidFill>
                  <a:srgbClr val="000000"/>
                </a:solidFill>
                <a:latin typeface="Lato"/>
                <a:ea typeface="DejaVu Sans"/>
              </a:rPr>
              <a:t>(Adult Education </a:t>
            </a:r>
            <a:r>
              <a:rPr b="1" i="1" lang="en-PH" sz="1800" spc="-1" strike="noStrike">
                <a:solidFill>
                  <a:srgbClr val="000000"/>
                </a:solidFill>
                <a:latin typeface="Lato"/>
                <a:ea typeface="à'A1ïþ"/>
              </a:rPr>
              <a:t>Office)</a:t>
            </a:r>
            <a:r>
              <a:rPr b="1" lang="en-PH" sz="1800" spc="-1" strike="noStrike">
                <a:solidFill>
                  <a:srgbClr val="000000"/>
                </a:solidFill>
                <a:latin typeface="Lato"/>
                <a:ea typeface="à'A1ïþ"/>
              </a:rPr>
              <a:t> </a:t>
            </a:r>
            <a:r>
              <a:rPr b="0" lang="en-PH" sz="1800" spc="-1" strike="noStrike">
                <a:solidFill>
                  <a:srgbClr val="000000"/>
                </a:solidFill>
                <a:latin typeface="Lato"/>
                <a:ea typeface="à'A1ïþ"/>
              </a:rPr>
              <a:t>upang masigasig na magpatupad ng mga programang magtuturo sa mga mamamayang walang kakayahan sa pagbasa at pagsulat. Naitatag din ang </a:t>
            </a:r>
            <a:r>
              <a:rPr b="1" lang="en-PH" sz="1800" spc="-1" strike="noStrike">
                <a:solidFill>
                  <a:srgbClr val="000000"/>
                </a:solidFill>
                <a:latin typeface="Lato"/>
                <a:ea typeface="à'A1ïþ"/>
              </a:rPr>
              <a:t>Tanggapan ng Edukasyong Pribado</a:t>
            </a:r>
            <a:r>
              <a:rPr b="0" lang="en-PH" sz="1800" spc="-1" strike="noStrike">
                <a:solidFill>
                  <a:srgbClr val="000000"/>
                </a:solidFill>
                <a:latin typeface="Lato"/>
                <a:ea typeface="à'A1ïþ"/>
              </a:rPr>
              <a:t> upang pangasiwaan ang mga pribadong paaralan sa bansa.</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1877</TotalTime>
  <Application>LibreOffice/7.4.2.3$MacOSX_X86_64 LibreOffice_project/382eef1f22670f7f4118c8c2dd222ec7ad009daf</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2023-07-11T13:30:03Z</dcterms:modified>
  <cp:revision>209</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17</vt:i4>
  </property>
</Properties>
</file>