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_rels/.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_rels/slideMaster3.xml.rels" ContentType="application/vnd.openxmlformats-package.relationships+xml"/>
  <Override PartName="/ppt/slideMasters/_rels/slideMaster1.xml.rels" ContentType="application/vnd.openxmlformats-package.relationships+xml"/>
  <Override PartName="/ppt/slideMasters/_rels/slideMaster2.xml.rels" ContentType="application/vnd.openxmlformats-package.relationships+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_rels/presentation.xml.rels" ContentType="application/vnd.openxmlformats-package.relationships+xml"/>
  <Override PartName="/ppt/media/image1.png" ContentType="image/png"/>
  <Override PartName="/ppt/media/image2.png" ContentType="image/png"/>
  <Override PartName="/ppt/media/image3.png" ContentType="image/png"/>
  <Override PartName="/ppt/media/image4.png" ContentType="image/png"/>
  <Override PartName="/ppt/media/image6.png" ContentType="image/png"/>
  <Override PartName="/ppt/media/image7.png" ContentType="image/png"/>
  <Override PartName="/ppt/media/image5.png" ContentType="image/png"/>
  <Override PartName="/ppt/media/image10.png" ContentType="image/png"/>
  <Override PartName="/ppt/media/image8.png" ContentType="image/png"/>
  <Override PartName="/ppt/media/image9.png" ContentType="image/png"/>
  <Override PartName="/ppt/presProps.xml" ContentType="application/vnd.openxmlformats-officedocument.presentationml.presProps+xml"/>
  <Override PartName="/ppt/slideLayouts/slideLayout19.xml" ContentType="application/vnd.openxmlformats-officedocument.presentationml.slideLayout+xml"/>
  <Override PartName="/ppt/slideLayouts/slideLayout8.xml" ContentType="application/vnd.openxmlformats-officedocument.presentationml.slideLayout+xml"/>
  <Override PartName="/ppt/slideLayouts/slideLayout17.xml" ContentType="application/vnd.openxmlformats-officedocument.presentationml.slideLayout+xml"/>
  <Override PartName="/ppt/slideLayouts/slideLayout20.xml" ContentType="application/vnd.openxmlformats-officedocument.presentationml.slideLayout+xml"/>
  <Override PartName="/ppt/slideLayouts/slideLayout9.xml" ContentType="application/vnd.openxmlformats-officedocument.presentationml.slideLayout+xml"/>
  <Override PartName="/ppt/slideLayouts/slideLayout18.xml" ContentType="application/vnd.openxmlformats-officedocument.presentationml.slideLayout+xml"/>
  <Override PartName="/ppt/slideLayouts/slideLayout21.xml" ContentType="application/vnd.openxmlformats-officedocument.presentationml.slideLayout+xml"/>
  <Override PartName="/ppt/slideLayouts/slideLayout10.xml" ContentType="application/vnd.openxmlformats-officedocument.presentationml.slideLayout+xml"/>
  <Override PartName="/ppt/slideLayouts/slideLayout1.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1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13.xml" ContentType="application/vnd.openxmlformats-officedocument.presentationml.slideLayout+xml"/>
  <Override PartName="/ppt/slideLayouts/_rels/slideLayout34.xml.rels" ContentType="application/vnd.openxmlformats-package.relationships+xml"/>
  <Override PartName="/ppt/slideLayouts/_rels/slideLayout33.xml.rels" ContentType="application/vnd.openxmlformats-package.relationships+xml"/>
  <Override PartName="/ppt/slideLayouts/_rels/slideLayout9.xml.rels" ContentType="application/vnd.openxmlformats-package.relationships+xml"/>
  <Override PartName="/ppt/slideLayouts/_rels/slideLayout32.xml.rels" ContentType="application/vnd.openxmlformats-package.relationships+xml"/>
  <Override PartName="/ppt/slideLayouts/_rels/slideLayout21.xml.rels" ContentType="application/vnd.openxmlformats-package.relationships+xml"/>
  <Override PartName="/ppt/slideLayouts/_rels/slideLayout24.xml.rels" ContentType="application/vnd.openxmlformats-package.relationships+xml"/>
  <Override PartName="/ppt/slideLayouts/_rels/slideLayout16.xml.rels" ContentType="application/vnd.openxmlformats-package.relationships+xml"/>
  <Override PartName="/ppt/slideLayouts/_rels/slideLayout31.xml.rels" ContentType="application/vnd.openxmlformats-package.relationships+xml"/>
  <Override PartName="/ppt/slideLayouts/_rels/slideLayout20.xml.rels" ContentType="application/vnd.openxmlformats-package.relationships+xml"/>
  <Override PartName="/ppt/slideLayouts/_rels/slideLayout23.xml.rels" ContentType="application/vnd.openxmlformats-package.relationships+xml"/>
  <Override PartName="/ppt/slideLayouts/_rels/slideLayout15.xml.rels" ContentType="application/vnd.openxmlformats-package.relationships+xml"/>
  <Override PartName="/ppt/slideLayouts/_rels/slideLayout30.xml.rels" ContentType="application/vnd.openxmlformats-package.relationships+xml"/>
  <Override PartName="/ppt/slideLayouts/_rels/slideLayout29.xml.rels" ContentType="application/vnd.openxmlformats-package.relationships+xml"/>
  <Override PartName="/ppt/slideLayouts/_rels/slideLayout22.xml.rels" ContentType="application/vnd.openxmlformats-package.relationships+xml"/>
  <Override PartName="/ppt/slideLayouts/_rels/slideLayout14.xml.rels" ContentType="application/vnd.openxmlformats-package.relationships+xml"/>
  <Override PartName="/ppt/slideLayouts/_rels/slideLayout28.xml.rels" ContentType="application/vnd.openxmlformats-package.relationships+xml"/>
  <Override PartName="/ppt/slideLayouts/_rels/slideLayout36.xml.rels" ContentType="application/vnd.openxmlformats-package.relationships+xml"/>
  <Override PartName="/ppt/slideLayouts/_rels/slideLayout7.xml.rels" ContentType="application/vnd.openxmlformats-package.relationships+xml"/>
  <Override PartName="/ppt/slideLayouts/_rels/slideLayout6.xml.rels" ContentType="application/vnd.openxmlformats-package.relationships+xml"/>
  <Override PartName="/ppt/slideLayouts/_rels/slideLayout5.xml.rels" ContentType="application/vnd.openxmlformats-package.relationships+xml"/>
  <Override PartName="/ppt/slideLayouts/_rels/slideLayout4.xml.rels" ContentType="application/vnd.openxmlformats-package.relationships+xml"/>
  <Override PartName="/ppt/slideLayouts/_rels/slideLayout27.xml.rels" ContentType="application/vnd.openxmlformats-package.relationships+xml"/>
  <Override PartName="/ppt/slideLayouts/_rels/slideLayout13.xml.rels" ContentType="application/vnd.openxmlformats-package.relationships+xml"/>
  <Override PartName="/ppt/slideLayouts/_rels/slideLayout35.xml.rels" ContentType="application/vnd.openxmlformats-package.relationships+xml"/>
  <Override PartName="/ppt/slideLayouts/_rels/slideLayout3.xml.rels" ContentType="application/vnd.openxmlformats-package.relationships+xml"/>
  <Override PartName="/ppt/slideLayouts/_rels/slideLayout2.xml.rels" ContentType="application/vnd.openxmlformats-package.relationships+xml"/>
  <Override PartName="/ppt/slideLayouts/_rels/slideLayout8.xml.rels" ContentType="application/vnd.openxmlformats-package.relationships+xml"/>
  <Override PartName="/ppt/slideLayouts/_rels/slideLayout1.xml.rels" ContentType="application/vnd.openxmlformats-package.relationships+xml"/>
  <Override PartName="/ppt/slideLayouts/_rels/slideLayout12.xml.rels" ContentType="application/vnd.openxmlformats-package.relationships+xml"/>
  <Override PartName="/ppt/slideLayouts/_rels/slideLayout19.xml.rels" ContentType="application/vnd.openxmlformats-package.relationships+xml"/>
  <Override PartName="/ppt/slideLayouts/_rels/slideLayout25.xml.rels" ContentType="application/vnd.openxmlformats-package.relationships+xml"/>
  <Override PartName="/ppt/slideLayouts/_rels/slideLayout10.xml.rels" ContentType="application/vnd.openxmlformats-package.relationships+xml"/>
  <Override PartName="/ppt/slideLayouts/_rels/slideLayout17.xml.rels" ContentType="application/vnd.openxmlformats-package.relationships+xml"/>
  <Override PartName="/ppt/slideLayouts/_rels/slideLayout26.xml.rels" ContentType="application/vnd.openxmlformats-package.relationships+xml"/>
  <Override PartName="/ppt/slideLayouts/_rels/slideLayout18.xml.rels" ContentType="application/vnd.openxmlformats-package.relationships+xml"/>
  <Override PartName="/ppt/slideLayouts/_rels/slideLayout11.xml.rels" ContentType="application/vnd.openxmlformats-package.relationships+xml"/>
  <Override PartName="/ppt/slideLayouts/slideLayout5.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6.xml" ContentType="application/vnd.openxmlformats-officedocument.presentationml.slideLayout+xml"/>
  <Override PartName="/ppt/slideLayouts/slideLayout16.xml" ContentType="application/vnd.openxmlformats-officedocument.presentationml.slideLayout+xml"/>
  <Override PartName="/ppt/slideLayouts/slideLayout7.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26.xml" ContentType="application/vnd.openxmlformats-officedocument.presentationml.slideLayout+xml"/>
  <Override PartName="/ppt/slideLayouts/slideLayout32.xml" ContentType="application/vnd.openxmlformats-officedocument.presentationml.slideLayout+xml"/>
  <Override PartName="/ppt/slideLayouts/slideLayout27.xml" ContentType="application/vnd.openxmlformats-officedocument.presentationml.slideLayout+xml"/>
  <Override PartName="/ppt/slideLayouts/slideLayout33.xml" ContentType="application/vnd.openxmlformats-officedocument.presentationml.slideLayout+xml"/>
  <Override PartName="/ppt/slideLayouts/slideLayout28.xml" ContentType="application/vnd.openxmlformats-officedocument.presentationml.slideLayout+xml"/>
  <Override PartName="/ppt/slideLayouts/slideLayout34.xml" ContentType="application/vnd.openxmlformats-officedocument.presentationml.slideLayout+xml"/>
  <Override PartName="/ppt/slideLayouts/slideLayout29.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_rels/slide9.xml.rels" ContentType="application/vnd.openxmlformats-package.relationships+xml"/>
  <Override PartName="/ppt/slides/_rels/slide8.xml.rels" ContentType="application/vnd.openxmlformats-package.relationships+xml"/>
  <Override PartName="/ppt/slides/_rels/slide7.xml.rels" ContentType="application/vnd.openxmlformats-package.relationships+xml"/>
  <Override PartName="/ppt/slides/_rels/slide6.xml.rels" ContentType="application/vnd.openxmlformats-package.relationships+xml"/>
  <Override PartName="/ppt/slides/_rels/slide4.xml.rels" ContentType="application/vnd.openxmlformats-package.relationships+xml"/>
  <Override PartName="/ppt/slides/_rels/slide5.xml.rels" ContentType="application/vnd.openxmlformats-package.relationships+xml"/>
  <Override PartName="/ppt/slides/_rels/slide3.xml.rels" ContentType="application/vnd.openxmlformats-package.relationships+xml"/>
  <Override PartName="/ppt/slides/_rels/slide2.xml.rels" ContentType="application/vnd.openxmlformats-package.relationships+xml"/>
  <Override PartName="/ppt/slides/_rels/slide1.xml.rels" ContentType="application/vnd.openxmlformats-package.relationships+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Lst>
  <p:sldIdLst>
    <p:sldId id="256" r:id="rId5"/>
    <p:sldId id="257" r:id="rId6"/>
    <p:sldId id="258" r:id="rId7"/>
    <p:sldId id="259" r:id="rId8"/>
    <p:sldId id="260" r:id="rId9"/>
    <p:sldId id="261" r:id="rId10"/>
    <p:sldId id="262" r:id="rId11"/>
    <p:sldId id="263" r:id="rId12"/>
    <p:sldId id="264" r:id="rId13"/>
  </p:sldIdLst>
  <p:sldSz cx="12192000" cy="6858000"/>
  <p:notesSz cx="7772400" cy="10058400"/>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presProps" Target="presProps.xml"/>
</Relationship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8"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9"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1"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2"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3"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4"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6"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7"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8"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9"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40"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41"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50"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5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52"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54"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55"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5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7"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59"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60"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61"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7"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6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63"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64"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65"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6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67"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68"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69"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71"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72"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7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74"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75"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76"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77"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7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79"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0"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1"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2"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3"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4"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8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89"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9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91"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9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93"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94"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9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9"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96"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9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98"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99"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00"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0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02"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03"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04"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0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06"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07"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08"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0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10"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1"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1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13"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4"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5"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6"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1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18"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9"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0"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1"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2"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3"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1"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2"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4"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6"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7"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8"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0"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21"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2"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4"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5"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6"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slideLayout" Target="../slideLayouts/slideLayout6.xml"/><Relationship Id="rId10" Type="http://schemas.openxmlformats.org/officeDocument/2006/relationships/slideLayout" Target="../slideLayouts/slideLayout7.xml"/><Relationship Id="rId11" Type="http://schemas.openxmlformats.org/officeDocument/2006/relationships/slideLayout" Target="../slideLayouts/slideLayout8.xml"/><Relationship Id="rId12" Type="http://schemas.openxmlformats.org/officeDocument/2006/relationships/slideLayout" Target="../slideLayouts/slideLayout9.xml"/><Relationship Id="rId13" Type="http://schemas.openxmlformats.org/officeDocument/2006/relationships/slideLayout" Target="../slideLayouts/slideLayout10.xml"/><Relationship Id="rId14" Type="http://schemas.openxmlformats.org/officeDocument/2006/relationships/slideLayout" Target="../slideLayouts/slideLayout11.xml"/><Relationship Id="rId15"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image" Target="../media/image3.png"/><Relationship Id="rId3" Type="http://schemas.openxmlformats.org/officeDocument/2006/relationships/image" Target="../media/image4.png"/><Relationship Id="rId4" Type="http://schemas.openxmlformats.org/officeDocument/2006/relationships/slideLayout" Target="../slideLayouts/slideLayout13.xml"/><Relationship Id="rId5" Type="http://schemas.openxmlformats.org/officeDocument/2006/relationships/slideLayout" Target="../slideLayouts/slideLayout14.xml"/><Relationship Id="rId6" Type="http://schemas.openxmlformats.org/officeDocument/2006/relationships/slideLayout" Target="../slideLayouts/slideLayout15.xml"/><Relationship Id="rId7" Type="http://schemas.openxmlformats.org/officeDocument/2006/relationships/slideLayout" Target="../slideLayouts/slideLayout16.xml"/><Relationship Id="rId8" Type="http://schemas.openxmlformats.org/officeDocument/2006/relationships/slideLayout" Target="../slideLayouts/slideLayout17.xml"/><Relationship Id="rId9" Type="http://schemas.openxmlformats.org/officeDocument/2006/relationships/slideLayout" Target="../slideLayouts/slideLayout18.xml"/><Relationship Id="rId10" Type="http://schemas.openxmlformats.org/officeDocument/2006/relationships/slideLayout" Target="../slideLayouts/slideLayout19.xml"/><Relationship Id="rId11" Type="http://schemas.openxmlformats.org/officeDocument/2006/relationships/slideLayout" Target="../slideLayouts/slideLayout20.xml"/><Relationship Id="rId12" Type="http://schemas.openxmlformats.org/officeDocument/2006/relationships/slideLayout" Target="../slideLayouts/slideLayout21.xml"/><Relationship Id="rId13" Type="http://schemas.openxmlformats.org/officeDocument/2006/relationships/slideLayout" Target="../slideLayouts/slideLayout22.xml"/><Relationship Id="rId14" Type="http://schemas.openxmlformats.org/officeDocument/2006/relationships/slideLayout" Target="../slideLayouts/slideLayout23.xml"/><Relationship Id="rId15"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image" Target="../media/image5.png"/><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 Id="rId11" Type="http://schemas.openxmlformats.org/officeDocument/2006/relationships/slideLayout" Target="../slideLayouts/slideLayout33.xml"/><Relationship Id="rId12" Type="http://schemas.openxmlformats.org/officeDocument/2006/relationships/slideLayout" Target="../slideLayouts/slideLayout34.xml"/><Relationship Id="rId13" Type="http://schemas.openxmlformats.org/officeDocument/2006/relationships/slideLayout" Target="../slideLayouts/slideLayout35.xml"/><Relationship Id="rId14" Type="http://schemas.openxmlformats.org/officeDocument/2006/relationships/slideLayout" Target="../slideLayouts/slideLayout36.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stretch/>
        </a:blipFill>
      </p:bgPr>
    </p:bg>
    <p:spTree>
      <p:nvGrpSpPr>
        <p:cNvPr id="1" name=""/>
        <p:cNvGrpSpPr/>
        <p:nvPr/>
      </p:nvGrpSpPr>
      <p:grpSpPr>
        <a:xfrm>
          <a:off x="0" y="0"/>
          <a:ext cx="0" cy="0"/>
          <a:chOff x="0" y="0"/>
          <a:chExt cx="0" cy="0"/>
        </a:xfrm>
      </p:grpSpPr>
      <p:sp>
        <p:nvSpPr>
          <p:cNvPr id="0" name="Rectangle 6"/>
          <p:cNvSpPr/>
          <p:nvPr/>
        </p:nvSpPr>
        <p:spPr>
          <a:xfrm>
            <a:off x="0" y="0"/>
            <a:ext cx="12179160" cy="6845040"/>
          </a:xfrm>
          <a:prstGeom prst="rect">
            <a:avLst/>
          </a:prstGeom>
          <a:solidFill>
            <a:srgbClr val="ffffff"/>
          </a:solidFill>
          <a:ln w="25560">
            <a:noFill/>
          </a:ln>
        </p:spPr>
        <p:style>
          <a:lnRef idx="0"/>
          <a:fillRef idx="0"/>
          <a:effectRef idx="0"/>
          <a:fontRef idx="minor"/>
        </p:style>
      </p:sp>
      <p:pic>
        <p:nvPicPr>
          <p:cNvPr id="1" name="Picture 4" descr=""/>
          <p:cNvPicPr/>
          <p:nvPr/>
        </p:nvPicPr>
        <p:blipFill>
          <a:blip r:embed="rId3"/>
          <a:stretch/>
        </p:blipFill>
        <p:spPr>
          <a:xfrm>
            <a:off x="333000" y="1801080"/>
            <a:ext cx="2786040" cy="2786040"/>
          </a:xfrm>
          <a:prstGeom prst="rect">
            <a:avLst/>
          </a:prstGeom>
          <a:ln w="0">
            <a:noFill/>
          </a:ln>
        </p:spPr>
      </p:pic>
      <p:sp>
        <p:nvSpPr>
          <p:cNvPr id="2" name="Rectangle 5"/>
          <p:cNvSpPr/>
          <p:nvPr/>
        </p:nvSpPr>
        <p:spPr>
          <a:xfrm>
            <a:off x="3487320" y="1475280"/>
            <a:ext cx="8691480" cy="3849480"/>
          </a:xfrm>
          <a:prstGeom prst="rect">
            <a:avLst/>
          </a:prstGeom>
          <a:solidFill>
            <a:srgbClr val="9c0000"/>
          </a:solidFill>
          <a:ln w="25560">
            <a:noFill/>
          </a:ln>
        </p:spPr>
        <p:style>
          <a:lnRef idx="0"/>
          <a:fillRef idx="0"/>
          <a:effectRef idx="0"/>
          <a:fontRef idx="minor"/>
        </p:style>
      </p:sp>
      <p:sp>
        <p:nvSpPr>
          <p:cNvPr id="3" name="Rectangle 8"/>
          <p:cNvSpPr/>
          <p:nvPr/>
        </p:nvSpPr>
        <p:spPr>
          <a:xfrm>
            <a:off x="3487320" y="5337720"/>
            <a:ext cx="8691480" cy="371160"/>
          </a:xfrm>
          <a:prstGeom prst="rect">
            <a:avLst/>
          </a:prstGeom>
          <a:gradFill rotWithShape="0">
            <a:gsLst>
              <a:gs pos="0">
                <a:srgbClr val="c00000"/>
              </a:gs>
              <a:gs pos="100000">
                <a:srgbClr val="e9bf0e">
                  <a:alpha val="83137"/>
                </a:srgbClr>
              </a:gs>
            </a:gsLst>
            <a:lin ang="0"/>
          </a:gradFill>
          <a:ln w="25560">
            <a:noFill/>
          </a:ln>
        </p:spPr>
        <p:style>
          <a:lnRef idx="0"/>
          <a:fillRef idx="0"/>
          <a:effectRef idx="0"/>
          <a:fontRef idx="minor"/>
        </p:style>
      </p:sp>
      <p:sp>
        <p:nvSpPr>
          <p:cNvPr id="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5"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42" name="Picture 18" descr=""/>
          <p:cNvPicPr/>
          <p:nvPr/>
        </p:nvPicPr>
        <p:blipFill>
          <a:blip r:embed="rId2"/>
          <a:stretch/>
        </p:blipFill>
        <p:spPr>
          <a:xfrm>
            <a:off x="0" y="6242760"/>
            <a:ext cx="12179160" cy="622080"/>
          </a:xfrm>
          <a:prstGeom prst="rect">
            <a:avLst/>
          </a:prstGeom>
          <a:ln w="0">
            <a:noFill/>
          </a:ln>
        </p:spPr>
      </p:pic>
      <p:sp>
        <p:nvSpPr>
          <p:cNvPr id="43" name="Rectangle 7"/>
          <p:cNvSpPr/>
          <p:nvPr/>
        </p:nvSpPr>
        <p:spPr>
          <a:xfrm>
            <a:off x="10868760" y="0"/>
            <a:ext cx="957600" cy="957600"/>
          </a:xfrm>
          <a:prstGeom prst="rect">
            <a:avLst/>
          </a:prstGeom>
          <a:solidFill>
            <a:srgbClr val="9c0000"/>
          </a:solidFill>
          <a:ln w="25560">
            <a:noFill/>
          </a:ln>
        </p:spPr>
        <p:style>
          <a:lnRef idx="0"/>
          <a:fillRef idx="0"/>
          <a:effectRef idx="0"/>
          <a:fontRef idx="minor"/>
        </p:style>
      </p:sp>
      <p:pic>
        <p:nvPicPr>
          <p:cNvPr id="44" name="Picture 10" descr=""/>
          <p:cNvPicPr/>
          <p:nvPr/>
        </p:nvPicPr>
        <p:blipFill>
          <a:blip r:embed="rId3"/>
          <a:stretch/>
        </p:blipFill>
        <p:spPr>
          <a:xfrm>
            <a:off x="10857240" y="-64440"/>
            <a:ext cx="1021680" cy="1021680"/>
          </a:xfrm>
          <a:prstGeom prst="rect">
            <a:avLst/>
          </a:prstGeom>
          <a:ln w="0">
            <a:noFill/>
          </a:ln>
        </p:spPr>
      </p:pic>
      <p:sp>
        <p:nvSpPr>
          <p:cNvPr id="45" name="TextBox 9"/>
          <p:cNvSpPr/>
          <p:nvPr/>
        </p:nvSpPr>
        <p:spPr>
          <a:xfrm>
            <a:off x="185400" y="6362280"/>
            <a:ext cx="467892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Rex Curriculum Resource </a:t>
            </a:r>
            <a:endParaRPr b="0" lang="en-PH" sz="1800" spc="-1" strike="noStrike">
              <a:latin typeface="Arial"/>
            </a:endParaRPr>
          </a:p>
        </p:txBody>
      </p:sp>
      <p:sp>
        <p:nvSpPr>
          <p:cNvPr id="46" name="TextBox 11"/>
          <p:cNvSpPr/>
          <p:nvPr/>
        </p:nvSpPr>
        <p:spPr>
          <a:xfrm>
            <a:off x="9452520" y="6352200"/>
            <a:ext cx="261036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WWW.REX.COM.PH</a:t>
            </a:r>
            <a:endParaRPr b="0" lang="en-PH" sz="1800" spc="-1" strike="noStrike">
              <a:latin typeface="Arial"/>
            </a:endParaRPr>
          </a:p>
        </p:txBody>
      </p:sp>
      <p:sp>
        <p:nvSpPr>
          <p:cNvPr id="4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48"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85" name="New REX Education Mission Logo V.png" descr="New REX Education Mission Logo V.png"/>
          <p:cNvPicPr/>
          <p:nvPr/>
        </p:nvPicPr>
        <p:blipFill>
          <a:blip r:embed="rId2"/>
          <a:stretch/>
        </p:blipFill>
        <p:spPr>
          <a:xfrm>
            <a:off x="2755800" y="1508760"/>
            <a:ext cx="6603480" cy="3371760"/>
          </a:xfrm>
          <a:prstGeom prst="rect">
            <a:avLst/>
          </a:prstGeom>
          <a:ln w="12600">
            <a:noFill/>
          </a:ln>
        </p:spPr>
      </p:pic>
      <p:sp>
        <p:nvSpPr>
          <p:cNvPr id="8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87"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sldMaster>
</file>

<file path=ppt/slides/_rels/slide1.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2.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3.xml.rels><?xml version="1.0" encoding="UTF-8"?>
<Relationships xmlns="http://schemas.openxmlformats.org/package/2006/relationships"><Relationship Id="rId1" Type="http://schemas.openxmlformats.org/officeDocument/2006/relationships/image" Target="../media/image6.png"/><Relationship Id="rId2" Type="http://schemas.openxmlformats.org/officeDocument/2006/relationships/slideLayout" Target="../slideLayouts/slideLayout13.xml"/>
</Relationships>
</file>

<file path=ppt/slides/_rels/slide4.xml.rels><?xml version="1.0" encoding="UTF-8"?>
<Relationships xmlns="http://schemas.openxmlformats.org/package/2006/relationships"><Relationship Id="rId1" Type="http://schemas.openxmlformats.org/officeDocument/2006/relationships/image" Target="../media/image7.png"/><Relationship Id="rId2" Type="http://schemas.openxmlformats.org/officeDocument/2006/relationships/slideLayout" Target="../slideLayouts/slideLayout13.xml"/>
</Relationships>
</file>

<file path=ppt/slides/_rels/slide5.xml.rels><?xml version="1.0" encoding="UTF-8"?>
<Relationships xmlns="http://schemas.openxmlformats.org/package/2006/relationships"><Relationship Id="rId1" Type="http://schemas.openxmlformats.org/officeDocument/2006/relationships/image" Target="../media/image8.png"/><Relationship Id="rId2" Type="http://schemas.openxmlformats.org/officeDocument/2006/relationships/slideLayout" Target="../slideLayouts/slideLayout13.xml"/>
</Relationships>
</file>

<file path=ppt/slides/_rels/slide6.xml.rels><?xml version="1.0" encoding="UTF-8"?>
<Relationships xmlns="http://schemas.openxmlformats.org/package/2006/relationships"><Relationship Id="rId1" Type="http://schemas.openxmlformats.org/officeDocument/2006/relationships/image" Target="../media/image9.png"/><Relationship Id="rId2" Type="http://schemas.openxmlformats.org/officeDocument/2006/relationships/slideLayout" Target="../slideLayouts/slideLayout13.xml"/>
</Relationships>
</file>

<file path=ppt/slides/_rels/slide7.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8.xml.rels><?xml version="1.0" encoding="UTF-8"?>
<Relationships xmlns="http://schemas.openxmlformats.org/package/2006/relationships"><Relationship Id="rId1" Type="http://schemas.openxmlformats.org/officeDocument/2006/relationships/image" Target="../media/image10.png"/><Relationship Id="rId2" Type="http://schemas.openxmlformats.org/officeDocument/2006/relationships/slideLayout" Target="../slideLayouts/slideLayout13.xml"/>
</Relationships>
</file>

<file path=ppt/slides/_rels/slide9.xml.rels><?xml version="1.0" encoding="UTF-8"?>
<Relationships xmlns="http://schemas.openxmlformats.org/package/2006/relationships"><Relationship Id="rId1" Type="http://schemas.openxmlformats.org/officeDocument/2006/relationships/slideLayout" Target="../slideLayouts/slideLayout25.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4" name="TextBox 8"/>
          <p:cNvSpPr/>
          <p:nvPr/>
        </p:nvSpPr>
        <p:spPr>
          <a:xfrm>
            <a:off x="4860000" y="2700000"/>
            <a:ext cx="6120000" cy="1186920"/>
          </a:xfrm>
          <a:prstGeom prst="rect">
            <a:avLst/>
          </a:prstGeom>
          <a:noFill/>
          <a:ln w="0">
            <a:noFill/>
          </a:ln>
        </p:spPr>
        <p:style>
          <a:lnRef idx="0"/>
          <a:fillRef idx="0"/>
          <a:effectRef idx="0"/>
          <a:fontRef idx="minor"/>
        </p:style>
        <p:txBody>
          <a:bodyPr lIns="90000" rIns="90000" tIns="45000" bIns="45000" anchor="t">
            <a:spAutoFit/>
          </a:bodyPr>
          <a:p>
            <a:pPr algn="ctr">
              <a:buNone/>
            </a:pPr>
            <a:r>
              <a:rPr b="1" lang="en-US" sz="3600" spc="-1" strike="noStrike">
                <a:solidFill>
                  <a:srgbClr val="ffffff"/>
                </a:solidFill>
                <a:latin typeface="Lato"/>
                <a:ea typeface="PingFang SC"/>
              </a:rPr>
              <a:t>Plant Parts and Their Functions</a:t>
            </a:r>
            <a:endParaRPr b="0" lang="en-PH" sz="3600" spc="-1" strike="noStrike">
              <a:latin typeface=""/>
              <a:ea typeface=""/>
            </a:endParaRPr>
          </a:p>
        </p:txBody>
      </p:sp>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5" name=""/>
          <p:cNvSpPr/>
          <p:nvPr/>
        </p:nvSpPr>
        <p:spPr>
          <a:xfrm>
            <a:off x="10260000" y="5746320"/>
            <a:ext cx="176760" cy="342360"/>
          </a:xfrm>
          <a:prstGeom prst="rect">
            <a:avLst/>
          </a:prstGeom>
          <a:noFill/>
          <a:ln w="0">
            <a:noFill/>
          </a:ln>
        </p:spPr>
        <p:style>
          <a:lnRef idx="0"/>
          <a:fillRef idx="0"/>
          <a:effectRef idx="0"/>
          <a:fontRef idx="minor"/>
        </p:style>
      </p:sp>
      <p:sp>
        <p:nvSpPr>
          <p:cNvPr id="126" name=""/>
          <p:cNvSpPr txBox="1"/>
          <p:nvPr/>
        </p:nvSpPr>
        <p:spPr>
          <a:xfrm>
            <a:off x="175320" y="2520000"/>
            <a:ext cx="11841480" cy="1215720"/>
          </a:xfrm>
          <a:prstGeom prst="rect">
            <a:avLst/>
          </a:prstGeom>
          <a:noFill/>
          <a:ln w="0">
            <a:noFill/>
          </a:ln>
        </p:spPr>
        <p:txBody>
          <a:bodyPr lIns="90000" rIns="90000" tIns="45000" bIns="45000" anchor="t">
            <a:noAutofit/>
          </a:bodyPr>
          <a:p>
            <a:pPr algn="just">
              <a:buNone/>
            </a:pPr>
            <a:r>
              <a:rPr b="0" lang="en-PH" sz="2200" spc="-1" strike="noStrike">
                <a:latin typeface="Lato"/>
                <a:ea typeface="AppleSystemUIFont"/>
              </a:rPr>
              <a:t>	</a:t>
            </a:r>
            <a:r>
              <a:rPr b="0" lang="en-PH" sz="2200" spc="-1" strike="noStrike">
                <a:latin typeface="Lato"/>
                <a:ea typeface="AppleSystemUIFont"/>
              </a:rPr>
              <a:t>There are many plants around us. Different plants have different characteristics. Some are big, some are small. Some are green, some have different colors. But all of them have leaves. Most of them are rooted in soil.</a:t>
            </a:r>
            <a:endParaRPr b="0" lang="en-PH" sz="2200" spc="-1" strike="noStrike">
              <a:latin typeface="Lato"/>
              <a:ea typeface="AppleSystemUIFont"/>
            </a:endParaRPr>
          </a:p>
        </p:txBody>
      </p:sp>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7" name=""/>
          <p:cNvSpPr/>
          <p:nvPr/>
        </p:nvSpPr>
        <p:spPr>
          <a:xfrm>
            <a:off x="10260000" y="5746320"/>
            <a:ext cx="176760" cy="342360"/>
          </a:xfrm>
          <a:prstGeom prst="rect">
            <a:avLst/>
          </a:prstGeom>
          <a:noFill/>
          <a:ln w="0">
            <a:noFill/>
          </a:ln>
        </p:spPr>
        <p:style>
          <a:lnRef idx="0"/>
          <a:fillRef idx="0"/>
          <a:effectRef idx="0"/>
          <a:fontRef idx="minor"/>
        </p:style>
      </p:sp>
      <p:sp>
        <p:nvSpPr>
          <p:cNvPr id="128" name=""/>
          <p:cNvSpPr txBox="1"/>
          <p:nvPr/>
        </p:nvSpPr>
        <p:spPr>
          <a:xfrm>
            <a:off x="360000" y="1726560"/>
            <a:ext cx="6660000" cy="1110960"/>
          </a:xfrm>
          <a:prstGeom prst="rect">
            <a:avLst/>
          </a:prstGeom>
          <a:noFill/>
          <a:ln w="0">
            <a:noFill/>
          </a:ln>
        </p:spPr>
        <p:txBody>
          <a:bodyPr lIns="90000" rIns="90000" tIns="45000" bIns="45000" anchor="t">
            <a:noAutofit/>
          </a:bodyPr>
          <a:p>
            <a:pPr algn="just">
              <a:buNone/>
            </a:pPr>
            <a:r>
              <a:rPr b="0" lang="en-PH" sz="2000" spc="-1" strike="noStrike">
                <a:latin typeface="Lato"/>
                <a:ea typeface="AppleSystemUIFont"/>
              </a:rPr>
              <a:t>	</a:t>
            </a:r>
            <a:r>
              <a:rPr b="0" lang="en-PH" sz="2000" spc="-1" strike="noStrike">
                <a:latin typeface="Lato"/>
                <a:ea typeface="AppleSystemUIFont"/>
              </a:rPr>
              <a:t>The basic parts of plants are leaves, stems, and roots. However, there are plants that have other parts not common to all.</a:t>
            </a:r>
            <a:endParaRPr b="0" lang="en-PH" sz="2000" spc="-1" strike="noStrike">
              <a:latin typeface="Lato"/>
              <a:ea typeface="AppleSystemUIFont"/>
            </a:endParaRPr>
          </a:p>
        </p:txBody>
      </p:sp>
      <p:pic>
        <p:nvPicPr>
          <p:cNvPr id="129" name="" descr=""/>
          <p:cNvPicPr/>
          <p:nvPr/>
        </p:nvPicPr>
        <p:blipFill>
          <a:blip r:embed="rId1"/>
          <a:stretch/>
        </p:blipFill>
        <p:spPr>
          <a:xfrm>
            <a:off x="7380000" y="1260000"/>
            <a:ext cx="4320000" cy="4680000"/>
          </a:xfrm>
          <a:prstGeom prst="rect">
            <a:avLst/>
          </a:prstGeom>
          <a:ln w="29160">
            <a:solidFill>
              <a:srgbClr val="000000"/>
            </a:solidFill>
            <a:round/>
          </a:ln>
        </p:spPr>
      </p:pic>
      <p:sp>
        <p:nvSpPr>
          <p:cNvPr id="130" name=""/>
          <p:cNvSpPr/>
          <p:nvPr/>
        </p:nvSpPr>
        <p:spPr>
          <a:xfrm>
            <a:off x="0" y="720000"/>
            <a:ext cx="5580000" cy="720000"/>
          </a:xfrm>
          <a:prstGeom prst="rect">
            <a:avLst/>
          </a:prstGeom>
          <a:gradFill rotWithShape="0">
            <a:gsLst>
              <a:gs pos="0">
                <a:srgbClr val="81aca6"/>
              </a:gs>
              <a:gs pos="100000">
                <a:srgbClr val="81aca6">
                  <a:alpha val="0"/>
                </a:srgbClr>
              </a:gs>
            </a:gsLst>
            <a:lin ang="5400000"/>
          </a:gradFill>
          <a:ln w="29160">
            <a:solidFill>
              <a:srgbClr val="383d3c"/>
            </a:solidFill>
            <a:round/>
          </a:ln>
        </p:spPr>
        <p:style>
          <a:lnRef idx="0"/>
          <a:fillRef idx="0"/>
          <a:effectRef idx="0"/>
          <a:fontRef idx="minor"/>
        </p:style>
        <p:txBody>
          <a:bodyPr lIns="104400" rIns="104400" tIns="59400" bIns="59400" anchor="ctr">
            <a:noAutofit/>
          </a:bodyPr>
          <a:p>
            <a:pPr algn="ctr">
              <a:buNone/>
            </a:pPr>
            <a:r>
              <a:rPr b="1" lang="en-PH" sz="2000" spc="-1" strike="noStrike">
                <a:latin typeface="Lato"/>
                <a:ea typeface="AppleSystemUIFont"/>
              </a:rPr>
              <a:t>Plant Parts of a Tomato Plant and a Coconut Tree</a:t>
            </a:r>
            <a:endParaRPr b="0" lang="en-PH" sz="2000" spc="-1" strike="noStrike">
              <a:latin typeface="AppleSystemUIFont"/>
              <a:ea typeface="AppleSystemUIFont"/>
            </a:endParaRPr>
          </a:p>
        </p:txBody>
      </p:sp>
      <p:sp>
        <p:nvSpPr>
          <p:cNvPr id="131" name=""/>
          <p:cNvSpPr txBox="1"/>
          <p:nvPr/>
        </p:nvSpPr>
        <p:spPr>
          <a:xfrm>
            <a:off x="360000" y="2909160"/>
            <a:ext cx="6480000" cy="474840"/>
          </a:xfrm>
          <a:prstGeom prst="rect">
            <a:avLst/>
          </a:prstGeom>
          <a:noFill/>
          <a:ln w="0">
            <a:noFill/>
          </a:ln>
        </p:spPr>
        <p:txBody>
          <a:bodyPr lIns="90000" rIns="90000" tIns="45000" bIns="45000" anchor="t">
            <a:noAutofit/>
          </a:bodyPr>
          <a:p>
            <a:r>
              <a:rPr b="0" lang="en-PH" sz="2000" spc="-1" strike="noStrike">
                <a:latin typeface="Lato"/>
                <a:ea typeface="AppleSystemUIFont"/>
              </a:rPr>
              <a:t>Here are two plants. One is big while the other is small.</a:t>
            </a:r>
            <a:endParaRPr b="0" lang="en-PH" sz="2000" spc="-1" strike="noStrike">
              <a:latin typeface="Lato"/>
              <a:ea typeface="AppleSystemUIFont"/>
            </a:endParaRPr>
          </a:p>
        </p:txBody>
      </p:sp>
      <p:sp>
        <p:nvSpPr>
          <p:cNvPr id="132" name=""/>
          <p:cNvSpPr txBox="1"/>
          <p:nvPr/>
        </p:nvSpPr>
        <p:spPr>
          <a:xfrm>
            <a:off x="360000" y="3421440"/>
            <a:ext cx="6840000" cy="790200"/>
          </a:xfrm>
          <a:prstGeom prst="rect">
            <a:avLst/>
          </a:prstGeom>
          <a:noFill/>
          <a:ln w="0">
            <a:noFill/>
          </a:ln>
        </p:spPr>
        <p:txBody>
          <a:bodyPr lIns="90000" rIns="90000" tIns="45000" bIns="45000" anchor="t">
            <a:noAutofit/>
          </a:bodyPr>
          <a:p>
            <a:pPr algn="just">
              <a:buNone/>
            </a:pPr>
            <a:r>
              <a:rPr b="0" lang="en-PH" sz="2000" spc="-1" strike="noStrike">
                <a:latin typeface="Lato"/>
                <a:ea typeface="AppleSystemUIFont"/>
              </a:rPr>
              <a:t>	</a:t>
            </a:r>
            <a:r>
              <a:rPr b="0" lang="en-PH" sz="2000" spc="-1" strike="noStrike">
                <a:latin typeface="Lato"/>
                <a:ea typeface="AppleSystemUIFont"/>
              </a:rPr>
              <a:t>A </a:t>
            </a:r>
            <a:r>
              <a:rPr b="1" lang="en-PH" sz="2000" spc="-1" strike="noStrike">
                <a:latin typeface="Lato"/>
                <a:ea typeface="AppleSystemUIFont"/>
              </a:rPr>
              <a:t>tomato plant</a:t>
            </a:r>
            <a:r>
              <a:rPr b="0" lang="en-PH" sz="2000" spc="-1" strike="noStrike">
                <a:latin typeface="Lato"/>
                <a:ea typeface="AppleSystemUIFont"/>
              </a:rPr>
              <a:t> is a small plant. It has roots, leaves, stems, flowers, and fruits. </a:t>
            </a:r>
            <a:endParaRPr b="0" lang="en-PH" sz="2000" spc="-1" strike="noStrike">
              <a:latin typeface="Lato"/>
              <a:ea typeface="AppleSystemUIFont"/>
            </a:endParaRPr>
          </a:p>
        </p:txBody>
      </p:sp>
      <p:sp>
        <p:nvSpPr>
          <p:cNvPr id="133" name=""/>
          <p:cNvSpPr txBox="1"/>
          <p:nvPr/>
        </p:nvSpPr>
        <p:spPr>
          <a:xfrm>
            <a:off x="360000" y="4212000"/>
            <a:ext cx="6660000" cy="1130400"/>
          </a:xfrm>
          <a:prstGeom prst="rect">
            <a:avLst/>
          </a:prstGeom>
          <a:noFill/>
          <a:ln w="0">
            <a:noFill/>
          </a:ln>
        </p:spPr>
        <p:txBody>
          <a:bodyPr lIns="90000" rIns="90000" tIns="45000" bIns="45000" anchor="t">
            <a:noAutofit/>
          </a:bodyPr>
          <a:p>
            <a:pPr algn="just">
              <a:buNone/>
            </a:pPr>
            <a:r>
              <a:rPr b="0" lang="en-PH" sz="2000" spc="-1" strike="noStrike">
                <a:latin typeface="Lato"/>
                <a:ea typeface="AppleSystemUIFont"/>
              </a:rPr>
              <a:t>	</a:t>
            </a:r>
            <a:r>
              <a:rPr b="0" lang="en-PH" sz="2000" spc="-1" strike="noStrike">
                <a:latin typeface="Lato"/>
                <a:ea typeface="AppleSystemUIFont"/>
              </a:rPr>
              <a:t>A </a:t>
            </a:r>
            <a:r>
              <a:rPr b="1" lang="en-PH" sz="2000" spc="-1" strike="noStrike">
                <a:latin typeface="Lato"/>
                <a:ea typeface="AppleSystemUIFont"/>
              </a:rPr>
              <a:t>coconut tree</a:t>
            </a:r>
            <a:r>
              <a:rPr b="0" lang="en-PH" sz="2000" spc="-1" strike="noStrike">
                <a:latin typeface="Lato"/>
                <a:ea typeface="AppleSystemUIFont"/>
              </a:rPr>
              <a:t> is a big plant. It has a trunk, roots, leaves, flowers, and fruits. The trunk is the main stem of a tree. It is different from the branches.</a:t>
            </a:r>
            <a:endParaRPr b="0" lang="en-PH" sz="2000" spc="-1" strike="noStrike">
              <a:latin typeface="Lato"/>
              <a:ea typeface="AppleSystemUIFont"/>
            </a:endParaRPr>
          </a:p>
        </p:txBody>
      </p:sp>
      <p:sp>
        <p:nvSpPr>
          <p:cNvPr id="134" name=""/>
          <p:cNvSpPr txBox="1"/>
          <p:nvPr/>
        </p:nvSpPr>
        <p:spPr>
          <a:xfrm>
            <a:off x="360000" y="5365440"/>
            <a:ext cx="6660000" cy="790200"/>
          </a:xfrm>
          <a:prstGeom prst="rect">
            <a:avLst/>
          </a:prstGeom>
          <a:noFill/>
          <a:ln w="0">
            <a:noFill/>
          </a:ln>
        </p:spPr>
        <p:txBody>
          <a:bodyPr lIns="90000" rIns="90000" tIns="45000" bIns="45000" anchor="t">
            <a:noAutofit/>
          </a:bodyPr>
          <a:p>
            <a:pPr algn="just">
              <a:buNone/>
            </a:pPr>
            <a:r>
              <a:rPr b="0" lang="en-PH" sz="2000" spc="-1" strike="noStrike">
                <a:latin typeface="Lato"/>
                <a:ea typeface="AppleSystemUIFont"/>
              </a:rPr>
              <a:t>	</a:t>
            </a:r>
            <a:r>
              <a:rPr b="0" lang="en-PH" sz="2000" spc="-1" strike="noStrike">
                <a:latin typeface="Lato"/>
                <a:ea typeface="AppleSystemUIFont"/>
              </a:rPr>
              <a:t>The tomato plant and the coconut tree are examples of </a:t>
            </a:r>
            <a:r>
              <a:rPr b="1" lang="en-PH" sz="2000" spc="-1" strike="noStrike">
                <a:latin typeface="Lato"/>
                <a:ea typeface="AppleSystemUIFont"/>
              </a:rPr>
              <a:t>flowering plants</a:t>
            </a:r>
            <a:r>
              <a:rPr b="0" lang="en-PH" sz="2000" spc="-1" strike="noStrike">
                <a:latin typeface="Lato"/>
                <a:ea typeface="AppleSystemUIFont"/>
              </a:rPr>
              <a:t>.</a:t>
            </a:r>
            <a:endParaRPr b="0" lang="en-PH" sz="2000" spc="-1" strike="noStrike">
              <a:latin typeface="Lato"/>
              <a:ea typeface="AppleSystemUIFont"/>
            </a:endParaRPr>
          </a:p>
        </p:txBody>
      </p:sp>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5" name=""/>
          <p:cNvSpPr/>
          <p:nvPr/>
        </p:nvSpPr>
        <p:spPr>
          <a:xfrm>
            <a:off x="10260000" y="5746320"/>
            <a:ext cx="176760" cy="342360"/>
          </a:xfrm>
          <a:prstGeom prst="rect">
            <a:avLst/>
          </a:prstGeom>
          <a:noFill/>
          <a:ln w="0">
            <a:noFill/>
          </a:ln>
        </p:spPr>
        <p:style>
          <a:lnRef idx="0"/>
          <a:fillRef idx="0"/>
          <a:effectRef idx="0"/>
          <a:fontRef idx="minor"/>
        </p:style>
      </p:sp>
      <p:sp>
        <p:nvSpPr>
          <p:cNvPr id="136" name=""/>
          <p:cNvSpPr/>
          <p:nvPr/>
        </p:nvSpPr>
        <p:spPr>
          <a:xfrm>
            <a:off x="0" y="1080000"/>
            <a:ext cx="4680000" cy="540000"/>
          </a:xfrm>
          <a:prstGeom prst="rect">
            <a:avLst/>
          </a:prstGeom>
          <a:gradFill rotWithShape="0">
            <a:gsLst>
              <a:gs pos="0">
                <a:srgbClr val="81aca6"/>
              </a:gs>
              <a:gs pos="100000">
                <a:srgbClr val="81aca6">
                  <a:alpha val="0"/>
                </a:srgbClr>
              </a:gs>
            </a:gsLst>
            <a:lin ang="5400000"/>
          </a:gradFill>
          <a:ln w="29160">
            <a:solidFill>
              <a:srgbClr val="383d3c"/>
            </a:solidFill>
            <a:round/>
          </a:ln>
        </p:spPr>
        <p:style>
          <a:lnRef idx="0"/>
          <a:fillRef idx="0"/>
          <a:effectRef idx="0"/>
          <a:fontRef idx="minor"/>
        </p:style>
        <p:txBody>
          <a:bodyPr lIns="104400" rIns="104400" tIns="59400" bIns="59400" anchor="ctr">
            <a:noAutofit/>
          </a:bodyPr>
          <a:p>
            <a:pPr algn="ctr">
              <a:buNone/>
            </a:pPr>
            <a:r>
              <a:rPr b="1" lang="en-PH" sz="2000" spc="-1" strike="noStrike">
                <a:latin typeface="Lato"/>
                <a:ea typeface="AppleSystemUIFont"/>
              </a:rPr>
              <a:t>Plant Parts and Their Functions</a:t>
            </a:r>
            <a:endParaRPr b="0" lang="en-PH" sz="2000" spc="-1" strike="noStrike">
              <a:latin typeface="Lato"/>
              <a:ea typeface="AppleSystemUIFont"/>
            </a:endParaRPr>
          </a:p>
        </p:txBody>
      </p:sp>
      <p:sp>
        <p:nvSpPr>
          <p:cNvPr id="137" name=""/>
          <p:cNvSpPr txBox="1"/>
          <p:nvPr/>
        </p:nvSpPr>
        <p:spPr>
          <a:xfrm>
            <a:off x="720000" y="1980000"/>
            <a:ext cx="6120000" cy="430560"/>
          </a:xfrm>
          <a:prstGeom prst="rect">
            <a:avLst/>
          </a:prstGeom>
          <a:noFill/>
          <a:ln w="0">
            <a:noFill/>
          </a:ln>
        </p:spPr>
        <p:txBody>
          <a:bodyPr lIns="90000" rIns="90000" tIns="45000" bIns="45000" anchor="t">
            <a:noAutofit/>
          </a:bodyPr>
          <a:p>
            <a:r>
              <a:rPr b="0" lang="en-PH" sz="2000" spc="-1" strike="noStrike">
                <a:latin typeface="Lato"/>
                <a:ea typeface="AppleSystemUIFont"/>
              </a:rPr>
              <a:t>The following are the plant parts and their functions.</a:t>
            </a:r>
            <a:endParaRPr b="0" lang="en-PH" sz="2000" spc="-1" strike="noStrike">
              <a:latin typeface="Lato"/>
              <a:ea typeface="AppleSystemUIFont"/>
            </a:endParaRPr>
          </a:p>
        </p:txBody>
      </p:sp>
      <p:sp>
        <p:nvSpPr>
          <p:cNvPr id="138" name=""/>
          <p:cNvSpPr txBox="1"/>
          <p:nvPr/>
        </p:nvSpPr>
        <p:spPr>
          <a:xfrm>
            <a:off x="180000" y="2801160"/>
            <a:ext cx="1119960" cy="474840"/>
          </a:xfrm>
          <a:prstGeom prst="rect">
            <a:avLst/>
          </a:prstGeom>
          <a:noFill/>
          <a:ln w="0">
            <a:noFill/>
          </a:ln>
        </p:spPr>
        <p:txBody>
          <a:bodyPr lIns="90000" rIns="90000" tIns="45000" bIns="45000" anchor="t">
            <a:noAutofit/>
          </a:bodyPr>
          <a:p>
            <a:pPr algn="ctr">
              <a:buNone/>
            </a:pPr>
            <a:r>
              <a:rPr b="1" lang="en-PH" sz="2000" spc="-1" strike="noStrike">
                <a:highlight>
                  <a:srgbClr val="afd095"/>
                </a:highlight>
                <a:latin typeface="Lato"/>
                <a:ea typeface="AppleSystemUIFont"/>
              </a:rPr>
              <a:t>Roots</a:t>
            </a:r>
            <a:endParaRPr b="1" lang="en-PH" sz="2000" spc="-1" strike="noStrike">
              <a:highlight>
                <a:srgbClr val="afd095"/>
              </a:highlight>
              <a:latin typeface="Lato"/>
              <a:ea typeface="AppleSystemUIFont"/>
            </a:endParaRPr>
          </a:p>
        </p:txBody>
      </p:sp>
      <p:sp>
        <p:nvSpPr>
          <p:cNvPr id="139" name=""/>
          <p:cNvSpPr txBox="1"/>
          <p:nvPr/>
        </p:nvSpPr>
        <p:spPr>
          <a:xfrm>
            <a:off x="228240" y="3448440"/>
            <a:ext cx="7560000" cy="2131560"/>
          </a:xfrm>
          <a:prstGeom prst="rect">
            <a:avLst/>
          </a:prstGeom>
          <a:noFill/>
          <a:ln w="0">
            <a:noFill/>
          </a:ln>
        </p:spPr>
        <p:txBody>
          <a:bodyPr lIns="90000" rIns="90000" tIns="45000" bIns="45000" anchor="t">
            <a:noAutofit/>
          </a:bodyPr>
          <a:p>
            <a:pPr algn="just">
              <a:buNone/>
            </a:pPr>
            <a:r>
              <a:rPr b="0" lang="en-PH" sz="2000" spc="-1" strike="noStrike">
                <a:latin typeface="Lato"/>
                <a:ea typeface="AppleSystemUIFont"/>
              </a:rPr>
              <a:t>	</a:t>
            </a:r>
            <a:r>
              <a:rPr b="0" lang="en-PH" sz="2000" spc="-1" strike="noStrike">
                <a:latin typeface="Lato"/>
                <a:ea typeface="AppleSystemUIFont"/>
              </a:rPr>
              <a:t>All plants have roots. The roots hold the plants in the soil. The many tiny root hairs at the tip of each root get water and minerals from the soil. They absorb water and send it up to the stem and leaves. Most roots are brown. Some are green, others are white. Some are big, others are small. Plants need water and minerals to grow and stay alive.</a:t>
            </a:r>
            <a:endParaRPr b="0" lang="en-PH" sz="2000" spc="-1" strike="noStrike">
              <a:latin typeface="Lato"/>
              <a:ea typeface="AppleSystemUIFont"/>
            </a:endParaRPr>
          </a:p>
        </p:txBody>
      </p:sp>
      <p:pic>
        <p:nvPicPr>
          <p:cNvPr id="140" name="" descr=""/>
          <p:cNvPicPr/>
          <p:nvPr/>
        </p:nvPicPr>
        <p:blipFill>
          <a:blip r:embed="rId1"/>
          <a:stretch/>
        </p:blipFill>
        <p:spPr>
          <a:xfrm>
            <a:off x="7956000" y="1260000"/>
            <a:ext cx="3960000" cy="4680000"/>
          </a:xfrm>
          <a:prstGeom prst="rect">
            <a:avLst/>
          </a:prstGeom>
          <a:ln w="29160">
            <a:solidFill>
              <a:srgbClr val="000000"/>
            </a:solidFill>
            <a:round/>
          </a:ln>
        </p:spPr>
      </p:pic>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1" name=""/>
          <p:cNvSpPr/>
          <p:nvPr/>
        </p:nvSpPr>
        <p:spPr>
          <a:xfrm>
            <a:off x="10260000" y="5746320"/>
            <a:ext cx="176760" cy="342360"/>
          </a:xfrm>
          <a:prstGeom prst="rect">
            <a:avLst/>
          </a:prstGeom>
          <a:noFill/>
          <a:ln w="0">
            <a:noFill/>
          </a:ln>
        </p:spPr>
        <p:style>
          <a:lnRef idx="0"/>
          <a:fillRef idx="0"/>
          <a:effectRef idx="0"/>
          <a:fontRef idx="minor"/>
        </p:style>
      </p:sp>
      <p:sp>
        <p:nvSpPr>
          <p:cNvPr id="142" name=""/>
          <p:cNvSpPr txBox="1"/>
          <p:nvPr/>
        </p:nvSpPr>
        <p:spPr>
          <a:xfrm>
            <a:off x="180000" y="900000"/>
            <a:ext cx="1260000" cy="450000"/>
          </a:xfrm>
          <a:prstGeom prst="rect">
            <a:avLst/>
          </a:prstGeom>
          <a:noFill/>
          <a:ln w="0">
            <a:noFill/>
          </a:ln>
        </p:spPr>
        <p:txBody>
          <a:bodyPr lIns="90000" rIns="90000" tIns="45000" bIns="45000" anchor="t">
            <a:noAutofit/>
          </a:bodyPr>
          <a:p>
            <a:pPr algn="ctr">
              <a:buNone/>
            </a:pPr>
            <a:r>
              <a:rPr b="1" lang="en-PH" sz="2000" spc="-1" strike="noStrike">
                <a:highlight>
                  <a:srgbClr val="afd095"/>
                </a:highlight>
                <a:latin typeface="Lato"/>
                <a:ea typeface="AppleSystemUIFont"/>
              </a:rPr>
              <a:t>Leaves</a:t>
            </a:r>
            <a:endParaRPr b="1" lang="en-PH" sz="2000" spc="-1" strike="noStrike">
              <a:highlight>
                <a:srgbClr val="afd095"/>
              </a:highlight>
              <a:latin typeface="Lato"/>
              <a:ea typeface="AppleSystemUIFont"/>
            </a:endParaRPr>
          </a:p>
        </p:txBody>
      </p:sp>
      <p:sp>
        <p:nvSpPr>
          <p:cNvPr id="143" name=""/>
          <p:cNvSpPr txBox="1"/>
          <p:nvPr/>
        </p:nvSpPr>
        <p:spPr>
          <a:xfrm>
            <a:off x="242280" y="1440000"/>
            <a:ext cx="11707560" cy="770760"/>
          </a:xfrm>
          <a:prstGeom prst="rect">
            <a:avLst/>
          </a:prstGeom>
          <a:noFill/>
          <a:ln w="0">
            <a:noFill/>
          </a:ln>
        </p:spPr>
        <p:txBody>
          <a:bodyPr lIns="90000" rIns="90000" tIns="45000" bIns="45000" anchor="t">
            <a:noAutofit/>
          </a:bodyPr>
          <a:p>
            <a:pPr algn="just">
              <a:buNone/>
            </a:pPr>
            <a:r>
              <a:rPr b="0" lang="en-PH" sz="2000" spc="-1" strike="noStrike">
                <a:latin typeface="Lato"/>
                <a:ea typeface="AppleSystemUIFont"/>
              </a:rPr>
              <a:t>	</a:t>
            </a:r>
            <a:r>
              <a:rPr b="0" lang="en-PH" sz="2000" spc="-1" strike="noStrike">
                <a:latin typeface="Lato"/>
                <a:ea typeface="AppleSystemUIFont"/>
              </a:rPr>
              <a:t>Most leaves are green. Green leaves make food for the plant. Plants need water, air, and sunlight to make food. How does a plant get these things?</a:t>
            </a:r>
            <a:endParaRPr b="0" lang="en-PH" sz="2000" spc="-1" strike="noStrike">
              <a:latin typeface="Lato"/>
              <a:ea typeface="AppleSystemUIFont"/>
            </a:endParaRPr>
          </a:p>
        </p:txBody>
      </p:sp>
      <p:pic>
        <p:nvPicPr>
          <p:cNvPr id="144" name="" descr=""/>
          <p:cNvPicPr/>
          <p:nvPr/>
        </p:nvPicPr>
        <p:blipFill>
          <a:blip r:embed="rId1"/>
          <a:stretch/>
        </p:blipFill>
        <p:spPr>
          <a:xfrm>
            <a:off x="6660000" y="1938960"/>
            <a:ext cx="5040000" cy="4181040"/>
          </a:xfrm>
          <a:prstGeom prst="rect">
            <a:avLst/>
          </a:prstGeom>
          <a:ln w="29160">
            <a:solidFill>
              <a:srgbClr val="000000"/>
            </a:solidFill>
            <a:round/>
          </a:ln>
        </p:spPr>
      </p:pic>
      <p:sp>
        <p:nvSpPr>
          <p:cNvPr id="145" name=""/>
          <p:cNvSpPr txBox="1"/>
          <p:nvPr/>
        </p:nvSpPr>
        <p:spPr>
          <a:xfrm>
            <a:off x="180000" y="3420000"/>
            <a:ext cx="6120000" cy="2151000"/>
          </a:xfrm>
          <a:prstGeom prst="rect">
            <a:avLst/>
          </a:prstGeom>
          <a:noFill/>
          <a:ln w="0">
            <a:noFill/>
          </a:ln>
        </p:spPr>
        <p:txBody>
          <a:bodyPr lIns="90000" rIns="90000" tIns="45000" bIns="45000" anchor="t">
            <a:noAutofit/>
          </a:bodyPr>
          <a:p>
            <a:pPr algn="just">
              <a:buNone/>
            </a:pPr>
            <a:r>
              <a:rPr b="0" lang="en-PH" sz="2000" spc="-1" strike="noStrike">
                <a:latin typeface="Lato"/>
              </a:rPr>
              <a:t>	</a:t>
            </a:r>
            <a:r>
              <a:rPr b="0" lang="en-PH" sz="2000" spc="-1" strike="noStrike">
                <a:latin typeface="Lato"/>
              </a:rPr>
              <a:t>The water from the roots goes up to the stem then to the leaves. Carbon dioxide from the air enters through the very tiny holes in the leaves called </a:t>
            </a:r>
            <a:r>
              <a:rPr b="1" lang="en-PH" sz="2000" spc="-1" strike="noStrike">
                <a:latin typeface="Lato"/>
              </a:rPr>
              <a:t>stomata</a:t>
            </a:r>
            <a:r>
              <a:rPr b="0" lang="en-PH" sz="2000" spc="-1" strike="noStrike">
                <a:latin typeface="Lato"/>
              </a:rPr>
              <a:t>. Sunlight helps the green leaves change water and carbon dioxide to food for the plant. This food is sugar.</a:t>
            </a:r>
            <a:endParaRPr b="0" lang="en-PH" sz="2000" spc="-1" strike="noStrike">
              <a:latin typeface="Lato"/>
              <a:ea typeface="AppleSystemUIFont"/>
            </a:endParaRPr>
          </a:p>
        </p:txBody>
      </p:sp>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6" name=""/>
          <p:cNvSpPr/>
          <p:nvPr/>
        </p:nvSpPr>
        <p:spPr>
          <a:xfrm>
            <a:off x="10260000" y="5746320"/>
            <a:ext cx="176760" cy="342360"/>
          </a:xfrm>
          <a:prstGeom prst="rect">
            <a:avLst/>
          </a:prstGeom>
          <a:noFill/>
          <a:ln w="0">
            <a:noFill/>
          </a:ln>
        </p:spPr>
        <p:style>
          <a:lnRef idx="0"/>
          <a:fillRef idx="0"/>
          <a:effectRef idx="0"/>
          <a:fontRef idx="minor"/>
        </p:style>
      </p:sp>
      <p:sp>
        <p:nvSpPr>
          <p:cNvPr id="147" name=""/>
          <p:cNvSpPr txBox="1"/>
          <p:nvPr/>
        </p:nvSpPr>
        <p:spPr>
          <a:xfrm>
            <a:off x="286560" y="1685160"/>
            <a:ext cx="1333440" cy="474840"/>
          </a:xfrm>
          <a:prstGeom prst="rect">
            <a:avLst/>
          </a:prstGeom>
          <a:noFill/>
          <a:ln w="0">
            <a:noFill/>
          </a:ln>
        </p:spPr>
        <p:txBody>
          <a:bodyPr lIns="90000" rIns="90000" tIns="45000" bIns="45000" anchor="t">
            <a:noAutofit/>
          </a:bodyPr>
          <a:p>
            <a:pPr algn="ctr">
              <a:buNone/>
            </a:pPr>
            <a:r>
              <a:rPr b="1" lang="en-PH" sz="2000" spc="-1" strike="noStrike">
                <a:highlight>
                  <a:srgbClr val="afd095"/>
                </a:highlight>
                <a:latin typeface="Lato"/>
                <a:ea typeface="AppleSystemUIFont"/>
              </a:rPr>
              <a:t>Stems</a:t>
            </a:r>
            <a:endParaRPr b="1" lang="en-PH" sz="2000" spc="-1" strike="noStrike">
              <a:latin typeface="AppleSystemUIFont"/>
              <a:ea typeface="AppleSystemUIFont"/>
            </a:endParaRPr>
          </a:p>
        </p:txBody>
      </p:sp>
      <p:sp>
        <p:nvSpPr>
          <p:cNvPr id="148" name=""/>
          <p:cNvSpPr txBox="1"/>
          <p:nvPr/>
        </p:nvSpPr>
        <p:spPr>
          <a:xfrm>
            <a:off x="360000" y="2700000"/>
            <a:ext cx="6660000" cy="770760"/>
          </a:xfrm>
          <a:prstGeom prst="rect">
            <a:avLst/>
          </a:prstGeom>
          <a:noFill/>
          <a:ln w="0">
            <a:noFill/>
          </a:ln>
        </p:spPr>
        <p:txBody>
          <a:bodyPr lIns="90000" rIns="90000" tIns="45000" bIns="45000" anchor="t">
            <a:noAutofit/>
          </a:bodyPr>
          <a:p>
            <a:pPr algn="just">
              <a:buNone/>
            </a:pPr>
            <a:r>
              <a:rPr b="0" lang="en-PH" sz="2000" spc="-1" strike="noStrike">
                <a:latin typeface="Lato"/>
                <a:ea typeface="AppleSystemUIFont"/>
              </a:rPr>
              <a:t>	</a:t>
            </a:r>
            <a:r>
              <a:rPr b="0" lang="en-PH" sz="2000" spc="-1" strike="noStrike">
                <a:latin typeface="Lato"/>
                <a:ea typeface="AppleSystemUIFont"/>
              </a:rPr>
              <a:t>The stems support the leaves, flowers, and fruits. They also deliver food and water to all parts of the plant.</a:t>
            </a:r>
            <a:endParaRPr b="0" lang="en-PH" sz="2000" spc="-1" strike="noStrike">
              <a:latin typeface="Lato"/>
              <a:ea typeface="AppleSystemUIFont"/>
            </a:endParaRPr>
          </a:p>
        </p:txBody>
      </p:sp>
      <p:sp>
        <p:nvSpPr>
          <p:cNvPr id="149" name=""/>
          <p:cNvSpPr txBox="1"/>
          <p:nvPr/>
        </p:nvSpPr>
        <p:spPr>
          <a:xfrm>
            <a:off x="360000" y="3788640"/>
            <a:ext cx="6660000" cy="1791360"/>
          </a:xfrm>
          <a:prstGeom prst="rect">
            <a:avLst/>
          </a:prstGeom>
          <a:noFill/>
          <a:ln w="0">
            <a:noFill/>
          </a:ln>
        </p:spPr>
        <p:txBody>
          <a:bodyPr lIns="90000" rIns="90000" tIns="45000" bIns="45000" anchor="t">
            <a:noAutofit/>
          </a:bodyPr>
          <a:p>
            <a:pPr algn="just">
              <a:buNone/>
            </a:pPr>
            <a:r>
              <a:rPr b="0" lang="en-PH" sz="2000" spc="-1" strike="noStrike">
                <a:latin typeface="Lato"/>
              </a:rPr>
              <a:t>	</a:t>
            </a:r>
            <a:r>
              <a:rPr b="0" lang="en-PH" sz="2000" spc="-1" strike="noStrike">
                <a:latin typeface="Lato"/>
              </a:rPr>
              <a:t>The stem is made up of many tiny tubes that extend to the leaves and roots of the plant. Some of the tiny tubes transport water from the soil to the leaves. Another group of tiny tubes transport food from the leaves down to the roots of the plant.</a:t>
            </a:r>
            <a:endParaRPr b="0" lang="en-PH" sz="2000" spc="-1" strike="noStrike">
              <a:latin typeface="Lato"/>
              <a:ea typeface="AppleSystemUIFont"/>
            </a:endParaRPr>
          </a:p>
        </p:txBody>
      </p:sp>
      <p:pic>
        <p:nvPicPr>
          <p:cNvPr id="150" name="" descr=""/>
          <p:cNvPicPr/>
          <p:nvPr/>
        </p:nvPicPr>
        <p:blipFill>
          <a:blip r:embed="rId1"/>
          <a:stretch/>
        </p:blipFill>
        <p:spPr>
          <a:xfrm>
            <a:off x="7200000" y="1260000"/>
            <a:ext cx="4680000" cy="4860000"/>
          </a:xfrm>
          <a:prstGeom prst="rect">
            <a:avLst/>
          </a:prstGeom>
          <a:ln w="29160">
            <a:solidFill>
              <a:srgbClr val="000000"/>
            </a:solidFill>
            <a:round/>
          </a:ln>
        </p:spPr>
      </p:pic>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1" name=""/>
          <p:cNvSpPr/>
          <p:nvPr/>
        </p:nvSpPr>
        <p:spPr>
          <a:xfrm>
            <a:off x="10260000" y="5746320"/>
            <a:ext cx="176760" cy="342360"/>
          </a:xfrm>
          <a:prstGeom prst="rect">
            <a:avLst/>
          </a:prstGeom>
          <a:noFill/>
          <a:ln w="0">
            <a:noFill/>
          </a:ln>
        </p:spPr>
        <p:style>
          <a:lnRef idx="0"/>
          <a:fillRef idx="0"/>
          <a:effectRef idx="0"/>
          <a:fontRef idx="minor"/>
        </p:style>
      </p:sp>
      <p:sp>
        <p:nvSpPr>
          <p:cNvPr id="152" name=""/>
          <p:cNvSpPr txBox="1"/>
          <p:nvPr/>
        </p:nvSpPr>
        <p:spPr>
          <a:xfrm>
            <a:off x="216000" y="1476000"/>
            <a:ext cx="1434240" cy="450000"/>
          </a:xfrm>
          <a:prstGeom prst="rect">
            <a:avLst/>
          </a:prstGeom>
          <a:noFill/>
          <a:ln w="0">
            <a:noFill/>
          </a:ln>
        </p:spPr>
        <p:txBody>
          <a:bodyPr lIns="90000" rIns="90000" tIns="45000" bIns="45000" anchor="t">
            <a:noAutofit/>
          </a:bodyPr>
          <a:p>
            <a:pPr algn="ctr">
              <a:buNone/>
            </a:pPr>
            <a:r>
              <a:rPr b="1" lang="en-PH" sz="2000" spc="-1" strike="noStrike">
                <a:highlight>
                  <a:srgbClr val="afd095"/>
                </a:highlight>
                <a:latin typeface="Lato"/>
                <a:ea typeface="AppleSystemUIFont"/>
              </a:rPr>
              <a:t>Flowers</a:t>
            </a:r>
            <a:endParaRPr b="1" lang="en-PH" sz="2000" spc="-1" strike="noStrike">
              <a:highlight>
                <a:srgbClr val="afd095"/>
              </a:highlight>
              <a:latin typeface="Lato"/>
              <a:ea typeface="AppleSystemUIFont"/>
            </a:endParaRPr>
          </a:p>
        </p:txBody>
      </p:sp>
      <p:sp>
        <p:nvSpPr>
          <p:cNvPr id="153" name=""/>
          <p:cNvSpPr txBox="1"/>
          <p:nvPr/>
        </p:nvSpPr>
        <p:spPr>
          <a:xfrm>
            <a:off x="360000" y="2052000"/>
            <a:ext cx="11355120" cy="790200"/>
          </a:xfrm>
          <a:prstGeom prst="rect">
            <a:avLst/>
          </a:prstGeom>
          <a:noFill/>
          <a:ln w="0">
            <a:noFill/>
          </a:ln>
        </p:spPr>
        <p:txBody>
          <a:bodyPr lIns="90000" rIns="90000" tIns="45000" bIns="45000" anchor="t">
            <a:noAutofit/>
          </a:bodyPr>
          <a:p>
            <a:pPr algn="just">
              <a:buNone/>
            </a:pPr>
            <a:r>
              <a:rPr b="0" lang="en-PH" sz="2000" spc="-1" strike="noStrike">
                <a:latin typeface="Lato"/>
                <a:ea typeface="AppleSystemUIFont"/>
              </a:rPr>
              <a:t>	</a:t>
            </a:r>
            <a:r>
              <a:rPr b="0" lang="en-PH" sz="2000" spc="-1" strike="noStrike">
                <a:latin typeface="Lato"/>
                <a:ea typeface="AppleSystemUIFont"/>
              </a:rPr>
              <a:t>Flowers help produce new plants. They have beautiful colors and some have fragrant smells. A part of the flower called </a:t>
            </a:r>
            <a:r>
              <a:rPr b="1" lang="en-PH" sz="2000" spc="-1" strike="noStrike">
                <a:latin typeface="Lato"/>
                <a:ea typeface="AppleSystemUIFont"/>
              </a:rPr>
              <a:t>ovary</a:t>
            </a:r>
            <a:r>
              <a:rPr b="0" lang="en-PH" sz="2000" spc="-1" strike="noStrike">
                <a:latin typeface="Lato"/>
                <a:ea typeface="AppleSystemUIFont"/>
              </a:rPr>
              <a:t> develops into a fruit.</a:t>
            </a:r>
            <a:endParaRPr b="0" lang="en-PH" sz="2000" spc="-1" strike="noStrike">
              <a:latin typeface="Lato"/>
              <a:ea typeface="AppleSystemUIFont"/>
            </a:endParaRPr>
          </a:p>
        </p:txBody>
      </p:sp>
      <p:sp>
        <p:nvSpPr>
          <p:cNvPr id="154" name=""/>
          <p:cNvSpPr txBox="1"/>
          <p:nvPr/>
        </p:nvSpPr>
        <p:spPr>
          <a:xfrm>
            <a:off x="353520" y="2916000"/>
            <a:ext cx="11484720" cy="790200"/>
          </a:xfrm>
          <a:prstGeom prst="rect">
            <a:avLst/>
          </a:prstGeom>
          <a:noFill/>
          <a:ln w="0">
            <a:noFill/>
          </a:ln>
        </p:spPr>
        <p:txBody>
          <a:bodyPr lIns="90000" rIns="90000" tIns="45000" bIns="45000" anchor="t">
            <a:noAutofit/>
          </a:bodyPr>
          <a:p>
            <a:pPr algn="just">
              <a:buNone/>
            </a:pPr>
            <a:r>
              <a:rPr b="0" lang="en-PH" sz="2000" spc="-1" strike="noStrike">
                <a:latin typeface="Lato"/>
                <a:ea typeface="AppleSystemUIFont"/>
              </a:rPr>
              <a:t>	</a:t>
            </a:r>
            <a:r>
              <a:rPr b="0" lang="en-PH" sz="2000" spc="-1" strike="noStrike">
                <a:latin typeface="Lato"/>
                <a:ea typeface="AppleSystemUIFont"/>
              </a:rPr>
              <a:t>Flowers have sweet juice called </a:t>
            </a:r>
            <a:r>
              <a:rPr b="1" lang="en-PH" sz="2000" spc="-1" strike="noStrike">
                <a:latin typeface="Lato"/>
                <a:ea typeface="AppleSystemUIFont"/>
              </a:rPr>
              <a:t>nectar</a:t>
            </a:r>
            <a:r>
              <a:rPr b="0" lang="en-PH" sz="2000" spc="-1" strike="noStrike">
                <a:latin typeface="Lato"/>
                <a:ea typeface="AppleSystemUIFont"/>
              </a:rPr>
              <a:t> at the base of their petals. The color and smell of flowers attract insects.</a:t>
            </a:r>
            <a:endParaRPr b="0" lang="en-PH" sz="2000" spc="-1" strike="noStrike">
              <a:latin typeface="Lato"/>
              <a:ea typeface="AppleSystemUIFont"/>
            </a:endParaRPr>
          </a:p>
        </p:txBody>
      </p:sp>
      <p:sp>
        <p:nvSpPr>
          <p:cNvPr id="155" name=""/>
          <p:cNvSpPr txBox="1"/>
          <p:nvPr/>
        </p:nvSpPr>
        <p:spPr>
          <a:xfrm>
            <a:off x="338400" y="3845160"/>
            <a:ext cx="1101600" cy="474840"/>
          </a:xfrm>
          <a:prstGeom prst="rect">
            <a:avLst/>
          </a:prstGeom>
          <a:noFill/>
          <a:ln w="0">
            <a:noFill/>
          </a:ln>
        </p:spPr>
        <p:txBody>
          <a:bodyPr lIns="90000" rIns="90000" tIns="45000" bIns="45000" anchor="t">
            <a:noAutofit/>
          </a:bodyPr>
          <a:p>
            <a:pPr algn="ctr">
              <a:buNone/>
            </a:pPr>
            <a:r>
              <a:rPr b="1" lang="en-PH" sz="2000" spc="-1" strike="noStrike">
                <a:highlight>
                  <a:srgbClr val="afd095"/>
                </a:highlight>
                <a:latin typeface="Lato"/>
                <a:ea typeface="AppleSystemUIFont"/>
              </a:rPr>
              <a:t>Fruits</a:t>
            </a:r>
            <a:endParaRPr b="1" lang="en-PH" sz="2000" spc="-1" strike="noStrike">
              <a:highlight>
                <a:srgbClr val="afd095"/>
              </a:highlight>
              <a:latin typeface="Lato"/>
              <a:ea typeface="AppleSystemUIFont"/>
            </a:endParaRPr>
          </a:p>
        </p:txBody>
      </p:sp>
      <p:sp>
        <p:nvSpPr>
          <p:cNvPr id="156" name=""/>
          <p:cNvSpPr txBox="1"/>
          <p:nvPr/>
        </p:nvSpPr>
        <p:spPr>
          <a:xfrm>
            <a:off x="252720" y="4572000"/>
            <a:ext cx="11627280" cy="703080"/>
          </a:xfrm>
          <a:prstGeom prst="rect">
            <a:avLst/>
          </a:prstGeom>
          <a:noFill/>
          <a:ln w="0">
            <a:noFill/>
          </a:ln>
        </p:spPr>
        <p:txBody>
          <a:bodyPr lIns="90000" rIns="90000" tIns="45000" bIns="45000" anchor="t">
            <a:noAutofit/>
          </a:bodyPr>
          <a:p>
            <a:pPr algn="just">
              <a:buNone/>
            </a:pPr>
            <a:r>
              <a:rPr b="0" lang="en-PH" sz="1800" spc="-1" strike="noStrike">
                <a:latin typeface="Lato"/>
                <a:ea typeface="AppleSystemUIFont"/>
              </a:rPr>
              <a:t>	</a:t>
            </a:r>
            <a:r>
              <a:rPr b="0" lang="en-PH" sz="1800" spc="-1" strike="noStrike">
                <a:latin typeface="Lato"/>
                <a:ea typeface="AppleSystemUIFont"/>
              </a:rPr>
              <a:t>Fruits contain the seeds of a plant. Some plants produce fruit. Other plants do not produce fruit. Some fruits are eaten by people and animals. Others are eaten by animals only.</a:t>
            </a:r>
            <a:endParaRPr b="0" lang="en-PH" sz="1800" spc="-1" strike="noStrike">
              <a:latin typeface="Lato"/>
              <a:ea typeface="AppleSystemUIFont"/>
            </a:endParaRPr>
          </a:p>
        </p:txBody>
      </p:sp>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7" name=""/>
          <p:cNvSpPr/>
          <p:nvPr/>
        </p:nvSpPr>
        <p:spPr>
          <a:xfrm>
            <a:off x="10260000" y="5746320"/>
            <a:ext cx="176760" cy="342360"/>
          </a:xfrm>
          <a:prstGeom prst="rect">
            <a:avLst/>
          </a:prstGeom>
          <a:noFill/>
          <a:ln w="0">
            <a:noFill/>
          </a:ln>
        </p:spPr>
        <p:style>
          <a:lnRef idx="0"/>
          <a:fillRef idx="0"/>
          <a:effectRef idx="0"/>
          <a:fontRef idx="minor"/>
        </p:style>
      </p:sp>
      <p:sp>
        <p:nvSpPr>
          <p:cNvPr id="158" name=""/>
          <p:cNvSpPr/>
          <p:nvPr/>
        </p:nvSpPr>
        <p:spPr>
          <a:xfrm>
            <a:off x="0" y="720000"/>
            <a:ext cx="3060000" cy="540000"/>
          </a:xfrm>
          <a:prstGeom prst="rect">
            <a:avLst/>
          </a:prstGeom>
          <a:gradFill rotWithShape="0">
            <a:gsLst>
              <a:gs pos="0">
                <a:srgbClr val="81aca6"/>
              </a:gs>
              <a:gs pos="100000">
                <a:srgbClr val="81aca6">
                  <a:alpha val="0"/>
                </a:srgbClr>
              </a:gs>
            </a:gsLst>
            <a:lin ang="5400000"/>
          </a:gradFill>
          <a:ln w="29160">
            <a:solidFill>
              <a:srgbClr val="383d3c"/>
            </a:solidFill>
            <a:round/>
          </a:ln>
        </p:spPr>
        <p:style>
          <a:lnRef idx="0"/>
          <a:fillRef idx="0"/>
          <a:effectRef idx="0"/>
          <a:fontRef idx="minor"/>
        </p:style>
        <p:txBody>
          <a:bodyPr lIns="104400" rIns="104400" tIns="59400" bIns="59400" anchor="ctr">
            <a:noAutofit/>
          </a:bodyPr>
          <a:p>
            <a:pPr algn="ctr">
              <a:buNone/>
            </a:pPr>
            <a:r>
              <a:rPr b="1" lang="en-PH" sz="2000" spc="-1" strike="noStrike">
                <a:latin typeface="Lato"/>
                <a:ea typeface="AppleSystemUIFont"/>
              </a:rPr>
              <a:t>Plants in the Forest</a:t>
            </a:r>
            <a:endParaRPr b="0" lang="en-PH" sz="2000" spc="-1" strike="noStrike">
              <a:latin typeface="Lato"/>
              <a:ea typeface="AppleSystemUIFont"/>
            </a:endParaRPr>
          </a:p>
        </p:txBody>
      </p:sp>
      <p:sp>
        <p:nvSpPr>
          <p:cNvPr id="159" name=""/>
          <p:cNvSpPr txBox="1"/>
          <p:nvPr/>
        </p:nvSpPr>
        <p:spPr>
          <a:xfrm>
            <a:off x="425880" y="1440000"/>
            <a:ext cx="11340000" cy="1451160"/>
          </a:xfrm>
          <a:prstGeom prst="rect">
            <a:avLst/>
          </a:prstGeom>
          <a:noFill/>
          <a:ln w="0">
            <a:noFill/>
          </a:ln>
        </p:spPr>
        <p:txBody>
          <a:bodyPr lIns="90000" rIns="90000" tIns="45000" bIns="45000" anchor="t">
            <a:noAutofit/>
          </a:bodyPr>
          <a:p>
            <a:pPr algn="just">
              <a:buNone/>
            </a:pPr>
            <a:r>
              <a:rPr b="0" lang="en-PH" sz="2000" spc="-1" strike="noStrike">
                <a:latin typeface="Lato"/>
                <a:ea typeface="AppleSystemUIFont"/>
              </a:rPr>
              <a:t>	</a:t>
            </a:r>
            <a:r>
              <a:rPr b="0" lang="en-PH" sz="2000" spc="-1" strike="noStrike">
                <a:latin typeface="Lato"/>
                <a:ea typeface="AppleSystemUIFont"/>
              </a:rPr>
              <a:t>Forests are useful to animals because they provide animals with much food. There are many kinds of nuts, berries, and leaves for them to eat. In the forest, there are plenty of insects for other animals to munch on too. Many animals make their homes in the trees. They can raise their young and rest there safely during cold days. They can also use the trees to hide from their enemies.</a:t>
            </a:r>
            <a:endParaRPr b="0" lang="en-PH" sz="2000" spc="-1" strike="noStrike">
              <a:latin typeface="Lato"/>
              <a:ea typeface="AppleSystemUIFont"/>
            </a:endParaRPr>
          </a:p>
        </p:txBody>
      </p:sp>
      <p:pic>
        <p:nvPicPr>
          <p:cNvPr id="160" name="" descr=""/>
          <p:cNvPicPr/>
          <p:nvPr/>
        </p:nvPicPr>
        <p:blipFill>
          <a:blip r:embed="rId1"/>
          <a:stretch/>
        </p:blipFill>
        <p:spPr>
          <a:xfrm>
            <a:off x="3187800" y="2891160"/>
            <a:ext cx="5816160" cy="3237480"/>
          </a:xfrm>
          <a:prstGeom prst="rect">
            <a:avLst/>
          </a:prstGeom>
          <a:ln w="29160">
            <a:solidFill>
              <a:srgbClr val="000000"/>
            </a:solidFill>
            <a:round/>
          </a:ln>
        </p:spPr>
      </p:pic>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763</TotalTime>
  <Application>LibreOffice/7.2.5.2$MacOSX_X86_64 LibreOffice_project/499f9727c189e6ef3471021d6132d4c694f357e5</Application>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2019-04-16T02:10:14Z</dcterms:created>
  <dc:creator>Microsoft Office User</dc:creator>
  <dc:description/>
  <dc:language>en-PH</dc:language>
  <cp:lastModifiedBy/>
  <dcterms:modified xsi:type="dcterms:W3CDTF">2023-08-10T14:52:57Z</dcterms:modified>
  <cp:revision>105</cp:revision>
  <dc:subject/>
  <dc:title>PowerPoint Presentation</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resentationFormat">
    <vt:lpwstr>Widescreen</vt:lpwstr>
  </property>
  <property fmtid="{D5CDD505-2E9C-101B-9397-08002B2CF9AE}" pid="3" name="Slides">
    <vt:r8>7</vt:r8>
  </property>
</Properties>
</file>