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4320" cy="118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Si Pulang Walang Kaibigan</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540000" y="1993320"/>
            <a:ext cx="114336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Bulong</a:t>
            </a:r>
            <a:endParaRPr b="0" lang="en-PH" sz="1800" spc="-1" strike="noStrike">
              <a:latin typeface="Arial"/>
            </a:endParaRPr>
          </a:p>
        </p:txBody>
      </p:sp>
      <p:pic>
        <p:nvPicPr>
          <p:cNvPr id="146" name="" descr=""/>
          <p:cNvPicPr/>
          <p:nvPr/>
        </p:nvPicPr>
        <p:blipFill>
          <a:blip r:embed="rId1"/>
          <a:stretch/>
        </p:blipFill>
        <p:spPr>
          <a:xfrm>
            <a:off x="2880000" y="1737000"/>
            <a:ext cx="2800080" cy="2222640"/>
          </a:xfrm>
          <a:prstGeom prst="rect">
            <a:avLst/>
          </a:prstGeom>
          <a:ln w="0">
            <a:noFill/>
          </a:ln>
        </p:spPr>
      </p:pic>
      <p:pic>
        <p:nvPicPr>
          <p:cNvPr id="147" name="" descr=""/>
          <p:cNvPicPr/>
          <p:nvPr/>
        </p:nvPicPr>
        <p:blipFill>
          <a:blip r:embed="rId2"/>
          <a:stretch/>
        </p:blipFill>
        <p:spPr>
          <a:xfrm>
            <a:off x="7560000" y="1686240"/>
            <a:ext cx="2471040" cy="22734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2700000" y="2160000"/>
            <a:ext cx="6839640" cy="1439640"/>
          </a:xfrm>
          <a:prstGeom prst="rect">
            <a:avLst/>
          </a:prstGeom>
          <a:solidFill>
            <a:srgbClr val="ffff6d"/>
          </a:solidFill>
          <a:ln w="76320">
            <a:solidFill>
              <a:srgbClr val="ff4081"/>
            </a:solidFill>
            <a:round/>
          </a:ln>
        </p:spPr>
        <p:style>
          <a:lnRef idx="0"/>
          <a:fillRef idx="0"/>
          <a:effectRef idx="0"/>
          <a:fontRef idx="minor"/>
        </p:style>
      </p:sp>
      <p:sp>
        <p:nvSpPr>
          <p:cNvPr id="149" name=""/>
          <p:cNvSpPr/>
          <p:nvPr/>
        </p:nvSpPr>
        <p:spPr>
          <a:xfrm>
            <a:off x="3060000" y="2520000"/>
            <a:ext cx="6119640" cy="795960"/>
          </a:xfrm>
          <a:prstGeom prst="rect">
            <a:avLst/>
          </a:prstGeom>
          <a:solidFill>
            <a:srgbClr val="ede7f6"/>
          </a:solidFill>
          <a:ln w="76320">
            <a:noFill/>
          </a:ln>
        </p:spPr>
        <p:style>
          <a:lnRef idx="0"/>
          <a:fillRef idx="0"/>
          <a:effectRef idx="0"/>
          <a:fontRef idx="minor"/>
        </p:style>
        <p:txBody>
          <a:bodyPr lIns="128160" rIns="128160" tIns="83160" bIns="83160" anchor="t">
            <a:noAutofit/>
          </a:bodyPr>
          <a:p>
            <a:pPr algn="ctr">
              <a:lnSpc>
                <a:spcPct val="100000"/>
              </a:lnSpc>
              <a:buNone/>
            </a:pPr>
            <a:r>
              <a:rPr b="0" lang="en-PH" sz="2800" spc="-1" strike="noStrike">
                <a:latin typeface="Lato"/>
              </a:rPr>
              <a:t>Pagtukoy at Paggamit ng Pangngalan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90040" y="1440000"/>
            <a:ext cx="10929600" cy="3855960"/>
          </a:xfrm>
          <a:prstGeom prst="rect">
            <a:avLst/>
          </a:prstGeom>
          <a:solidFill>
            <a:srgbClr val="e8eaf6"/>
          </a:solidFill>
          <a:ln w="76320">
            <a:solidFill>
              <a:srgbClr val="ff9100"/>
            </a:solidFill>
            <a:round/>
          </a:ln>
        </p:spPr>
        <p:style>
          <a:lnRef idx="0"/>
          <a:fillRef idx="0"/>
          <a:effectRef idx="0"/>
          <a:fontRef idx="minor"/>
        </p:style>
        <p:txBody>
          <a:bodyPr lIns="128160" rIns="128160" tIns="83160" bIns="83160" anchor="t">
            <a:noAutofit/>
          </a:bodyPr>
          <a:p>
            <a:pPr algn="just">
              <a:lnSpc>
                <a:spcPct val="100000"/>
              </a:lnSpc>
              <a:buNone/>
            </a:pPr>
            <a:r>
              <a:rPr b="0" lang="en-PH" sz="3600" spc="-1" strike="noStrike">
                <a:latin typeface="Lato"/>
              </a:rPr>
              <a:t>	</a:t>
            </a:r>
            <a:r>
              <a:rPr b="0" lang="en-PH" sz="3600" spc="-1" strike="noStrike">
                <a:latin typeface="Lato"/>
              </a:rPr>
              <a:t>Natutuhan mo sa mga nakaraang aralin ang pagbasa ng mga salita. Sa araling ito naman, sisimulan mo ang pagkilala sa iba’t ibang uri ng salita. Una mong makikilala ang </a:t>
            </a:r>
            <a:r>
              <a:rPr b="0" lang="en-PH" sz="3600" spc="-1" strike="noStrike">
                <a:highlight>
                  <a:srgbClr val="ffff00"/>
                </a:highlight>
                <a:latin typeface="Lato"/>
              </a:rPr>
              <a:t>pangngalan</a:t>
            </a:r>
            <a:r>
              <a:rPr b="0" lang="en-PH" sz="3600" spc="-1" strike="noStrike">
                <a:latin typeface="Lato"/>
              </a:rPr>
              <a:t>. Ito ay ang uri ng salita na kumakatawan sa ngalan ng tao, bagay, hayop, lugar, at pangyayari.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90040" y="1440000"/>
            <a:ext cx="10929600" cy="2879640"/>
          </a:xfrm>
          <a:prstGeom prst="rect">
            <a:avLst/>
          </a:prstGeom>
          <a:solidFill>
            <a:srgbClr val="e0f7fa"/>
          </a:solidFill>
          <a:ln w="76320">
            <a:solidFill>
              <a:srgbClr val="ff9100"/>
            </a:solidFill>
            <a:round/>
          </a:ln>
        </p:spPr>
        <p:style>
          <a:lnRef idx="0"/>
          <a:fillRef idx="0"/>
          <a:effectRef idx="0"/>
          <a:fontRef idx="minor"/>
        </p:style>
        <p:txBody>
          <a:bodyPr lIns="128160" rIns="128160" tIns="83160" bIns="83160" anchor="t">
            <a:noAutofit/>
          </a:bodyPr>
          <a:p>
            <a:pPr algn="just">
              <a:lnSpc>
                <a:spcPct val="100000"/>
              </a:lnSpc>
              <a:buNone/>
            </a:pPr>
            <a:r>
              <a:rPr b="0" lang="en-PH" sz="3600" spc="-1" strike="noStrike">
                <a:highlight>
                  <a:srgbClr val="ffff00"/>
                </a:highlight>
                <a:latin typeface="Lato"/>
              </a:rPr>
              <a:t>Halimbawa:</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latin typeface="Lato"/>
              </a:rPr>
              <a:t>Ang “pagkain”ay isang bagay. Ibig sabihin, ang salitang </a:t>
            </a:r>
            <a:r>
              <a:rPr b="1" lang="en-PH" sz="3600" spc="-1" strike="noStrike">
                <a:latin typeface="Lato"/>
              </a:rPr>
              <a:t>pagkain</a:t>
            </a:r>
            <a:r>
              <a:rPr b="0" lang="en-PH" sz="3600" spc="-1" strike="noStrike">
                <a:latin typeface="Lato"/>
              </a:rPr>
              <a:t> ay isang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90040" y="1440000"/>
            <a:ext cx="10929600" cy="2879640"/>
          </a:xfrm>
          <a:prstGeom prst="rect">
            <a:avLst/>
          </a:prstGeom>
          <a:solidFill>
            <a:srgbClr val="e0f7fa"/>
          </a:solidFill>
          <a:ln w="76320">
            <a:solidFill>
              <a:srgbClr val="ff9100"/>
            </a:solidFill>
            <a:round/>
          </a:ln>
        </p:spPr>
        <p:style>
          <a:lnRef idx="0"/>
          <a:fillRef idx="0"/>
          <a:effectRef idx="0"/>
          <a:fontRef idx="minor"/>
        </p:style>
        <p:txBody>
          <a:bodyPr lIns="128160" rIns="128160" tIns="83160" bIns="83160" anchor="t">
            <a:noAutofit/>
          </a:bodyPr>
          <a:p>
            <a:pPr algn="just">
              <a:lnSpc>
                <a:spcPct val="100000"/>
              </a:lnSpc>
              <a:buNone/>
            </a:pPr>
            <a:r>
              <a:rPr b="0" lang="en-PH" sz="3600" spc="-1" strike="noStrike">
                <a:highlight>
                  <a:srgbClr val="ffff00"/>
                </a:highlight>
                <a:latin typeface="Lato"/>
              </a:rPr>
              <a:t>Halimbawa:</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latin typeface="Lato"/>
              </a:rPr>
              <a:t>Ang “</a:t>
            </a:r>
            <a:r>
              <a:rPr b="0" i="1" lang="en-PH" sz="3600" spc="-1" strike="noStrike">
                <a:latin typeface="Lato"/>
              </a:rPr>
              <a:t>recess</a:t>
            </a:r>
            <a:r>
              <a:rPr b="0" lang="en-PH" sz="3600" spc="-1" strike="noStrike">
                <a:latin typeface="Lato"/>
              </a:rPr>
              <a:t>”ay isang pangyayari. Ibig sabihin, ang salitang</a:t>
            </a:r>
            <a:r>
              <a:rPr b="0" i="1" lang="en-PH" sz="3600" spc="-1" strike="noStrike">
                <a:latin typeface="Lato"/>
              </a:rPr>
              <a:t> </a:t>
            </a:r>
            <a:r>
              <a:rPr b="1" i="1" lang="en-PH" sz="3600" spc="-1" strike="noStrike">
                <a:latin typeface="Lato"/>
              </a:rPr>
              <a:t>recess</a:t>
            </a:r>
            <a:r>
              <a:rPr b="0" lang="en-PH" sz="3600" spc="-1" strike="noStrike">
                <a:latin typeface="Lato"/>
              </a:rPr>
              <a:t> ay isang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590040" y="1440000"/>
            <a:ext cx="10929600" cy="2879640"/>
          </a:xfrm>
          <a:prstGeom prst="rect">
            <a:avLst/>
          </a:prstGeom>
          <a:solidFill>
            <a:srgbClr val="e0f7fa"/>
          </a:solidFill>
          <a:ln w="76320">
            <a:solidFill>
              <a:srgbClr val="ff9100"/>
            </a:solidFill>
            <a:round/>
          </a:ln>
        </p:spPr>
        <p:style>
          <a:lnRef idx="0"/>
          <a:fillRef idx="0"/>
          <a:effectRef idx="0"/>
          <a:fontRef idx="minor"/>
        </p:style>
        <p:txBody>
          <a:bodyPr lIns="128160" rIns="128160" tIns="83160" bIns="83160" anchor="t">
            <a:noAutofit/>
          </a:bodyPr>
          <a:p>
            <a:pPr algn="just">
              <a:lnSpc>
                <a:spcPct val="100000"/>
              </a:lnSpc>
              <a:buNone/>
            </a:pPr>
            <a:r>
              <a:rPr b="0" lang="en-PH" sz="3600" spc="-1" strike="noStrike">
                <a:highlight>
                  <a:srgbClr val="ffff00"/>
                </a:highlight>
                <a:latin typeface="Lato"/>
              </a:rPr>
              <a:t>Halimbawa:</a:t>
            </a:r>
            <a:endParaRPr b="0" lang="en-PH" sz="3600" spc="-1" strike="noStrike">
              <a:latin typeface="Arial"/>
            </a:endParaRPr>
          </a:p>
          <a:p>
            <a:pPr algn="just">
              <a:lnSpc>
                <a:spcPct val="100000"/>
              </a:lnSpc>
              <a:buNone/>
            </a:pPr>
            <a:endParaRPr b="0" lang="en-PH" sz="3600" spc="-1" strike="noStrike">
              <a:latin typeface="Arial"/>
            </a:endParaRPr>
          </a:p>
          <a:p>
            <a:pPr algn="just">
              <a:lnSpc>
                <a:spcPct val="100000"/>
              </a:lnSpc>
              <a:buNone/>
            </a:pPr>
            <a:r>
              <a:rPr b="0" lang="en-PH" sz="3600" spc="-1" strike="noStrike">
                <a:latin typeface="Lato"/>
              </a:rPr>
              <a:t>Ang “silid-aralan” ay isang lugar. Ibig sabihin, ang salitang </a:t>
            </a:r>
            <a:r>
              <a:rPr b="1" lang="en-PH" sz="3600" spc="-1" strike="noStrike">
                <a:latin typeface="Lato"/>
              </a:rPr>
              <a:t>silid-aralan</a:t>
            </a:r>
            <a:r>
              <a:rPr b="0" lang="en-PH" sz="3600" spc="-1" strike="noStrike">
                <a:latin typeface="Lato"/>
              </a:rPr>
              <a:t> ay isang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360000" y="1044000"/>
            <a:ext cx="11159640" cy="5114520"/>
          </a:xfrm>
          <a:prstGeom prst="rect">
            <a:avLst/>
          </a:prstGeom>
          <a:solidFill>
            <a:srgbClr val="efebe9"/>
          </a:solidFill>
          <a:ln w="76320">
            <a:solidFill>
              <a:srgbClr val="212121"/>
            </a:solidFill>
            <a:round/>
          </a:ln>
        </p:spPr>
        <p:style>
          <a:lnRef idx="0"/>
          <a:fillRef idx="0"/>
          <a:effectRef idx="0"/>
          <a:fontRef idx="minor"/>
        </p:style>
        <p:txBody>
          <a:bodyPr lIns="128160" rIns="128160" tIns="83160" bIns="83160" anchor="t">
            <a:noAutofit/>
          </a:bodyPr>
          <a:p>
            <a:pPr algn="just">
              <a:lnSpc>
                <a:spcPct val="100000"/>
              </a:lnSpc>
              <a:buNone/>
            </a:pPr>
            <a:r>
              <a:rPr b="1" lang="en-PH" sz="3200" spc="-1" strike="noStrike">
                <a:latin typeface="Lato"/>
              </a:rPr>
              <a:t>Panuto:</a:t>
            </a:r>
            <a:r>
              <a:rPr b="0" lang="en-PH" sz="3200" spc="-1" strike="noStrike">
                <a:latin typeface="Lato"/>
              </a:rPr>
              <a:t> Isulat ang </a:t>
            </a:r>
            <a:r>
              <a:rPr b="1" lang="en-PH" sz="3200" spc="-1" strike="noStrike">
                <a:latin typeface="Lato"/>
              </a:rPr>
              <a:t>P</a:t>
            </a:r>
            <a:r>
              <a:rPr b="0" lang="en-PH" sz="3200" spc="-1" strike="noStrike">
                <a:latin typeface="Lato"/>
              </a:rPr>
              <a:t> kung ang sumusunod na salita ay pangngalan. Isulat ang </a:t>
            </a:r>
            <a:r>
              <a:rPr b="1" lang="en-PH" sz="3200" spc="-1" strike="noStrike">
                <a:latin typeface="Lato"/>
              </a:rPr>
              <a:t>HP</a:t>
            </a:r>
            <a:r>
              <a:rPr b="0" lang="en-PH" sz="3200" spc="-1" strike="noStrike">
                <a:latin typeface="Lato"/>
              </a:rPr>
              <a:t> kung hindi.</a:t>
            </a:r>
            <a:endParaRPr b="0" lang="en-PH" sz="3200" spc="-1" strike="noStrike">
              <a:latin typeface="Arial"/>
            </a:endParaRPr>
          </a:p>
          <a:p>
            <a:pPr>
              <a:lnSpc>
                <a:spcPct val="100000"/>
              </a:lnSpc>
              <a:buNone/>
            </a:pPr>
            <a:r>
              <a:rPr b="0" lang="en-PH" sz="3200" spc="-1" strike="noStrike">
                <a:latin typeface="Lato"/>
              </a:rPr>
              <a:t>________1. pinto</a:t>
            </a:r>
            <a:endParaRPr b="0" lang="en-PH" sz="3200" spc="-1" strike="noStrike">
              <a:latin typeface="Arial"/>
            </a:endParaRPr>
          </a:p>
          <a:p>
            <a:pPr>
              <a:lnSpc>
                <a:spcPct val="150000"/>
              </a:lnSpc>
              <a:buNone/>
            </a:pPr>
            <a:r>
              <a:rPr b="0" lang="en-PH" sz="3200" spc="-1" strike="noStrike">
                <a:latin typeface="Lato"/>
              </a:rPr>
              <a:t>________2. puno</a:t>
            </a:r>
            <a:endParaRPr b="0" lang="en-PH" sz="3200" spc="-1" strike="noStrike">
              <a:latin typeface="Arial"/>
            </a:endParaRPr>
          </a:p>
          <a:p>
            <a:pPr>
              <a:lnSpc>
                <a:spcPct val="150000"/>
              </a:lnSpc>
              <a:buNone/>
            </a:pPr>
            <a:r>
              <a:rPr b="0" lang="en-PH" sz="3200" spc="-1" strike="noStrike">
                <a:latin typeface="Lato"/>
              </a:rPr>
              <a:t>________3. langgam</a:t>
            </a:r>
            <a:endParaRPr b="0" lang="en-PH" sz="3200" spc="-1" strike="noStrike">
              <a:latin typeface="Arial"/>
            </a:endParaRPr>
          </a:p>
          <a:p>
            <a:pPr>
              <a:lnSpc>
                <a:spcPct val="150000"/>
              </a:lnSpc>
              <a:buNone/>
            </a:pPr>
            <a:r>
              <a:rPr b="0" lang="en-PH" sz="3200" spc="-1" strike="noStrike">
                <a:latin typeface="Lato"/>
              </a:rPr>
              <a:t>________4. paaralan</a:t>
            </a:r>
            <a:endParaRPr b="0" lang="en-PH" sz="3200" spc="-1" strike="noStrike">
              <a:latin typeface="Arial"/>
            </a:endParaRPr>
          </a:p>
          <a:p>
            <a:pPr>
              <a:lnSpc>
                <a:spcPct val="150000"/>
              </a:lnSpc>
              <a:buNone/>
            </a:pPr>
            <a:r>
              <a:rPr b="0" lang="en-PH" sz="3200" spc="-1" strike="noStrike">
                <a:latin typeface="Lato"/>
              </a:rPr>
              <a:t>________5. bawal</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540000" y="1241640"/>
            <a:ext cx="5778000" cy="3978000"/>
          </a:xfrm>
          <a:prstGeom prst="rect">
            <a:avLst/>
          </a:prstGeom>
          <a:ln w="0">
            <a:noFill/>
          </a:ln>
        </p:spPr>
      </p:pic>
      <p:sp>
        <p:nvSpPr>
          <p:cNvPr id="126" name=""/>
          <p:cNvSpPr/>
          <p:nvPr/>
        </p:nvSpPr>
        <p:spPr>
          <a:xfrm>
            <a:off x="6840000" y="3015720"/>
            <a:ext cx="4680000" cy="764280"/>
          </a:xfrm>
          <a:prstGeom prst="rect">
            <a:avLst/>
          </a:prstGeom>
          <a:solidFill>
            <a:srgbClr val="ffebee"/>
          </a:solidFill>
          <a:ln w="76320">
            <a:solidFill>
              <a:srgbClr val="000000"/>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latin typeface="Lato"/>
              </a:rPr>
              <a:t>Si Pulang Walang Kaibigan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6480000" y="1440000"/>
            <a:ext cx="5251680" cy="3615480"/>
          </a:xfrm>
          <a:prstGeom prst="rect">
            <a:avLst/>
          </a:prstGeom>
          <a:ln w="0">
            <a:noFill/>
          </a:ln>
        </p:spPr>
      </p:pic>
      <p:sp>
        <p:nvSpPr>
          <p:cNvPr id="128" name=""/>
          <p:cNvSpPr/>
          <p:nvPr/>
        </p:nvSpPr>
        <p:spPr>
          <a:xfrm>
            <a:off x="360000" y="587880"/>
            <a:ext cx="5759640" cy="54392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Si Pula ay isang langgam na walang kaibigan. Wala siyang kilalang sinoman sa paaralang pinapasukan. Hindi siya nakikipaglaro o lumalapit man lang sa ibang langgam.</a:t>
            </a:r>
            <a:endParaRPr b="0" lang="en-PH" sz="2600" spc="-1" strike="noStrike">
              <a:latin typeface="Arial"/>
            </a:endParaRPr>
          </a:p>
          <a:p>
            <a:pPr>
              <a:lnSpc>
                <a:spcPct val="150000"/>
              </a:lnSpc>
              <a:buNone/>
            </a:pPr>
            <a:r>
              <a:rPr b="0" lang="en-PH" sz="2600" spc="-1" strike="noStrike">
                <a:latin typeface="Lato"/>
              </a:rPr>
              <a:t>	</a:t>
            </a:r>
            <a:r>
              <a:rPr b="0" lang="en-PH" sz="2600" spc="-1" strike="noStrike">
                <a:latin typeface="Lato"/>
              </a:rPr>
              <a:t>Laging magkakasama ang mga langgam tuwing </a:t>
            </a:r>
            <a:r>
              <a:rPr b="0" i="1" lang="en-PH" sz="2600" spc="-1" strike="noStrike">
                <a:latin typeface="Lato"/>
              </a:rPr>
              <a:t>recess. </a:t>
            </a:r>
            <a:r>
              <a:rPr b="0" lang="en-PH" sz="2600" spc="-1" strike="noStrike">
                <a:latin typeface="Lato"/>
              </a:rPr>
              <a:t>Nagtutulungan sila sa paghanap ng pagkain. Maliban kay Pula.</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587880"/>
            <a:ext cx="5759640" cy="4844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a:t>
            </a:r>
            <a:r>
              <a:rPr b="0" lang="en-PH" sz="2600" spc="-1" strike="noStrike">
                <a:latin typeface="Lato"/>
              </a:rPr>
              <a:t>Ayaw ko kayong kasama,” bulong nito sa sarili.</a:t>
            </a: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Lagi ring natatagalang maghanap ng pagkain si Pula. Isang araw, tapos na ang recess nang siya ay bumalik. Nakasarado na ang pinto ng silid-aralan. Binabantayan ito ng isang guwardiyang langgam.</a:t>
            </a:r>
            <a:endParaRPr b="0" lang="en-PH" sz="2600" spc="-1" strike="noStrike">
              <a:latin typeface="Arial"/>
            </a:endParaRPr>
          </a:p>
        </p:txBody>
      </p:sp>
      <p:pic>
        <p:nvPicPr>
          <p:cNvPr id="130" name="" descr=""/>
          <p:cNvPicPr/>
          <p:nvPr/>
        </p:nvPicPr>
        <p:blipFill>
          <a:blip r:embed="rId1"/>
          <a:stretch/>
        </p:blipFill>
        <p:spPr>
          <a:xfrm>
            <a:off x="6779520" y="1080000"/>
            <a:ext cx="4877280" cy="4499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40000" y="1440000"/>
            <a:ext cx="11339640" cy="3656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Bawal mamasyal dito, nagsisimula na ang klase,” sabi ng guwardiyang humarang kay Pula. “Kabilang ako sa klaseng iyan.</a:t>
            </a: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Natagalan lang ako sa paghanap ng pagkain,”sabi ni Pula. “Eh bakit</a:t>
            </a:r>
            <a:endParaRPr b="0" lang="en-PH" sz="2600" spc="-1" strike="noStrike">
              <a:latin typeface="Arial"/>
            </a:endParaRPr>
          </a:p>
          <a:p>
            <a:pPr algn="just">
              <a:lnSpc>
                <a:spcPct val="150000"/>
              </a:lnSpc>
              <a:buNone/>
            </a:pPr>
            <a:r>
              <a:rPr b="0" lang="en-PH" sz="2600" spc="-1" strike="noStrike">
                <a:latin typeface="Lato"/>
              </a:rPr>
              <a:t>hindi ka kasama ng klase? Lahat ng langgam dito ay magkakasamang</a:t>
            </a:r>
            <a:endParaRPr b="0" lang="en-PH" sz="2600" spc="-1" strike="noStrike">
              <a:latin typeface="Arial"/>
            </a:endParaRPr>
          </a:p>
          <a:p>
            <a:pPr algn="just">
              <a:lnSpc>
                <a:spcPct val="150000"/>
              </a:lnSpc>
              <a:buNone/>
            </a:pPr>
            <a:r>
              <a:rPr b="0" lang="en-PH" sz="2600" spc="-1" strike="noStrike">
                <a:latin typeface="Lato"/>
              </a:rPr>
              <a:t>naghahanap ng pagkain tuwing recess,” paninita ng guwardiya.</a:t>
            </a:r>
            <a:endParaRPr b="0" lang="en-PH" sz="2600" spc="-1" strike="noStrike">
              <a:latin typeface="Arial"/>
            </a:endParaRPr>
          </a:p>
          <a:p>
            <a:pPr algn="just">
              <a:lnSpc>
                <a:spcPct val="150000"/>
              </a:lnSpc>
              <a:buNone/>
            </a:pPr>
            <a:r>
              <a:rPr b="0" lang="en-PH" sz="2600" spc="-1" strike="noStrike">
                <a:latin typeface="Lato"/>
              </a:rPr>
              <a:t>	</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252000" y="432000"/>
            <a:ext cx="5579640" cy="56192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Sige, kung talagang bahagi ka ng klaseng ito, magbigay ka ng pangalan ng isa sa mga kaklase mo,” utos ng guwardiya. Matagal na nag-isip si Pula pero wala siyang masabing pangalan.  Tuluyan na ngang itinaboy ng guwardiya si Pula.</a:t>
            </a:r>
            <a:endParaRPr b="0" lang="en-PH" sz="2600" spc="-1" strike="noStrike">
              <a:latin typeface="Arial"/>
            </a:endParaRPr>
          </a:p>
          <a:p>
            <a:pPr algn="just">
              <a:lnSpc>
                <a:spcPct val="150000"/>
              </a:lnSpc>
              <a:buNone/>
            </a:pPr>
            <a:r>
              <a:rPr b="0" lang="en-PH" sz="2600" spc="-1" strike="noStrike">
                <a:latin typeface="Lato"/>
              </a:rPr>
              <a:t>Umupo sa isang puno sa hindi kalayuan si Pula.</a:t>
            </a:r>
            <a:endParaRPr b="0" lang="en-PH" sz="2600" spc="-1" strike="noStrike">
              <a:latin typeface="Arial"/>
            </a:endParaRPr>
          </a:p>
        </p:txBody>
      </p:sp>
      <p:pic>
        <p:nvPicPr>
          <p:cNvPr id="133" name="" descr=""/>
          <p:cNvPicPr/>
          <p:nvPr/>
        </p:nvPicPr>
        <p:blipFill>
          <a:blip r:embed="rId1"/>
          <a:stretch/>
        </p:blipFill>
        <p:spPr>
          <a:xfrm>
            <a:off x="6480000" y="851760"/>
            <a:ext cx="4139640" cy="4928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52000" y="432000"/>
            <a:ext cx="6587640" cy="5327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Siya namang pagdaan ng isa pang klase ng mga langgam. Galing din ang mga ito sa paghahanap ng pagkain. Narinig ni Pula ang usapan ng mga Langgam. “Salamat sa pagbulong sa akin kung saan may masarap ng pagkain ha,” sabi ng isa. “Walang anuman. Lahat naman talaga tayo ay nagtutulungan,” sagot nito.</a:t>
            </a:r>
            <a:endParaRPr b="0" lang="en-PH" sz="2600" spc="-1" strike="noStrike">
              <a:latin typeface="Arial"/>
            </a:endParaRPr>
          </a:p>
        </p:txBody>
      </p:sp>
      <p:pic>
        <p:nvPicPr>
          <p:cNvPr id="135" name="" descr=""/>
          <p:cNvPicPr/>
          <p:nvPr/>
        </p:nvPicPr>
        <p:blipFill>
          <a:blip r:embed="rId1"/>
          <a:stretch/>
        </p:blipFill>
        <p:spPr>
          <a:xfrm>
            <a:off x="7560000" y="1080000"/>
            <a:ext cx="3970080" cy="5133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252000" y="432000"/>
            <a:ext cx="6587640" cy="54392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Maganda talaga na magkakasama tayo,</a:t>
            </a:r>
            <a:endParaRPr b="0" lang="en-PH" sz="2600" spc="-1" strike="noStrike">
              <a:latin typeface="Arial"/>
            </a:endParaRPr>
          </a:p>
          <a:p>
            <a:pPr algn="just">
              <a:lnSpc>
                <a:spcPct val="150000"/>
              </a:lnSpc>
              <a:buNone/>
            </a:pPr>
            <a:r>
              <a:rPr b="0" lang="en-PH" sz="2600" spc="-1" strike="noStrike">
                <a:latin typeface="Lato"/>
              </a:rPr>
              <a:t>nasasabihan natin ang isa’t isa,” masayang</a:t>
            </a:r>
            <a:endParaRPr b="0" lang="en-PH" sz="2600" spc="-1" strike="noStrike">
              <a:latin typeface="Arial"/>
            </a:endParaRPr>
          </a:p>
          <a:p>
            <a:pPr algn="just">
              <a:lnSpc>
                <a:spcPct val="150000"/>
              </a:lnSpc>
              <a:buNone/>
            </a:pPr>
            <a:r>
              <a:rPr b="0" lang="en-PH" sz="2600" spc="-1" strike="noStrike">
                <a:latin typeface="Lato"/>
              </a:rPr>
              <a:t>sambit ng isa pa.</a:t>
            </a:r>
            <a:endParaRPr b="0" lang="en-PH" sz="2600" spc="-1" strike="noStrike">
              <a:latin typeface="Arial"/>
            </a:endParaRPr>
          </a:p>
          <a:p>
            <a:pPr algn="just">
              <a:lnSpc>
                <a:spcPct val="150000"/>
              </a:lnSpc>
              <a:buNone/>
            </a:pPr>
            <a:r>
              <a:rPr b="0" lang="en-PH" sz="2600" spc="-1" strike="noStrike">
                <a:latin typeface="Lato"/>
              </a:rPr>
              <a:t>	</a:t>
            </a:r>
            <a:r>
              <a:rPr b="0" lang="en-PH" sz="2600" spc="-1" strike="noStrike">
                <a:latin typeface="Lato"/>
              </a:rPr>
              <a:t>“</a:t>
            </a:r>
            <a:r>
              <a:rPr b="0" lang="en-PH" sz="2600" spc="-1" strike="noStrike">
                <a:latin typeface="Lato"/>
              </a:rPr>
              <a:t>Kaya pala lagi akong nahuhuling makahanap ng pagkain,” naisip ni Pula. Mas</a:t>
            </a:r>
            <a:endParaRPr b="0" lang="en-PH" sz="2600" spc="-1" strike="noStrike">
              <a:latin typeface="Arial"/>
            </a:endParaRPr>
          </a:p>
          <a:p>
            <a:pPr algn="just">
              <a:lnSpc>
                <a:spcPct val="150000"/>
              </a:lnSpc>
              <a:buNone/>
            </a:pPr>
            <a:r>
              <a:rPr b="0" lang="en-PH" sz="2600" spc="-1" strike="noStrike">
                <a:latin typeface="Lato"/>
              </a:rPr>
              <a:t>maganda pala kung makikipagtulungan ako</a:t>
            </a:r>
            <a:endParaRPr b="0" lang="en-PH" sz="2600" spc="-1" strike="noStrike">
              <a:latin typeface="Arial"/>
            </a:endParaRPr>
          </a:p>
          <a:p>
            <a:pPr algn="just">
              <a:lnSpc>
                <a:spcPct val="150000"/>
              </a:lnSpc>
              <a:buNone/>
            </a:pPr>
            <a:r>
              <a:rPr b="0" lang="en-PH" sz="2600" spc="-1" strike="noStrike">
                <a:latin typeface="Lato"/>
              </a:rPr>
              <a:t>sa iba. Pagbalik ko sa klase, makikisama na ako sa ibang mga langgam,” bulong ni Pula sa sarili.</a:t>
            </a:r>
            <a:endParaRPr b="0" lang="en-PH" sz="2600" spc="-1" strike="noStrike">
              <a:latin typeface="Arial"/>
            </a:endParaRPr>
          </a:p>
        </p:txBody>
      </p:sp>
      <p:pic>
        <p:nvPicPr>
          <p:cNvPr id="137" name="" descr=""/>
          <p:cNvPicPr/>
          <p:nvPr/>
        </p:nvPicPr>
        <p:blipFill>
          <a:blip r:embed="rId1"/>
          <a:stretch/>
        </p:blipFill>
        <p:spPr>
          <a:xfrm>
            <a:off x="7059960" y="1080000"/>
            <a:ext cx="4550760" cy="4679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180000"/>
            <a:ext cx="10079640" cy="937800"/>
          </a:xfrm>
          <a:prstGeom prst="rect">
            <a:avLst/>
          </a:prstGeom>
          <a:solidFill>
            <a:srgbClr val="ffebee"/>
          </a:solid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1" lang="en-PH" sz="2600" spc="-1" strike="noStrike">
                <a:latin typeface="Lato"/>
              </a:rPr>
              <a:t>Panuto: </a:t>
            </a:r>
            <a:r>
              <a:rPr b="0" lang="en-PH" sz="2600" spc="-1" strike="noStrike">
                <a:latin typeface="Lato"/>
              </a:rPr>
              <a:t>Kulayan ang tamang larawan na naglalarawan sa sumusunod na mga salita.</a:t>
            </a:r>
            <a:endParaRPr b="0" lang="en-PH" sz="2600" spc="-1" strike="noStrike">
              <a:latin typeface="Arial"/>
            </a:endParaRPr>
          </a:p>
        </p:txBody>
      </p:sp>
      <p:sp>
        <p:nvSpPr>
          <p:cNvPr id="139" name=""/>
          <p:cNvSpPr/>
          <p:nvPr/>
        </p:nvSpPr>
        <p:spPr>
          <a:xfrm>
            <a:off x="438120" y="1633320"/>
            <a:ext cx="118152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Harang</a:t>
            </a:r>
            <a:endParaRPr b="0" lang="en-PH" sz="1800" spc="-1" strike="noStrike">
              <a:latin typeface="Arial"/>
            </a:endParaRPr>
          </a:p>
        </p:txBody>
      </p:sp>
      <p:pic>
        <p:nvPicPr>
          <p:cNvPr id="140" name="" descr=""/>
          <p:cNvPicPr/>
          <p:nvPr/>
        </p:nvPicPr>
        <p:blipFill>
          <a:blip r:embed="rId1"/>
          <a:stretch/>
        </p:blipFill>
        <p:spPr>
          <a:xfrm>
            <a:off x="5152320" y="1391040"/>
            <a:ext cx="1867320" cy="1848600"/>
          </a:xfrm>
          <a:prstGeom prst="rect">
            <a:avLst/>
          </a:prstGeom>
          <a:ln w="0">
            <a:noFill/>
          </a:ln>
        </p:spPr>
      </p:pic>
      <p:pic>
        <p:nvPicPr>
          <p:cNvPr id="141" name="" descr=""/>
          <p:cNvPicPr/>
          <p:nvPr/>
        </p:nvPicPr>
        <p:blipFill>
          <a:blip r:embed="rId2"/>
          <a:stretch/>
        </p:blipFill>
        <p:spPr>
          <a:xfrm>
            <a:off x="8364600" y="1363320"/>
            <a:ext cx="1895040" cy="1876320"/>
          </a:xfrm>
          <a:prstGeom prst="rect">
            <a:avLst/>
          </a:prstGeom>
          <a:ln w="0">
            <a:noFill/>
          </a:ln>
        </p:spPr>
      </p:pic>
      <p:sp>
        <p:nvSpPr>
          <p:cNvPr id="142" name=""/>
          <p:cNvSpPr/>
          <p:nvPr/>
        </p:nvSpPr>
        <p:spPr>
          <a:xfrm>
            <a:off x="449640" y="4434480"/>
            <a:ext cx="1038240" cy="36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Taboy</a:t>
            </a:r>
            <a:endParaRPr b="0" lang="en-PH" sz="1800" spc="-1" strike="noStrike">
              <a:latin typeface="Arial"/>
            </a:endParaRPr>
          </a:p>
        </p:txBody>
      </p:sp>
      <p:pic>
        <p:nvPicPr>
          <p:cNvPr id="143" name="" descr=""/>
          <p:cNvPicPr/>
          <p:nvPr/>
        </p:nvPicPr>
        <p:blipFill>
          <a:blip r:embed="rId3"/>
          <a:stretch/>
        </p:blipFill>
        <p:spPr>
          <a:xfrm>
            <a:off x="5217840" y="3780000"/>
            <a:ext cx="1748160" cy="1979640"/>
          </a:xfrm>
          <a:prstGeom prst="rect">
            <a:avLst/>
          </a:prstGeom>
          <a:ln w="0">
            <a:noFill/>
          </a:ln>
        </p:spPr>
      </p:pic>
      <p:pic>
        <p:nvPicPr>
          <p:cNvPr id="144" name="" descr=""/>
          <p:cNvPicPr/>
          <p:nvPr/>
        </p:nvPicPr>
        <p:blipFill>
          <a:blip r:embed="rId4"/>
          <a:stretch/>
        </p:blipFill>
        <p:spPr>
          <a:xfrm>
            <a:off x="8406720" y="3666960"/>
            <a:ext cx="1672920" cy="19126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2662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2023-08-25T07:03:56Z</dcterms:modified>
  <cp:revision>251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