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0800" cy="682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7680" cy="2767680"/>
          </a:xfrm>
          <a:prstGeom prst="rect">
            <a:avLst/>
          </a:prstGeom>
          <a:ln w="0">
            <a:noFill/>
          </a:ln>
        </p:spPr>
      </p:pic>
      <p:sp>
        <p:nvSpPr>
          <p:cNvPr id="2" name="Rectangle 5"/>
          <p:cNvSpPr/>
          <p:nvPr/>
        </p:nvSpPr>
        <p:spPr>
          <a:xfrm>
            <a:off x="3487320" y="1475280"/>
            <a:ext cx="8673120" cy="38311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3120" cy="3528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0800" cy="603720"/>
          </a:xfrm>
          <a:prstGeom prst="rect">
            <a:avLst/>
          </a:prstGeom>
          <a:ln w="0">
            <a:noFill/>
          </a:ln>
        </p:spPr>
      </p:pic>
      <p:sp>
        <p:nvSpPr>
          <p:cNvPr id="43" name="Rectangle 7"/>
          <p:cNvSpPr/>
          <p:nvPr/>
        </p:nvSpPr>
        <p:spPr>
          <a:xfrm>
            <a:off x="10868760" y="0"/>
            <a:ext cx="939240" cy="939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3320" cy="1003320"/>
          </a:xfrm>
          <a:prstGeom prst="rect">
            <a:avLst/>
          </a:prstGeom>
          <a:ln w="0">
            <a:noFill/>
          </a:ln>
        </p:spPr>
      </p:pic>
      <p:sp>
        <p:nvSpPr>
          <p:cNvPr id="45" name="TextBox 9"/>
          <p:cNvSpPr/>
          <p:nvPr/>
        </p:nvSpPr>
        <p:spPr>
          <a:xfrm>
            <a:off x="185400" y="6362280"/>
            <a:ext cx="466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0800" cy="603720"/>
          </a:xfrm>
          <a:prstGeom prst="rect">
            <a:avLst/>
          </a:prstGeom>
          <a:ln w="0">
            <a:noFill/>
          </a:ln>
        </p:spPr>
      </p:pic>
      <p:sp>
        <p:nvSpPr>
          <p:cNvPr id="86" name="Rectangle 7"/>
          <p:cNvSpPr/>
          <p:nvPr/>
        </p:nvSpPr>
        <p:spPr>
          <a:xfrm>
            <a:off x="10868760" y="0"/>
            <a:ext cx="939240" cy="939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3320" cy="1003320"/>
          </a:xfrm>
          <a:prstGeom prst="rect">
            <a:avLst/>
          </a:prstGeom>
          <a:ln w="0">
            <a:noFill/>
          </a:ln>
        </p:spPr>
      </p:pic>
      <p:sp>
        <p:nvSpPr>
          <p:cNvPr id="88" name="TextBox 9"/>
          <p:cNvSpPr/>
          <p:nvPr/>
        </p:nvSpPr>
        <p:spPr>
          <a:xfrm>
            <a:off x="185400" y="6362280"/>
            <a:ext cx="466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60800" cy="603720"/>
          </a:xfrm>
          <a:prstGeom prst="rect">
            <a:avLst/>
          </a:prstGeom>
          <a:ln w="0">
            <a:noFill/>
          </a:ln>
        </p:spPr>
      </p:pic>
      <p:sp>
        <p:nvSpPr>
          <p:cNvPr id="129" name="Rectangle 7"/>
          <p:cNvSpPr/>
          <p:nvPr/>
        </p:nvSpPr>
        <p:spPr>
          <a:xfrm>
            <a:off x="10868760" y="0"/>
            <a:ext cx="939240" cy="939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3320" cy="1003320"/>
          </a:xfrm>
          <a:prstGeom prst="rect">
            <a:avLst/>
          </a:prstGeom>
          <a:ln w="0">
            <a:noFill/>
          </a:ln>
        </p:spPr>
      </p:pic>
      <p:sp>
        <p:nvSpPr>
          <p:cNvPr id="131" name="TextBox 9"/>
          <p:cNvSpPr/>
          <p:nvPr/>
        </p:nvSpPr>
        <p:spPr>
          <a:xfrm>
            <a:off x="185400" y="6362280"/>
            <a:ext cx="4660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5120" cy="335340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059360" y="2796840"/>
            <a:ext cx="7463880" cy="130860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Arial Black;Arial Black"/>
              </a:rPr>
              <a:t>Mga Programa at Polisiya Tungkol sa Climate Change</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440000"/>
            <a:ext cx="10958400" cy="4679280"/>
          </a:xfrm>
          <a:prstGeom prst="rect">
            <a:avLst/>
          </a:prstGeom>
          <a:noFill/>
          <a:ln w="76320">
            <a:noFill/>
          </a:ln>
        </p:spPr>
        <p:txBody>
          <a:bodyPr lIns="38160" rIns="38160" tIns="38160" bIns="38160" anchor="t">
            <a:normAutofit/>
          </a:bodyPr>
          <a:p>
            <a:pPr algn="just">
              <a:spcBef>
                <a:spcPts val="1417"/>
              </a:spcBef>
              <a:buNone/>
            </a:pPr>
            <a:endParaRPr b="0" lang="en-PH" sz="2000" spc="-1" strike="noStrike">
              <a:latin typeface="Lato"/>
              <a:ea typeface="AppleSystemUIFont"/>
            </a:endParaRPr>
          </a:p>
          <a:p>
            <a:pPr algn="just">
              <a:spcBef>
                <a:spcPts val="1417"/>
              </a:spcBef>
              <a:buNone/>
            </a:pPr>
            <a:r>
              <a:rPr b="0" lang="en-PH" sz="2000" spc="-1" strike="noStrike">
                <a:solidFill>
                  <a:srgbClr val="000000"/>
                </a:solidFill>
                <a:latin typeface="Lato"/>
                <a:ea typeface=""/>
              </a:rPr>
              <a:t>Malawakan na ang kampanya ng mga lider ng mga bansa tungkol sa climate change upang maipaunawa ang masasamang epekto nito. Alinsunod nito, ipinasa ng ating Kongreso ang Republic Act No. 9729 o Local Climate Change Action Plan (LCCAP) noong 2009. Ito ay nagbigay-daan sa pagkakatatag ng Climate Change Commission na nakatuon sa pagsasakatuparan ng ilang mga programa tungkol sa climate change. Ang Climate Change Act of 2009 (CCA) ay naglalaman ng mga programa ng lokal na pamahalaan para mapigilan at mabawasan ang masamang epekto ng climate change at panatilihing ligtas ang kanilang nasasakupan at mga mamamayan. Ito ay naaayon sa National Climate Change Action Plan (NCCAP).</a:t>
            </a:r>
            <a:endParaRPr b="0" lang="en-PH" sz="2000" spc="-1" strike="noStrike">
              <a:latin typeface="Lato"/>
              <a:ea typeface="AppleSystemUIFont"/>
            </a:endParaRPr>
          </a:p>
        </p:txBody>
      </p:sp>
      <p:sp>
        <p:nvSpPr>
          <p:cNvPr id="212" name="PlaceHolder 7"/>
          <p:cNvSpPr/>
          <p:nvPr/>
        </p:nvSpPr>
        <p:spPr>
          <a:xfrm>
            <a:off x="609480" y="254880"/>
            <a:ext cx="10003680" cy="9975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lnSpc>
                <a:spcPct val="100000"/>
              </a:lnSpc>
              <a:buNone/>
            </a:pPr>
            <a:r>
              <a:rPr b="1" lang="en-US" sz="3000" spc="-1" strike="noStrike">
                <a:solidFill>
                  <a:srgbClr val="ffffff"/>
                </a:solidFill>
                <a:latin typeface="Lato"/>
                <a:ea typeface="DejaVu Sans"/>
              </a:rPr>
              <a:t>Mga Programa, Polisiya, at Patakaran ng Pamahalaan Hinggil sa Climate Change</a:t>
            </a:r>
            <a:endParaRPr b="1" lang="en-PH" sz="3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p:nvPr>
        </p:nvSpPr>
        <p:spPr>
          <a:xfrm>
            <a:off x="609480" y="1440000"/>
            <a:ext cx="10958400" cy="4679280"/>
          </a:xfrm>
          <a:prstGeom prst="rect">
            <a:avLst/>
          </a:prstGeom>
          <a:noFill/>
          <a:ln w="76320">
            <a:noFill/>
          </a:ln>
        </p:spPr>
        <p:txBody>
          <a:bodyPr lIns="38160" rIns="38160" tIns="38160" bIns="38160" anchor="t">
            <a:normAutofit/>
          </a:bodyPr>
          <a:p>
            <a:pPr algn="just">
              <a:spcBef>
                <a:spcPts val="1417"/>
              </a:spcBef>
              <a:buNone/>
            </a:pPr>
            <a:endParaRPr b="0" lang="en-PH" sz="1200" spc="-1" strike="noStrike">
              <a:latin typeface="AppleSystemUIFont"/>
              <a:ea typeface="AppleSystemUIFont"/>
            </a:endParaRPr>
          </a:p>
          <a:p>
            <a:pPr algn="just">
              <a:spcBef>
                <a:spcPts val="1417"/>
              </a:spcBef>
              <a:buNone/>
            </a:pPr>
            <a:r>
              <a:rPr b="0" lang="en-PH" sz="2000" spc="-1" strike="noStrike">
                <a:solidFill>
                  <a:srgbClr val="000000"/>
                </a:solidFill>
                <a:latin typeface="Lato"/>
                <a:ea typeface="AppleSystemUIFont"/>
              </a:rPr>
              <a:t>Sa pangunguna ng United Nations, nagkaroon ng mga pandaigdigang pagpupulong at kasunduan tungkol sa isyu ng climate change tulad ng United Nations Framework Convention on Climate Change (UNFCCC) at ang Kyoto Protocol na naglalayon na mabawasan ang mga greenhouse gas.</a:t>
            </a:r>
            <a:endParaRPr b="0" lang="en-PH" sz="2000" spc="-1" strike="noStrike">
              <a:latin typeface="AppleSystemUIFont"/>
              <a:ea typeface="AppleSystemUIFont"/>
            </a:endParaRPr>
          </a:p>
        </p:txBody>
      </p:sp>
      <p:sp>
        <p:nvSpPr>
          <p:cNvPr id="214" name="PlaceHolder 4"/>
          <p:cNvSpPr/>
          <p:nvPr/>
        </p:nvSpPr>
        <p:spPr>
          <a:xfrm>
            <a:off x="609480" y="254880"/>
            <a:ext cx="10003680" cy="9975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3200" spc="-1" strike="noStrike">
                <a:latin typeface="Lato"/>
                <a:ea typeface="AppleSystemUIFont"/>
              </a:rPr>
              <a:t>Mga Pandaigdigang Polisiya Hinggil sa Climate Change</a:t>
            </a:r>
            <a:endParaRPr b="1" lang="en-PH" sz="3200" spc="-1" strike="noStrike">
              <a:latin typeface="Lato"/>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p:nvPr>
        </p:nvSpPr>
        <p:spPr>
          <a:xfrm>
            <a:off x="609480" y="1440000"/>
            <a:ext cx="10958400" cy="4679280"/>
          </a:xfrm>
          <a:prstGeom prst="rect">
            <a:avLst/>
          </a:prstGeom>
          <a:noFill/>
          <a:ln w="76320">
            <a:noFill/>
          </a:ln>
        </p:spPr>
        <p:txBody>
          <a:bodyPr lIns="38160" rIns="38160" tIns="38160" bIns="38160" anchor="t">
            <a:normAutofit fontScale="78000"/>
          </a:bodyPr>
          <a:p>
            <a:pPr algn="just">
              <a:buNone/>
            </a:pPr>
            <a:r>
              <a:rPr b="0" lang="en-PH" sz="2000" spc="-1" strike="noStrike">
                <a:solidFill>
                  <a:srgbClr val="000000"/>
                </a:solidFill>
                <a:latin typeface="Lato"/>
                <a:ea typeface="AppleSystemUIFont"/>
              </a:rPr>
              <a:t>1. </a:t>
            </a:r>
            <a:r>
              <a:rPr b="1" lang="en-PH" sz="2000" spc="-1" strike="noStrike">
                <a:solidFill>
                  <a:srgbClr val="000000"/>
                </a:solidFill>
                <a:latin typeface="Lato"/>
                <a:ea typeface="AppleSystemUIFont"/>
              </a:rPr>
              <a:t>Magtanim ng mga puno at halaman.</a:t>
            </a:r>
            <a:r>
              <a:rPr b="0" lang="en-PH" sz="2000" spc="-1" strike="noStrike">
                <a:solidFill>
                  <a:srgbClr val="000000"/>
                </a:solidFill>
                <a:latin typeface="Lato"/>
                <a:ea typeface="AppleSystemUIFont"/>
              </a:rPr>
              <a:t> Magtanim ng mga puno at halaman upang magkaroon ng natural na lilim na nakapagpapalamig sa lugar. Nakatutulong din ang mga napapanahong hakbangin tulad ng urban gardening at backyard gardening na tinatawag din na “plantito at plantita.”</a:t>
            </a:r>
            <a:endParaRPr b="0" lang="en-PH" sz="2000" spc="-1" strike="noStrike">
              <a:latin typeface="Lato"/>
              <a:ea typeface="AppleSystemUIFont"/>
            </a:endParaRPr>
          </a:p>
          <a:p>
            <a:pPr algn="just">
              <a:buNone/>
            </a:pPr>
            <a:r>
              <a:rPr b="0" lang="en-PH" sz="2000" spc="-1" strike="noStrike">
                <a:latin typeface="Lato"/>
                <a:ea typeface="AppleSystemUIFont"/>
              </a:rPr>
              <a:t>2. </a:t>
            </a:r>
            <a:r>
              <a:rPr b="1" lang="en-PH" sz="2000" spc="-1" strike="noStrike">
                <a:latin typeface="Lato"/>
                <a:ea typeface="AppleSystemUIFont"/>
              </a:rPr>
              <a:t>Magbawas ng paggamit ng enerhiya.</a:t>
            </a:r>
            <a:r>
              <a:rPr b="0" lang="en-PH" sz="2000" spc="-1" strike="noStrike">
                <a:latin typeface="Lato"/>
                <a:ea typeface="AppleSystemUIFont"/>
              </a:rPr>
              <a:t> May mga makabagong teknolohiya ngayon na mas kaunti ang nakokonsumong enerhiya. Narito ang ilan sa mga mungkahi kung paano makatitipid sa enerhiya:</a:t>
            </a:r>
            <a:endParaRPr b="0" lang="en-PH" sz="2000" spc="-1" strike="noStrike">
              <a:latin typeface="Lato"/>
              <a:ea typeface="AppleSystemUIFont"/>
            </a:endParaRPr>
          </a:p>
          <a:p>
            <a:pPr marL="360000" algn="just">
              <a:buNone/>
            </a:pPr>
            <a:r>
              <a:rPr b="1" lang="en-PH" sz="2000" spc="-1" strike="noStrike">
                <a:latin typeface="Lato"/>
                <a:ea typeface="AppleSystemUIFont"/>
              </a:rPr>
              <a:t>a.</a:t>
            </a:r>
            <a:r>
              <a:rPr b="0" lang="en-PH" sz="2000" spc="-1" strike="noStrike">
                <a:latin typeface="Lato"/>
                <a:ea typeface="AppleSystemUIFont"/>
              </a:rPr>
              <a:t> Patayin ang ilaw, air conditioner, bentilador, kompyuter, telebisyon, radyo, o anumang kasangkapan at mga electronic gadget kung hindi kailangan.</a:t>
            </a:r>
            <a:endParaRPr b="0" lang="en-PH" sz="2000" spc="-1" strike="noStrike">
              <a:latin typeface="AppleSystemUIFont"/>
              <a:ea typeface="AppleSystemUIFont"/>
            </a:endParaRPr>
          </a:p>
          <a:p>
            <a:pPr marL="360000" algn="just">
              <a:buNone/>
            </a:pPr>
            <a:r>
              <a:rPr b="1" lang="en-PH" sz="2000" spc="-1" strike="noStrike">
                <a:latin typeface="Lato"/>
                <a:ea typeface="AppleSystemUIFont"/>
              </a:rPr>
              <a:t>b.</a:t>
            </a:r>
            <a:r>
              <a:rPr b="0" lang="en-PH" sz="2000" spc="-1" strike="noStrike">
                <a:latin typeface="Lato"/>
                <a:ea typeface="AppleSystemUIFont"/>
              </a:rPr>
              <a:t> Gumamit ng energy-efficient na ilawan tulad ng compact fluorescent light (CFL) at light-emitting diodes (LEDs) dahil mas kaunti ang enerhiyang kailangan ng mga ito kaysa sa ilaw na incandescent.</a:t>
            </a:r>
            <a:endParaRPr b="0" lang="en-PH" sz="2000" spc="-1" strike="noStrike">
              <a:latin typeface="AppleSystemUIFont"/>
              <a:ea typeface="AppleSystemUIFont"/>
            </a:endParaRPr>
          </a:p>
          <a:p>
            <a:pPr marL="360000" algn="just">
              <a:buNone/>
            </a:pPr>
            <a:r>
              <a:rPr b="1" lang="en-PH" sz="2000" spc="-1" strike="noStrike">
                <a:latin typeface="Lato"/>
                <a:ea typeface="AppleSystemUIFont"/>
              </a:rPr>
              <a:t>c.</a:t>
            </a:r>
            <a:r>
              <a:rPr b="0" lang="en-PH" sz="2000" spc="-1" strike="noStrike">
                <a:latin typeface="Lato"/>
                <a:ea typeface="AppleSystemUIFont"/>
              </a:rPr>
              <a:t> Magtipid ng tubig. Malaking enerhiya ang kailangan upang linisin ang tubig at ihatid ito sa ating mga tahanan o ibang gusali.</a:t>
            </a:r>
            <a:endParaRPr b="0" lang="en-PH" sz="2000" spc="-1" strike="noStrike">
              <a:latin typeface="AppleSystemUIFont"/>
              <a:ea typeface="AppleSystemUIFont"/>
            </a:endParaRPr>
          </a:p>
          <a:p>
            <a:pPr marL="360000" algn="just">
              <a:buNone/>
            </a:pPr>
            <a:r>
              <a:rPr b="1" lang="en-PH" sz="2000" spc="-1" strike="noStrike">
                <a:latin typeface="Lato"/>
                <a:ea typeface="AppleSystemUIFont"/>
              </a:rPr>
              <a:t>d.</a:t>
            </a:r>
            <a:r>
              <a:rPr b="0" lang="en-PH" sz="2000" spc="-1" strike="noStrike">
                <a:latin typeface="Lato"/>
                <a:ea typeface="AppleSystemUIFont"/>
              </a:rPr>
              <a:t> Gumamit ng insulation. Ang mahusay na insulation sa gusali o tahanan ay nakababawas sa pangangailangan ng pagpapainit at pagpapalamig (heating at air-conditioning).</a:t>
            </a:r>
            <a:endParaRPr b="0" lang="en-PH" sz="2000" spc="-1" strike="noStrike">
              <a:latin typeface="AppleSystemUIFont"/>
              <a:ea typeface="AppleSystemUIFont"/>
            </a:endParaRPr>
          </a:p>
          <a:p>
            <a:pPr marL="360000" algn="just">
              <a:buNone/>
            </a:pPr>
            <a:r>
              <a:rPr b="1" lang="en-PH" sz="2000" spc="-1" strike="noStrike">
                <a:latin typeface="Lato"/>
                <a:ea typeface="AppleSystemUIFont"/>
              </a:rPr>
              <a:t>e.</a:t>
            </a:r>
            <a:r>
              <a:rPr b="0" lang="en-PH" sz="2000" spc="-1" strike="noStrike">
                <a:latin typeface="Lato"/>
                <a:ea typeface="AppleSystemUIFont"/>
              </a:rPr>
              <a:t> Maglakad o magbisikleta kung malapit lamang ang pupuntahan. Gumamit ng sasakyang pinatatakbo ng kaunting gasolina, fuel-efficient o pinatatakbo ng koryente (electric vehicles), o solar power (solar-powered vehicles).</a:t>
            </a:r>
            <a:endParaRPr b="0" lang="en-PH" sz="2000" spc="-1" strike="noStrike">
              <a:latin typeface="AppleSystemUIFont"/>
              <a:ea typeface="AppleSystemUIFont"/>
            </a:endParaRPr>
          </a:p>
          <a:p>
            <a:pPr marL="360000" algn="just">
              <a:buNone/>
            </a:pPr>
            <a:r>
              <a:rPr b="1" lang="en-PH" sz="2000" spc="-1" strike="noStrike">
                <a:latin typeface="Lato"/>
                <a:ea typeface="AppleSystemUIFont"/>
              </a:rPr>
              <a:t>f.</a:t>
            </a:r>
            <a:r>
              <a:rPr b="0" lang="en-PH" sz="2000" spc="-1" strike="noStrike">
                <a:latin typeface="Lato"/>
                <a:ea typeface="AppleSystemUIFont"/>
              </a:rPr>
              <a:t> Lumahok sa mga programa ng lokal at nasyonal na pamahalaan sa pagtugon sa climate change. Maaaring lumahok sa iba’t ibang programa ng pamahalaan na makatutugon at makababawas sa suliraning dulot ng climate change tulad ng tree planting at Earth Hour kung saan ang mga kalahok ay sabayang papatayin ang kanilang mga ilaw sa tahanan o establisimyento ng isang oras upang makatipid ng enerhiya at makabawas sa greenhouse emissions.</a:t>
            </a:r>
            <a:endParaRPr b="0" lang="en-PH" sz="2000" spc="-1" strike="noStrike">
              <a:latin typeface="AppleSystemUIFont"/>
              <a:ea typeface="AppleSystemUIFont"/>
            </a:endParaRPr>
          </a:p>
          <a:p>
            <a:pPr algn="just">
              <a:buNone/>
            </a:pPr>
            <a:endParaRPr b="0" lang="en-PH" sz="2000" spc="-1" strike="noStrike">
              <a:latin typeface="Lato"/>
              <a:ea typeface="AppleSystemUIFont"/>
            </a:endParaRPr>
          </a:p>
        </p:txBody>
      </p:sp>
      <p:sp>
        <p:nvSpPr>
          <p:cNvPr id="216" name="PlaceHolder 6"/>
          <p:cNvSpPr/>
          <p:nvPr/>
        </p:nvSpPr>
        <p:spPr>
          <a:xfrm>
            <a:off x="609480" y="254880"/>
            <a:ext cx="10003680" cy="9975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3200" spc="-1" strike="noStrike">
                <a:latin typeface="Lato"/>
                <a:ea typeface=""/>
              </a:rPr>
              <a:t>Mga Hakbang na Makatutulong sa Paglutas sa Suliranin ng Climate Change</a:t>
            </a:r>
            <a:endParaRPr b="0" lang="en-PH" sz="3200" spc="-1" strike="noStrike">
              <a:latin typeface=""/>
              <a:ea typeface=""/>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p:nvPr>
        </p:nvSpPr>
        <p:spPr>
          <a:xfrm>
            <a:off x="609480" y="1440000"/>
            <a:ext cx="10958400" cy="4679280"/>
          </a:xfrm>
          <a:prstGeom prst="rect">
            <a:avLst/>
          </a:prstGeom>
          <a:noFill/>
          <a:ln w="76320">
            <a:noFill/>
          </a:ln>
        </p:spPr>
        <p:txBody>
          <a:bodyPr lIns="38160" rIns="38160" tIns="38160" bIns="38160" anchor="t">
            <a:normAutofit fontScale="79000"/>
          </a:bodyPr>
          <a:p>
            <a:pPr algn="just">
              <a:buNone/>
            </a:pPr>
            <a:r>
              <a:rPr b="0" lang="en-PH" sz="1800" spc="-1" strike="noStrike">
                <a:latin typeface="Lato"/>
              </a:rPr>
              <a:t>3. </a:t>
            </a:r>
            <a:r>
              <a:rPr b="1" lang="en-PH" sz="1800" spc="-1" strike="noStrike">
                <a:latin typeface="Lato"/>
              </a:rPr>
              <a:t>Gumamit ng alternatibong enerhiya.</a:t>
            </a:r>
            <a:r>
              <a:rPr b="0" lang="en-PH" sz="1800" spc="-1" strike="noStrike">
                <a:latin typeface="Lato"/>
              </a:rPr>
              <a:t> Narito ang ilang paraan:</a:t>
            </a:r>
            <a:endParaRPr b="0" lang="en-PH" sz="1800" spc="-1" strike="noStrike">
              <a:latin typeface="Lato"/>
              <a:ea typeface="AppleSystemUIFont"/>
            </a:endParaRPr>
          </a:p>
          <a:p>
            <a:pPr marL="360000" algn="just">
              <a:buNone/>
            </a:pPr>
            <a:r>
              <a:rPr b="0" lang="en-PH" sz="1800" spc="-1" strike="noStrike">
                <a:latin typeface="Lato"/>
              </a:rPr>
              <a:t>a. </a:t>
            </a:r>
            <a:r>
              <a:rPr b="1" lang="en-PH" sz="1800" spc="-1" strike="noStrike">
                <a:latin typeface="Lato"/>
              </a:rPr>
              <a:t>Solar energy</a:t>
            </a:r>
            <a:r>
              <a:rPr b="0" lang="en-PH" sz="1800" spc="-1" strike="noStrike">
                <a:latin typeface="Lato"/>
              </a:rPr>
              <a:t> o ang enerhiya mula sa init ng araw. Narito ang ilan sa iba’t ibang paraan upang magamit ang enerhiya mula sa araw:</a:t>
            </a:r>
            <a:endParaRPr b="0" lang="en-PH" sz="1800" spc="-1" strike="noStrike">
              <a:latin typeface="Lato"/>
              <a:ea typeface="AppleSystemUIFont"/>
            </a:endParaRPr>
          </a:p>
          <a:p>
            <a:pPr marL="360000" algn="just">
              <a:buClr>
                <a:srgbClr val="000000"/>
              </a:buClr>
              <a:buSzPct val="45000"/>
              <a:buFont typeface="Wingdings" charset="2"/>
              <a:buChar char=""/>
            </a:pPr>
            <a:r>
              <a:rPr b="1" lang="en-PH" sz="1800" spc="-1" strike="noStrike">
                <a:latin typeface="Lato"/>
              </a:rPr>
              <a:t>Photovoltaic cells</a:t>
            </a:r>
            <a:r>
              <a:rPr b="0" lang="en-PH" sz="1800" spc="-1" strike="noStrike">
                <a:latin typeface="Lato"/>
              </a:rPr>
              <a:t> – ang sinag ng araw na ginagawang koryente tulad sa solar calculator o solar na relo</a:t>
            </a:r>
            <a:endParaRPr b="0" lang="en-PH" sz="1800" spc="-1" strike="noStrike">
              <a:latin typeface="Lato"/>
              <a:ea typeface="AppleSystemUIFont"/>
            </a:endParaRPr>
          </a:p>
          <a:p>
            <a:pPr marL="360000" algn="just">
              <a:buClr>
                <a:srgbClr val="000000"/>
              </a:buClr>
              <a:buSzPct val="45000"/>
              <a:buFont typeface="Wingdings" charset="2"/>
              <a:buChar char=""/>
            </a:pPr>
            <a:r>
              <a:rPr b="1" lang="en-PH" sz="1800" spc="-1" strike="noStrike">
                <a:latin typeface="Lato"/>
              </a:rPr>
              <a:t>Solar thermal power</a:t>
            </a:r>
            <a:r>
              <a:rPr b="0" lang="en-PH" sz="1800" spc="-1" strike="noStrike">
                <a:latin typeface="Lato"/>
              </a:rPr>
              <a:t> – pagkolekta ng init ng araw sa mga solar panel o solar thermal power plant; ang init mula sa araw ay nagiging steam na ginagamit naman para magkaroon ng koryente</a:t>
            </a:r>
            <a:endParaRPr b="0" lang="en-PH" sz="1800" spc="-1" strike="noStrike">
              <a:latin typeface="Lato"/>
              <a:ea typeface="AppleSystemUIFont"/>
            </a:endParaRPr>
          </a:p>
          <a:p>
            <a:pPr marL="360000" algn="just">
              <a:buClr>
                <a:srgbClr val="000000"/>
              </a:buClr>
              <a:buSzPct val="45000"/>
              <a:buFont typeface="Wingdings" charset="2"/>
              <a:buChar char=""/>
            </a:pPr>
            <a:r>
              <a:rPr b="1" lang="en-PH" sz="1800" spc="-1" strike="noStrike">
                <a:latin typeface="Lato"/>
              </a:rPr>
              <a:t>Solar heating</a:t>
            </a:r>
            <a:r>
              <a:rPr b="0" lang="en-PH" sz="1800" spc="-1" strike="noStrike">
                <a:latin typeface="Lato"/>
              </a:rPr>
              <a:t> – Ginagamit ang init ng araw sa pagpapatuyo ng damit, paggawa ng asin, pagdadaing, at iba pa.</a:t>
            </a:r>
            <a:endParaRPr b="0" lang="en-PH" sz="1800" spc="-1" strike="noStrike">
              <a:latin typeface="Lato"/>
              <a:ea typeface="AppleSystemUIFont"/>
            </a:endParaRPr>
          </a:p>
          <a:p>
            <a:pPr marL="360000" algn="just">
              <a:buNone/>
            </a:pPr>
            <a:r>
              <a:rPr b="0" lang="en-PH" sz="1800" spc="-1" strike="noStrike">
                <a:latin typeface="Lato"/>
              </a:rPr>
              <a:t>b. </a:t>
            </a:r>
            <a:r>
              <a:rPr b="1" lang="en-PH" sz="1800" spc="-1" strike="noStrike">
                <a:latin typeface="Lato"/>
              </a:rPr>
              <a:t>Enerhiya mula sa lupa o geothermal</a:t>
            </a:r>
            <a:r>
              <a:rPr b="0" lang="en-PH" sz="1800" spc="-1" strike="noStrike">
                <a:latin typeface="Lato"/>
              </a:rPr>
              <a:t> – Ang enerhiyang geothermal ay mula sa init ng mga bukal o ilalim ng mundo. Ito ay ginagawang koryente ng geothermal power plant. Ang Tiwi Geothermal Power Plant sa Tiwi, Albay; Palinpinon 1 at 2 Geothermal Power Plant sa Valencia, Negros Oriental; at Mindanao 1 at 2 Geothermal Power Plant na matatagpuan sa Mount Apo, Kidapawan, Cotabato ang ilan sa mga pasilidad sa bansa na nakalilikha ng enerhiya mula sa geothermal power plant.</a:t>
            </a:r>
            <a:endParaRPr b="0" lang="en-PH" sz="1800" spc="-1" strike="noStrike">
              <a:latin typeface="Lato"/>
              <a:ea typeface="AppleSystemUIFont"/>
            </a:endParaRPr>
          </a:p>
          <a:p>
            <a:pPr marL="360000" algn="just">
              <a:buNone/>
            </a:pPr>
            <a:r>
              <a:rPr b="0" lang="en-PH" sz="1800" spc="-1" strike="noStrike">
                <a:latin typeface="Lato"/>
              </a:rPr>
              <a:t>c. </a:t>
            </a:r>
            <a:r>
              <a:rPr b="1" lang="en-PH" sz="1800" spc="-1" strike="noStrike">
                <a:latin typeface="Lato"/>
              </a:rPr>
              <a:t>Enerhiya mula sa tubig o hydropower</a:t>
            </a:r>
            <a:r>
              <a:rPr b="0" lang="en-PH" sz="1800" spc="-1" strike="noStrike">
                <a:latin typeface="Lato"/>
              </a:rPr>
              <a:t> – Ang enerhiya mula sa tubig ay hindi nauubos o renewable. Ito ay maaaring gawing koryente sa pamamagitan ng sumusunod:</a:t>
            </a:r>
            <a:endParaRPr b="0" lang="en-PH" sz="1800" spc="-1" strike="noStrike">
              <a:latin typeface="Lato"/>
              <a:ea typeface="AppleSystemUIFont"/>
            </a:endParaRPr>
          </a:p>
          <a:p>
            <a:pPr marL="360000" algn="just">
              <a:buClr>
                <a:srgbClr val="000000"/>
              </a:buClr>
              <a:buSzPct val="45000"/>
              <a:buFont typeface="Wingdings" charset="2"/>
              <a:buChar char=""/>
            </a:pPr>
            <a:r>
              <a:rPr b="1" lang="en-PH" sz="1800" spc="-1" strike="noStrike">
                <a:latin typeface="Lato"/>
              </a:rPr>
              <a:t>Hydroelectric dam</a:t>
            </a:r>
            <a:r>
              <a:rPr b="0" lang="en-PH" sz="1800" spc="-1" strike="noStrike">
                <a:latin typeface="Lato"/>
              </a:rPr>
              <a:t> – enerhiya mula sa ilog. Ang Agua-Grande Hydroelectric Power Plant sa Pagudpod, Ilocos Norte; Linao Cawayan Mini-Hydro Power Plant sa Oriental Mindoro; at Agus 1 Hydroelectric Power Plant sa Marawi, Lanao del Sur ay ilan sa mga hydroelectric power plant na matatagpuan sa bansa.</a:t>
            </a:r>
            <a:endParaRPr b="0" lang="en-PH" sz="1800" spc="-1" strike="noStrike">
              <a:latin typeface="Lato"/>
              <a:ea typeface="AppleSystemUIFont"/>
            </a:endParaRPr>
          </a:p>
          <a:p>
            <a:pPr marL="360000" algn="just">
              <a:buClr>
                <a:srgbClr val="000000"/>
              </a:buClr>
              <a:buSzPct val="45000"/>
              <a:buFont typeface="Wingdings" charset="2"/>
              <a:buChar char=""/>
            </a:pPr>
            <a:r>
              <a:rPr b="1" lang="en-PH" sz="1800" spc="-1" strike="noStrike">
                <a:latin typeface="Lato"/>
              </a:rPr>
              <a:t>Wave power</a:t>
            </a:r>
            <a:r>
              <a:rPr b="0" lang="en-PH" sz="1800" spc="-1" strike="noStrike">
                <a:latin typeface="Lato"/>
              </a:rPr>
              <a:t> – enerhiya mula sa mga alon sa ibabaw ng karagatan gamit ang espesyal na uri ng pampalutang</a:t>
            </a:r>
            <a:endParaRPr b="0" lang="en-PH" sz="1800" spc="-1" strike="noStrike">
              <a:latin typeface="Lato"/>
              <a:ea typeface="AppleSystemUIFont"/>
            </a:endParaRPr>
          </a:p>
          <a:p>
            <a:pPr marL="360000" algn="just">
              <a:buClr>
                <a:srgbClr val="000000"/>
              </a:buClr>
              <a:buSzPct val="45000"/>
              <a:buFont typeface="Wingdings" charset="2"/>
              <a:buChar char=""/>
            </a:pPr>
            <a:r>
              <a:rPr b="1" lang="en-PH" sz="1800" spc="-1" strike="noStrike">
                <a:latin typeface="Lato"/>
              </a:rPr>
              <a:t>Tidal power</a:t>
            </a:r>
            <a:r>
              <a:rPr b="0" lang="en-PH" sz="1800" spc="-1" strike="noStrike">
                <a:latin typeface="Lato"/>
              </a:rPr>
              <a:t> – enerhiya mula sa alon sa pamamagitan ng turbina habang lumalapit at lumalayo ang mga alon sa mga baybay dagat</a:t>
            </a:r>
            <a:endParaRPr b="0" lang="en-PH" sz="1800" spc="-1" strike="noStrike">
              <a:latin typeface="Lato"/>
              <a:ea typeface="AppleSystemUIFont"/>
            </a:endParaRPr>
          </a:p>
          <a:p>
            <a:pPr marL="360000" algn="just">
              <a:buNone/>
            </a:pPr>
            <a:r>
              <a:rPr b="0" lang="en-PH" sz="1800" spc="-1" strike="noStrike">
                <a:latin typeface="Lato"/>
              </a:rPr>
              <a:t>d. </a:t>
            </a:r>
            <a:r>
              <a:rPr b="1" lang="en-PH" sz="1800" spc="-1" strike="noStrike">
                <a:latin typeface="Lato"/>
              </a:rPr>
              <a:t>Wind power o enerhiya mula sa hangin</a:t>
            </a:r>
            <a:r>
              <a:rPr b="0" lang="en-PH" sz="1800" spc="-1" strike="noStrike">
                <a:latin typeface="Lato"/>
              </a:rPr>
              <a:t> – Ang malalaking turbina na itinayo ay maaaring makagawa ng sapat na alternatibong enerhiya na kapag ikinabit sa isang generator ay makapagbibigay ng koryente sa mga tao sa mga lalawigan. Maaari din itong makatulong sa pagbibigay ng koryente sa mga telecommunication dish, pambomba ng tubig, at maliliit na bahay. Makikita ang ilan sa mga ito sa Ilocos Norte at Rizal.</a:t>
            </a:r>
            <a:endParaRPr b="0" lang="en-PH" sz="1800" spc="-1" strike="noStrike">
              <a:latin typeface="Lato"/>
              <a:ea typeface="AppleSystemUIFont"/>
            </a:endParaRPr>
          </a:p>
        </p:txBody>
      </p:sp>
      <p:sp>
        <p:nvSpPr>
          <p:cNvPr id="218" name="PlaceHolder 10"/>
          <p:cNvSpPr/>
          <p:nvPr/>
        </p:nvSpPr>
        <p:spPr>
          <a:xfrm>
            <a:off x="609480" y="254880"/>
            <a:ext cx="10003680" cy="9975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3200" spc="-1" strike="noStrike">
                <a:latin typeface="Lato"/>
                <a:ea typeface=""/>
              </a:rPr>
              <a:t>Mga Hakbang na Makatutulong sa Paglutas sa Suliranin ng Climate Change</a:t>
            </a:r>
            <a:endParaRPr b="0" lang="en-PH" sz="3200" spc="-1" strike="noStrike">
              <a:latin typeface=""/>
              <a:ea typeface=""/>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p:nvPr>
        </p:nvSpPr>
        <p:spPr>
          <a:xfrm>
            <a:off x="609480" y="1440000"/>
            <a:ext cx="10958400" cy="4679280"/>
          </a:xfrm>
          <a:prstGeom prst="rect">
            <a:avLst/>
          </a:prstGeom>
          <a:noFill/>
          <a:ln w="76320">
            <a:noFill/>
          </a:ln>
        </p:spPr>
        <p:txBody>
          <a:bodyPr lIns="38160" rIns="38160" tIns="38160" bIns="38160" anchor="t">
            <a:normAutofit fontScale="79000"/>
          </a:bodyPr>
          <a:p>
            <a:pPr algn="just">
              <a:buNone/>
            </a:pPr>
            <a:r>
              <a:rPr b="0" lang="en-PH" sz="1800" spc="-1" strike="noStrike">
                <a:latin typeface="Lato"/>
              </a:rPr>
              <a:t>3. </a:t>
            </a:r>
            <a:r>
              <a:rPr b="1" lang="en-PH" sz="1800" spc="-1" strike="noStrike">
                <a:latin typeface="Lato"/>
              </a:rPr>
              <a:t>Gumamit ng alternatibong enerhiya.</a:t>
            </a:r>
            <a:r>
              <a:rPr b="0" lang="en-PH" sz="1800" spc="-1" strike="noStrike">
                <a:latin typeface="Lato"/>
              </a:rPr>
              <a:t> Narito ang ilang paraan:</a:t>
            </a:r>
            <a:endParaRPr b="0" lang="en-PH" sz="1800" spc="-1" strike="noStrike">
              <a:latin typeface="Lato"/>
              <a:ea typeface="AppleSystemUIFont"/>
            </a:endParaRPr>
          </a:p>
          <a:p>
            <a:pPr marL="360000" algn="just">
              <a:buNone/>
            </a:pPr>
            <a:r>
              <a:rPr b="0" lang="en-PH" sz="1800" spc="-1" strike="noStrike">
                <a:latin typeface="Lato"/>
              </a:rPr>
              <a:t>a. </a:t>
            </a:r>
            <a:r>
              <a:rPr b="1" lang="en-PH" sz="1800" spc="-1" strike="noStrike">
                <a:latin typeface="Lato"/>
              </a:rPr>
              <a:t>Solar energy</a:t>
            </a:r>
            <a:r>
              <a:rPr b="0" lang="en-PH" sz="1800" spc="-1" strike="noStrike">
                <a:latin typeface="Lato"/>
              </a:rPr>
              <a:t> o ang enerhiya mula sa init ng araw. Narito ang ilan sa iba’t ibang paraan upang magamit ang enerhiya mula sa araw:</a:t>
            </a:r>
            <a:endParaRPr b="0" lang="en-PH" sz="1800" spc="-1" strike="noStrike">
              <a:latin typeface="Lato"/>
              <a:ea typeface="AppleSystemUIFont"/>
            </a:endParaRPr>
          </a:p>
          <a:p>
            <a:pPr marL="360000" algn="just">
              <a:buClr>
                <a:srgbClr val="000000"/>
              </a:buClr>
              <a:buSzPct val="45000"/>
              <a:buFont typeface="Wingdings" charset="2"/>
              <a:buChar char=""/>
            </a:pPr>
            <a:r>
              <a:rPr b="1" lang="en-PH" sz="1800" spc="-1" strike="noStrike">
                <a:latin typeface="Lato"/>
              </a:rPr>
              <a:t>Photovoltaic cells</a:t>
            </a:r>
            <a:r>
              <a:rPr b="0" lang="en-PH" sz="1800" spc="-1" strike="noStrike">
                <a:latin typeface="Lato"/>
              </a:rPr>
              <a:t> – ang sinag ng araw na ginagawang koryente tulad sa solar calculator o solar na relo</a:t>
            </a:r>
            <a:endParaRPr b="0" lang="en-PH" sz="1800" spc="-1" strike="noStrike">
              <a:latin typeface="Lato"/>
              <a:ea typeface="AppleSystemUIFont"/>
            </a:endParaRPr>
          </a:p>
          <a:p>
            <a:pPr marL="360000" algn="just">
              <a:buClr>
                <a:srgbClr val="000000"/>
              </a:buClr>
              <a:buSzPct val="45000"/>
              <a:buFont typeface="Wingdings" charset="2"/>
              <a:buChar char=""/>
            </a:pPr>
            <a:r>
              <a:rPr b="1" lang="en-PH" sz="1800" spc="-1" strike="noStrike">
                <a:latin typeface="Lato"/>
              </a:rPr>
              <a:t>Solar thermal power</a:t>
            </a:r>
            <a:r>
              <a:rPr b="0" lang="en-PH" sz="1800" spc="-1" strike="noStrike">
                <a:latin typeface="Lato"/>
              </a:rPr>
              <a:t> – pagkolekta ng init ng araw sa mga solar panel o solar thermal power plant; ang init mula sa araw ay nagiging steam na ginagamit naman para magkaroon ng kuryente</a:t>
            </a:r>
            <a:endParaRPr b="0" lang="en-PH" sz="1800" spc="-1" strike="noStrike">
              <a:latin typeface="Lato"/>
              <a:ea typeface="AppleSystemUIFont"/>
            </a:endParaRPr>
          </a:p>
          <a:p>
            <a:pPr marL="360000" algn="just">
              <a:buClr>
                <a:srgbClr val="000000"/>
              </a:buClr>
              <a:buSzPct val="45000"/>
              <a:buFont typeface="Wingdings" charset="2"/>
              <a:buChar char=""/>
            </a:pPr>
            <a:r>
              <a:rPr b="1" lang="en-PH" sz="1800" spc="-1" strike="noStrike">
                <a:latin typeface="Lato"/>
              </a:rPr>
              <a:t>Solar heating</a:t>
            </a:r>
            <a:r>
              <a:rPr b="0" lang="en-PH" sz="1800" spc="-1" strike="noStrike">
                <a:latin typeface="Lato"/>
              </a:rPr>
              <a:t> – Ginagamit ang init ng araw sa pagpapatuyo ng damit, paggawa ng asin, pagdadaing, at iba pa.</a:t>
            </a:r>
            <a:endParaRPr b="0" lang="en-PH" sz="1800" spc="-1" strike="noStrike">
              <a:latin typeface="Lato"/>
              <a:ea typeface="AppleSystemUIFont"/>
            </a:endParaRPr>
          </a:p>
          <a:p>
            <a:pPr marL="360000" algn="just">
              <a:buNone/>
            </a:pPr>
            <a:r>
              <a:rPr b="0" lang="en-PH" sz="1800" spc="-1" strike="noStrike">
                <a:latin typeface="Lato"/>
              </a:rPr>
              <a:t>b. </a:t>
            </a:r>
            <a:r>
              <a:rPr b="1" lang="en-PH" sz="1800" spc="-1" strike="noStrike">
                <a:latin typeface="Lato"/>
              </a:rPr>
              <a:t>Enerhiya mula sa lupa o geothermal</a:t>
            </a:r>
            <a:r>
              <a:rPr b="0" lang="en-PH" sz="1800" spc="-1" strike="noStrike">
                <a:latin typeface="Lato"/>
              </a:rPr>
              <a:t> – Ang enerhiyang geothermal ay mula sa init ng mga bukal o ilalim ng mundo. Ito ay ginagawang koryente ng geothermal power plant. Ang Tiwi Geothermal Power Plant sa Tiwi, Albay; Palinpinon 1 at 2 Geothermal Power Plant sa Valencia, Negros Oriental; at Mindanao 1 at 2 Geothermal Power Plant na matatagpuan sa Mount Apo, Kidapawan, Cotabato ang ilan sa mga pasilidad sa bansa na nakalilikha ng enerhiya mula sa geothermal power plant.</a:t>
            </a:r>
            <a:endParaRPr b="0" lang="en-PH" sz="1800" spc="-1" strike="noStrike">
              <a:latin typeface="Lato"/>
              <a:ea typeface="AppleSystemUIFont"/>
            </a:endParaRPr>
          </a:p>
          <a:p>
            <a:pPr marL="360000" algn="just">
              <a:buNone/>
            </a:pPr>
            <a:r>
              <a:rPr b="0" lang="en-PH" sz="1800" spc="-1" strike="noStrike">
                <a:latin typeface="Lato"/>
              </a:rPr>
              <a:t>c. </a:t>
            </a:r>
            <a:r>
              <a:rPr b="1" lang="en-PH" sz="1800" spc="-1" strike="noStrike">
                <a:latin typeface="Lato"/>
              </a:rPr>
              <a:t>Enerhiya mula sa tubig o hydropower</a:t>
            </a:r>
            <a:r>
              <a:rPr b="0" lang="en-PH" sz="1800" spc="-1" strike="noStrike">
                <a:latin typeface="Lato"/>
              </a:rPr>
              <a:t> – Ang enerhiya mula sa tubig ay hindi nauubos o renewable. Ito ay maaaring gawing koryente sa pamamagitan ng sumusunod:</a:t>
            </a:r>
            <a:endParaRPr b="0" lang="en-PH" sz="1800" spc="-1" strike="noStrike">
              <a:latin typeface="Lato"/>
              <a:ea typeface="AppleSystemUIFont"/>
            </a:endParaRPr>
          </a:p>
          <a:p>
            <a:pPr marL="360000" algn="just">
              <a:buClr>
                <a:srgbClr val="000000"/>
              </a:buClr>
              <a:buSzPct val="45000"/>
              <a:buFont typeface="Wingdings" charset="2"/>
              <a:buChar char=""/>
            </a:pPr>
            <a:r>
              <a:rPr b="1" lang="en-PH" sz="1800" spc="-1" strike="noStrike">
                <a:latin typeface="Lato"/>
              </a:rPr>
              <a:t>Hydroelectric dam</a:t>
            </a:r>
            <a:r>
              <a:rPr b="0" lang="en-PH" sz="1800" spc="-1" strike="noStrike">
                <a:latin typeface="Lato"/>
              </a:rPr>
              <a:t> – enerhiya mula sa ilog. Ang Agua-Grande Hydroelectric Power Plant sa Pagudpod, Ilocos Norte; Linao Cawayan Mini-Hydro Power Plant sa Oriental Mindoro; at Agus 1 Hydroelectric Power Plant sa Marawi, Lanao del Sur ay ilan sa mga hydroelectric power plant na matatagpuan sa bansa.</a:t>
            </a:r>
            <a:endParaRPr b="0" lang="en-PH" sz="1800" spc="-1" strike="noStrike">
              <a:latin typeface="Lato"/>
              <a:ea typeface="AppleSystemUIFont"/>
            </a:endParaRPr>
          </a:p>
          <a:p>
            <a:pPr marL="360000" algn="just">
              <a:buClr>
                <a:srgbClr val="000000"/>
              </a:buClr>
              <a:buSzPct val="45000"/>
              <a:buFont typeface="Wingdings" charset="2"/>
              <a:buChar char=""/>
            </a:pPr>
            <a:r>
              <a:rPr b="1" lang="en-PH" sz="1800" spc="-1" strike="noStrike">
                <a:latin typeface="Lato"/>
              </a:rPr>
              <a:t>Wave power</a:t>
            </a:r>
            <a:r>
              <a:rPr b="0" lang="en-PH" sz="1800" spc="-1" strike="noStrike">
                <a:latin typeface="Lato"/>
              </a:rPr>
              <a:t> – enerhiya mula sa mga alon sa ibabaw ng karagatan gamit ang espesyal na uri ng pampalutang</a:t>
            </a:r>
            <a:endParaRPr b="0" lang="en-PH" sz="1800" spc="-1" strike="noStrike">
              <a:latin typeface="Lato"/>
              <a:ea typeface="AppleSystemUIFont"/>
            </a:endParaRPr>
          </a:p>
          <a:p>
            <a:pPr marL="360000" algn="just">
              <a:buClr>
                <a:srgbClr val="000000"/>
              </a:buClr>
              <a:buSzPct val="45000"/>
              <a:buFont typeface="Wingdings" charset="2"/>
              <a:buChar char=""/>
            </a:pPr>
            <a:r>
              <a:rPr b="1" lang="en-PH" sz="1800" spc="-1" strike="noStrike">
                <a:latin typeface="Lato"/>
              </a:rPr>
              <a:t>Tidal power</a:t>
            </a:r>
            <a:r>
              <a:rPr b="0" lang="en-PH" sz="1800" spc="-1" strike="noStrike">
                <a:latin typeface="Lato"/>
              </a:rPr>
              <a:t> – enerhiya mula sa alon sa pamamagitan ng turbina habang lumalapit at lumalayo ang mga alon sa mga baybay dagat</a:t>
            </a:r>
            <a:endParaRPr b="0" lang="en-PH" sz="1800" spc="-1" strike="noStrike">
              <a:latin typeface="Lato"/>
              <a:ea typeface="AppleSystemUIFont"/>
            </a:endParaRPr>
          </a:p>
          <a:p>
            <a:pPr marL="360000" algn="just">
              <a:buNone/>
            </a:pPr>
            <a:r>
              <a:rPr b="0" lang="en-PH" sz="1800" spc="-1" strike="noStrike">
                <a:latin typeface="Lato"/>
              </a:rPr>
              <a:t>d. </a:t>
            </a:r>
            <a:r>
              <a:rPr b="1" lang="en-PH" sz="1800" spc="-1" strike="noStrike">
                <a:latin typeface="Lato"/>
              </a:rPr>
              <a:t>Wind power o enerhiya mula sa hangin</a:t>
            </a:r>
            <a:r>
              <a:rPr b="0" lang="en-PH" sz="1800" spc="-1" strike="noStrike">
                <a:latin typeface="Lato"/>
              </a:rPr>
              <a:t> – Ang malalaking turbina na itinayo ay maaaring makagawa ng sapat na alternatibong enerhiya na kapag ikinabit sa isang generator ay makapagbibigay ng koryente sa mga tao sa mga lalawigan. Maaari din itong makatulong sa pagbibigay ng koryente sa mga telecommunication dish, pambomba ng tubig, at maliliit na bahay. Makikita ang ilan sa mga ito sa Ilocos Norte at Rizal.</a:t>
            </a:r>
            <a:endParaRPr b="0" lang="en-PH" sz="1800" spc="-1" strike="noStrike">
              <a:latin typeface="Lato"/>
              <a:ea typeface="AppleSystemUIFont"/>
            </a:endParaRPr>
          </a:p>
        </p:txBody>
      </p:sp>
      <p:sp>
        <p:nvSpPr>
          <p:cNvPr id="220" name="PlaceHolder 13"/>
          <p:cNvSpPr/>
          <p:nvPr/>
        </p:nvSpPr>
        <p:spPr>
          <a:xfrm>
            <a:off x="609480" y="254880"/>
            <a:ext cx="10003680" cy="9975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3200" spc="-1" strike="noStrike">
                <a:latin typeface="Lato"/>
                <a:ea typeface=""/>
              </a:rPr>
              <a:t>Mga Hakbang na Makatutulong sa Paglutas sa Suliranin ng Climate Change</a:t>
            </a:r>
            <a:endParaRPr b="0" lang="en-PH" sz="3200" spc="-1" strike="noStrike">
              <a:latin typeface=""/>
              <a:ea typeface=""/>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p:nvPr>
        </p:nvSpPr>
        <p:spPr>
          <a:xfrm>
            <a:off x="609480" y="1440000"/>
            <a:ext cx="10958400" cy="4679280"/>
          </a:xfrm>
          <a:prstGeom prst="rect">
            <a:avLst/>
          </a:prstGeom>
          <a:noFill/>
          <a:ln w="76320">
            <a:noFill/>
          </a:ln>
        </p:spPr>
        <p:txBody>
          <a:bodyPr lIns="38160" rIns="38160" tIns="38160" bIns="38160" anchor="t">
            <a:normAutofit fontScale="98000"/>
          </a:bodyPr>
          <a:p>
            <a:pPr algn="just">
              <a:spcBef>
                <a:spcPts val="567"/>
              </a:spcBef>
              <a:spcAft>
                <a:spcPts val="567"/>
              </a:spcAft>
              <a:buNone/>
            </a:pPr>
            <a:r>
              <a:rPr b="0" lang="en-PH" sz="2000" spc="-1" strike="noStrike">
                <a:latin typeface="Lato"/>
                <a:ea typeface="AppleSystemUIFont"/>
              </a:rPr>
              <a:t>4. </a:t>
            </a:r>
            <a:r>
              <a:rPr b="1" lang="en-PH" sz="2000" spc="-1" strike="noStrike">
                <a:latin typeface="Lato"/>
                <a:ea typeface="AppleSystemUIFont"/>
              </a:rPr>
              <a:t>Umiwas o bawasan ang pagsusunog ng mga basura.</a:t>
            </a:r>
            <a:r>
              <a:rPr b="0" lang="en-PH" sz="2000" spc="-1" strike="noStrike">
                <a:latin typeface="Lato"/>
                <a:ea typeface="AppleSystemUIFont"/>
              </a:rPr>
              <a:t> Ang pagsusunog ng mga basura, lalo na ng mga plastik at polystyrene, ay nakadaragdag sa konsentrasyon ng nakalalasong gas sa kapaligiran at atmospera.</a:t>
            </a:r>
            <a:endParaRPr b="0" lang="en-PH" sz="2000" spc="-1" strike="noStrike">
              <a:latin typeface="AppleSystemUIFont"/>
              <a:ea typeface="AppleSystemUIFont"/>
            </a:endParaRPr>
          </a:p>
          <a:p>
            <a:pPr algn="just">
              <a:spcBef>
                <a:spcPts val="567"/>
              </a:spcBef>
              <a:spcAft>
                <a:spcPts val="567"/>
              </a:spcAft>
              <a:buNone/>
            </a:pPr>
            <a:r>
              <a:rPr b="0" lang="en-PH" sz="2000" spc="-1" strike="noStrike">
                <a:latin typeface="Lato"/>
                <a:ea typeface="AppleSystemUIFont"/>
              </a:rPr>
              <a:t>5. </a:t>
            </a:r>
            <a:r>
              <a:rPr b="1" lang="en-PH" sz="2000" spc="-1" strike="noStrike">
                <a:latin typeface="Lato"/>
                <a:ea typeface="AppleSystemUIFont"/>
              </a:rPr>
              <a:t>Panatilihing malinis ang kapaligiran.</a:t>
            </a:r>
            <a:r>
              <a:rPr b="0" lang="en-PH" sz="2000" spc="-1" strike="noStrike">
                <a:latin typeface="Lato"/>
                <a:ea typeface="AppleSystemUIFont"/>
              </a:rPr>
              <a:t> Maglinis ng kapaligiran upang mabawasan ang polusyon. Ang polusyon ay nakapagpapadagdag ng mga greenhouse gas sa kapaligiran.</a:t>
            </a:r>
            <a:endParaRPr b="0" lang="en-PH" sz="2000" spc="-1" strike="noStrike">
              <a:latin typeface="AppleSystemUIFont"/>
              <a:ea typeface="AppleSystemUIFont"/>
            </a:endParaRPr>
          </a:p>
          <a:p>
            <a:pPr algn="just">
              <a:spcBef>
                <a:spcPts val="567"/>
              </a:spcBef>
              <a:spcAft>
                <a:spcPts val="567"/>
              </a:spcAft>
              <a:buNone/>
            </a:pPr>
            <a:r>
              <a:rPr b="0" lang="en-PH" sz="2000" spc="-1" strike="noStrike">
                <a:latin typeface="Lato"/>
                <a:ea typeface="AppleSystemUIFont"/>
              </a:rPr>
              <a:t>6. </a:t>
            </a:r>
            <a:r>
              <a:rPr b="1" lang="en-PH" sz="2000" spc="-1" strike="noStrike">
                <a:latin typeface="Lato"/>
                <a:ea typeface="AppleSystemUIFont"/>
              </a:rPr>
              <a:t>Magresiklo ng mga patapon na bagay.</a:t>
            </a:r>
            <a:r>
              <a:rPr b="0" lang="en-PH" sz="2000" spc="-1" strike="noStrike">
                <a:latin typeface="Lato"/>
                <a:ea typeface="AppleSystemUIFont"/>
              </a:rPr>
              <a:t> Ang pagresiklo ng mga patapon na bagay ay nakatutulong sa pagtitipid ng enerhiya. Hinihikayat ang bawat indibidwal na paghiwalayin ang mga patapon na bagay sa tahanan upang madaling magawa ang proseso ng 3Rs o Reduce, Reuse, and Recycle nang mabawasan ang basura sa ating paligid na nagpapalala rin ng suliraning dulot ng climate change.</a:t>
            </a:r>
            <a:endParaRPr b="0" lang="en-PH" sz="2000" spc="-1" strike="noStrike">
              <a:latin typeface="AppleSystemUIFont"/>
              <a:ea typeface="AppleSystemUIFont"/>
            </a:endParaRPr>
          </a:p>
          <a:p>
            <a:pPr algn="just">
              <a:spcBef>
                <a:spcPts val="567"/>
              </a:spcBef>
              <a:spcAft>
                <a:spcPts val="567"/>
              </a:spcAft>
              <a:buNone/>
            </a:pPr>
            <a:r>
              <a:rPr b="0" lang="en-PH" sz="2000" spc="-1" strike="noStrike">
                <a:latin typeface="Lato"/>
                <a:ea typeface="AppleSystemUIFont"/>
              </a:rPr>
              <a:t>7. </a:t>
            </a:r>
            <a:r>
              <a:rPr b="1" lang="en-PH" sz="2000" spc="-1" strike="noStrike">
                <a:latin typeface="Lato"/>
                <a:ea typeface="AppleSystemUIFont"/>
              </a:rPr>
              <a:t>Umiwas sa paggamit ng mga plastik at nakalalasong kemikal.</a:t>
            </a:r>
            <a:r>
              <a:rPr b="0" lang="en-PH" sz="2000" spc="-1" strike="noStrike">
                <a:latin typeface="Lato"/>
                <a:ea typeface="AppleSystemUIFont"/>
              </a:rPr>
              <a:t> Iwasan ang paggamit ng mga plastik, hindi nareresiklo, o hindi nabubulok (nonbiodegradable) na mga gamit dahil hindi ito natutunaw at nakababara ito sa mga daluyan ng tubig. Nakakain din ito ng mga hayop na nagiging sanhi ng kanilang pagkamatay.</a:t>
            </a:r>
            <a:endParaRPr b="0" lang="en-PH" sz="2000" spc="-1" strike="noStrike">
              <a:latin typeface="AppleSystemUIFont"/>
              <a:ea typeface="AppleSystemUIFont"/>
            </a:endParaRPr>
          </a:p>
        </p:txBody>
      </p:sp>
      <p:sp>
        <p:nvSpPr>
          <p:cNvPr id="222" name="PlaceHolder 15"/>
          <p:cNvSpPr/>
          <p:nvPr/>
        </p:nvSpPr>
        <p:spPr>
          <a:xfrm>
            <a:off x="609480" y="254880"/>
            <a:ext cx="10003680" cy="99756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3200" spc="-1" strike="noStrike">
                <a:latin typeface="Lato"/>
                <a:ea typeface=""/>
              </a:rPr>
              <a:t>Mga Hakbang na Makatutulong sa Paglutas sa Suliranin ng Climate Change</a:t>
            </a:r>
            <a:endParaRPr b="0" lang="en-PH" sz="3200" spc="-1" strike="noStrike">
              <a:latin typeface=""/>
              <a:ea typefac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24" name="PlaceHolder 9"/>
          <p:cNvSpPr/>
          <p:nvPr/>
        </p:nvSpPr>
        <p:spPr>
          <a:xfrm>
            <a:off x="609480" y="1604880"/>
            <a:ext cx="10957680" cy="3962520"/>
          </a:xfrm>
          <a:prstGeom prst="rect">
            <a:avLst/>
          </a:prstGeom>
          <a:noFill/>
          <a:ln w="0">
            <a:noFill/>
          </a:ln>
        </p:spPr>
        <p:style>
          <a:lnRef idx="0"/>
          <a:fillRef idx="0"/>
          <a:effectRef idx="0"/>
          <a:fontRef idx="minor"/>
        </p:style>
      </p:sp>
      <p:sp>
        <p:nvSpPr>
          <p:cNvPr id="225" name="PlaceHolder 11"/>
          <p:cNvSpPr/>
          <p:nvPr/>
        </p:nvSpPr>
        <p:spPr>
          <a:xfrm>
            <a:off x="609840" y="1604520"/>
            <a:ext cx="10957680" cy="3962520"/>
          </a:xfrm>
          <a:prstGeom prst="rect">
            <a:avLst/>
          </a:prstGeom>
          <a:noFill/>
          <a:ln w="0">
            <a:noFill/>
          </a:ln>
        </p:spPr>
        <p:style>
          <a:lnRef idx="0"/>
          <a:fillRef idx="0"/>
          <a:effectRef idx="0"/>
          <a:fontRef idx="minor"/>
        </p:style>
      </p:sp>
      <p:sp>
        <p:nvSpPr>
          <p:cNvPr id="226" name="PlaceHolder 2"/>
          <p:cNvSpPr>
            <a:spLocks noGrp="1"/>
          </p:cNvSpPr>
          <p:nvPr>
            <p:ph/>
          </p:nvPr>
        </p:nvSpPr>
        <p:spPr>
          <a:xfrm>
            <a:off x="609480" y="1604520"/>
            <a:ext cx="10971000" cy="397584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Tukuyin</a:t>
            </a:r>
            <a:r>
              <a:rPr b="0" lang="en-PH" sz="1800" spc="-1" strike="noStrike">
                <a:solidFill>
                  <a:srgbClr val="000000"/>
                </a:solidFill>
                <a:latin typeface="Lato"/>
                <a:ea typeface="AppleSystemUIFont"/>
              </a:rPr>
              <a:t> kung TAMA o MALI ang bawat pangungusap.</a:t>
            </a:r>
            <a:endParaRPr b="0" lang="en-PH" sz="1800" spc="-1" strike="noStrike">
              <a:latin typeface="Arial"/>
              <a:ea typeface="PingFang SC"/>
            </a:endParaRPr>
          </a:p>
          <a:p>
            <a:pPr algn="just">
              <a:lnSpc>
                <a:spcPct val="100000"/>
              </a:lnSpc>
              <a:buNone/>
            </a:pPr>
            <a:endParaRPr b="0" lang="en-PH" sz="1800" spc="-1" strike="noStrike">
              <a:latin typeface="Arial"/>
              <a:ea typeface="PingFang SC"/>
            </a:endParaRPr>
          </a:p>
          <a:p>
            <a:pPr algn="just">
              <a:buNone/>
            </a:pPr>
            <a:r>
              <a:rPr b="0" lang="en-PH" sz="1800" spc="-1" strike="noStrike">
                <a:solidFill>
                  <a:srgbClr val="000000"/>
                </a:solidFill>
                <a:latin typeface="Lato"/>
              </a:rPr>
              <a:t>1. Ang Republic Act No. 9729 ay kilala bilang Local Climate Change Action Plan.</a:t>
            </a:r>
            <a:endParaRPr b="0" lang="en-PH" sz="1800" spc="-1" strike="noStrike">
              <a:latin typeface="AppleSystemUIFont"/>
              <a:ea typeface="AppleSystemUIFont"/>
            </a:endParaRPr>
          </a:p>
          <a:p>
            <a:pPr algn="just">
              <a:buNone/>
            </a:pPr>
            <a:r>
              <a:rPr b="0" lang="en-PH" sz="1800" spc="-1" strike="noStrike">
                <a:solidFill>
                  <a:srgbClr val="000000"/>
                </a:solidFill>
                <a:latin typeface="Lato"/>
              </a:rPr>
              <a:t>2. Ang pagtatanim ng mga puno at halaman at pagreresiklo ay malaki ang maitutulong sa suliranin ng climate change.</a:t>
            </a:r>
            <a:endParaRPr b="0" lang="en-PH" sz="1800" spc="-1" strike="noStrike">
              <a:latin typeface="AppleSystemUIFont"/>
              <a:ea typeface="AppleSystemUIFont"/>
            </a:endParaRPr>
          </a:p>
          <a:p>
            <a:pPr algn="just">
              <a:buNone/>
            </a:pPr>
            <a:r>
              <a:rPr b="0" lang="en-PH" sz="1800" spc="-1" strike="noStrike">
                <a:solidFill>
                  <a:srgbClr val="000000"/>
                </a:solidFill>
                <a:latin typeface="Lato"/>
              </a:rPr>
              <a:t>3. Ang enerhiyang nagmumula sa mga anyong tubig gaya ng ilog, dagat, at iba pa ay nauubos o nonrenewable.</a:t>
            </a:r>
            <a:endParaRPr b="0" lang="en-PH" sz="1800" spc="-1" strike="noStrike">
              <a:latin typeface="AppleSystemUIFont"/>
              <a:ea typeface="AppleSystemUIFont"/>
            </a:endParaRPr>
          </a:p>
          <a:p>
            <a:pPr algn="just">
              <a:buNone/>
            </a:pPr>
            <a:r>
              <a:rPr b="0" lang="en-PH" sz="1800" spc="-1" strike="noStrike">
                <a:solidFill>
                  <a:srgbClr val="000000"/>
                </a:solidFill>
                <a:latin typeface="Lato"/>
              </a:rPr>
              <a:t>4. Ang solar energy ay ang enerhiyang nagmumula sa init ng araw.</a:t>
            </a:r>
            <a:endParaRPr b="0" lang="en-PH" sz="1800" spc="-1" strike="noStrike">
              <a:latin typeface="AppleSystemUIFont"/>
              <a:ea typeface="AppleSystemUIFont"/>
            </a:endParaRPr>
          </a:p>
          <a:p>
            <a:pPr algn="just">
              <a:buNone/>
            </a:pPr>
            <a:r>
              <a:rPr b="0" lang="en-PH" sz="1800" spc="-1" strike="noStrike">
                <a:solidFill>
                  <a:srgbClr val="000000"/>
                </a:solidFill>
                <a:latin typeface="Lato"/>
              </a:rPr>
              <a:t>5. Ang paggamit ng mga pesticide at insecticide ay nakatutulong nang malaki para mabawasan ang epekto ng climate change.</a:t>
            </a:r>
            <a:endParaRPr b="0" lang="en-PH" sz="18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57680" cy="113004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28" name="PlaceHolder 2"/>
          <p:cNvSpPr>
            <a:spLocks noGrp="1"/>
          </p:cNvSpPr>
          <p:nvPr>
            <p:ph/>
          </p:nvPr>
        </p:nvSpPr>
        <p:spPr>
          <a:xfrm>
            <a:off x="609480" y="1604520"/>
            <a:ext cx="10957680" cy="3962520"/>
          </a:xfrm>
          <a:prstGeom prst="rect">
            <a:avLst/>
          </a:prstGeom>
          <a:noFill/>
          <a:ln w="0">
            <a:noFill/>
          </a:ln>
        </p:spPr>
        <p:txBody>
          <a:bodyPr lIns="0" rIns="0" tIns="0" bIns="0" anchor="t">
            <a:normAutofit/>
          </a:bodyPr>
          <a:p>
            <a:pPr marL="432000" indent="-324000">
              <a:buClr>
                <a:srgbClr val="000000"/>
              </a:buClr>
              <a:buFont typeface="StarSymbol"/>
              <a:buAutoNum type="arabicParenR"/>
            </a:pPr>
            <a:r>
              <a:rPr b="1" lang="en-PH" sz="1800" spc="-1" strike="noStrike">
                <a:latin typeface="Lato"/>
              </a:rPr>
              <a:t>TAMA</a:t>
            </a:r>
            <a:endParaRPr b="1" lang="en-PH" sz="1800" spc="-1" strike="noStrike">
              <a:latin typeface="Lato"/>
              <a:ea typeface="PingFang SC"/>
            </a:endParaRPr>
          </a:p>
          <a:p>
            <a:pPr marL="432000" indent="-324000">
              <a:buClr>
                <a:srgbClr val="000000"/>
              </a:buClr>
              <a:buFont typeface="StarSymbol"/>
              <a:buAutoNum type="arabicParenR"/>
            </a:pPr>
            <a:r>
              <a:rPr b="1" lang="en-PH" sz="1800" spc="-1" strike="noStrike">
                <a:latin typeface="Lato"/>
              </a:rPr>
              <a:t>TAMA</a:t>
            </a:r>
            <a:endParaRPr b="1" lang="en-PH" sz="1800" spc="-1" strike="noStrike">
              <a:latin typeface="Lato"/>
              <a:ea typeface="PingFang SC"/>
            </a:endParaRPr>
          </a:p>
          <a:p>
            <a:pPr marL="432000" indent="-324000">
              <a:buClr>
                <a:srgbClr val="000000"/>
              </a:buClr>
              <a:buFont typeface="StarSymbol"/>
              <a:buAutoNum type="arabicParenR"/>
            </a:pPr>
            <a:r>
              <a:rPr b="1" lang="en-PH" sz="1800" spc="-1" strike="noStrike">
                <a:latin typeface="Lato"/>
              </a:rPr>
              <a:t>MALI</a:t>
            </a:r>
            <a:endParaRPr b="1" lang="en-PH" sz="1800" spc="-1" strike="noStrike">
              <a:latin typeface="Lato"/>
              <a:ea typeface="PingFang SC"/>
            </a:endParaRPr>
          </a:p>
          <a:p>
            <a:pPr marL="432000" indent="-324000">
              <a:buClr>
                <a:srgbClr val="000000"/>
              </a:buClr>
              <a:buFont typeface="StarSymbol"/>
              <a:buAutoNum type="arabicParenR"/>
            </a:pPr>
            <a:r>
              <a:rPr b="1" lang="en-PH" sz="1800" spc="-1" strike="noStrike">
                <a:latin typeface="Lato"/>
              </a:rPr>
              <a:t>TAMA</a:t>
            </a:r>
            <a:endParaRPr b="1" lang="en-PH" sz="1800" spc="-1" strike="noStrike">
              <a:latin typeface="Lato"/>
              <a:ea typeface="PingFang SC"/>
            </a:endParaRPr>
          </a:p>
          <a:p>
            <a:pPr marL="432000" indent="-324000">
              <a:buClr>
                <a:srgbClr val="000000"/>
              </a:buClr>
              <a:buFont typeface="StarSymbol"/>
              <a:buAutoNum type="arabicParenR"/>
            </a:pPr>
            <a:r>
              <a:rPr b="1" lang="en-PH" sz="1800" spc="-1" strike="noStrike">
                <a:latin typeface="Lato"/>
              </a:rPr>
              <a:t>MALI</a:t>
            </a:r>
            <a:endParaRPr b="1" lang="en-PH" sz="1800" spc="-1" strike="noStrike">
              <a:latin typeface="Lato"/>
              <a:ea typeface="PingFang SC"/>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5878</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2023-04-24T10:43:41Z</dcterms:modified>
  <cp:revision>2819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