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920" cy="68508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91800" cy="2791800"/>
          </a:xfrm>
          <a:prstGeom prst="rect">
            <a:avLst/>
          </a:prstGeom>
          <a:ln w="0">
            <a:noFill/>
          </a:ln>
        </p:spPr>
      </p:pic>
      <p:sp>
        <p:nvSpPr>
          <p:cNvPr id="2" name="Rectangle 5"/>
          <p:cNvSpPr/>
          <p:nvPr/>
        </p:nvSpPr>
        <p:spPr>
          <a:xfrm>
            <a:off x="3487320" y="1475280"/>
            <a:ext cx="8697240" cy="38552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7240" cy="3769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920" cy="627840"/>
          </a:xfrm>
          <a:prstGeom prst="rect">
            <a:avLst/>
          </a:prstGeom>
          <a:ln w="0">
            <a:noFill/>
          </a:ln>
        </p:spPr>
      </p:pic>
      <p:sp>
        <p:nvSpPr>
          <p:cNvPr id="43" name="Rectangle 7"/>
          <p:cNvSpPr/>
          <p:nvPr/>
        </p:nvSpPr>
        <p:spPr>
          <a:xfrm>
            <a:off x="10868760" y="0"/>
            <a:ext cx="963360" cy="9633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7440" cy="1027440"/>
          </a:xfrm>
          <a:prstGeom prst="rect">
            <a:avLst/>
          </a:prstGeom>
          <a:ln w="0">
            <a:noFill/>
          </a:ln>
        </p:spPr>
      </p:pic>
      <p:sp>
        <p:nvSpPr>
          <p:cNvPr id="45" name="TextBox 9"/>
          <p:cNvSpPr/>
          <p:nvPr/>
        </p:nvSpPr>
        <p:spPr>
          <a:xfrm>
            <a:off x="185400" y="6362280"/>
            <a:ext cx="4684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240" cy="33775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916000"/>
            <a:ext cx="80931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PAGBIBIGAY NG ANGKOP NA PAMAGAT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360000" y="2930400"/>
            <a:ext cx="12186000" cy="633240"/>
          </a:xfrm>
          <a:prstGeom prst="rect">
            <a:avLst/>
          </a:prstGeom>
          <a:noFill/>
          <a:ln w="0">
            <a:noFill/>
          </a:ln>
        </p:spPr>
        <p:style>
          <a:lnRef idx="0"/>
          <a:fillRef idx="0"/>
          <a:effectRef idx="0"/>
          <a:fontRef idx="minor"/>
        </p:style>
      </p:sp>
      <p:sp>
        <p:nvSpPr>
          <p:cNvPr id="156" name=""/>
          <p:cNvSpPr/>
          <p:nvPr/>
        </p:nvSpPr>
        <p:spPr>
          <a:xfrm>
            <a:off x="540000" y="3240000"/>
            <a:ext cx="10796760" cy="2516760"/>
          </a:xfrm>
          <a:prstGeom prst="rect">
            <a:avLst/>
          </a:prstGeom>
          <a:noFill/>
          <a:ln w="0">
            <a:noFill/>
          </a:ln>
        </p:spPr>
        <p:style>
          <a:lnRef idx="0"/>
          <a:fillRef idx="0"/>
          <a:effectRef idx="0"/>
          <a:fontRef idx="minor"/>
        </p:style>
      </p:sp>
      <p:sp>
        <p:nvSpPr>
          <p:cNvPr id="157" name="PlaceHolder 6"/>
          <p:cNvSpPr/>
          <p:nvPr/>
        </p:nvSpPr>
        <p:spPr>
          <a:xfrm>
            <a:off x="540000" y="545040"/>
            <a:ext cx="11228400" cy="713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Sa iyong palagay, ano ang angkop na pamagat sa talatang ito?</a:t>
            </a:r>
            <a:endParaRPr b="0" lang="en-PH" sz="1800" spc="-1" strike="noStrike">
              <a:latin typeface="Arial"/>
            </a:endParaRPr>
          </a:p>
        </p:txBody>
      </p:sp>
      <p:sp>
        <p:nvSpPr>
          <p:cNvPr id="158" name=""/>
          <p:cNvSpPr/>
          <p:nvPr/>
        </p:nvSpPr>
        <p:spPr>
          <a:xfrm>
            <a:off x="576000" y="1080000"/>
            <a:ext cx="10978920" cy="3598920"/>
          </a:xfrm>
          <a:prstGeom prst="rect">
            <a:avLst/>
          </a:prstGeom>
          <a:solidFill>
            <a:srgbClr val="ffffff"/>
          </a:solidFill>
          <a:ln w="29160">
            <a:solidFill>
              <a:srgbClr val="000000"/>
            </a:solidFill>
            <a:round/>
          </a:ln>
        </p:spPr>
        <p:style>
          <a:lnRef idx="0"/>
          <a:fillRef idx="0"/>
          <a:effectRef idx="0"/>
          <a:fontRef idx="minor"/>
        </p:style>
      </p:sp>
      <p:sp>
        <p:nvSpPr>
          <p:cNvPr id="159" name=""/>
          <p:cNvSpPr/>
          <p:nvPr/>
        </p:nvSpPr>
        <p:spPr>
          <a:xfrm>
            <a:off x="612000" y="1080000"/>
            <a:ext cx="10978920" cy="377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Si Ariel ay isang matulunging bata. Tuwing umaga, gumigising siya nang maaga upang tulungan ang kaniyang nanay. Habang nagluluto ito ng kanilang almusal, siya naman ay nagwawalis ng bakuran. Pagkatapos ay didiligan niya ang mga halaman. Sumasama rin siya sa kaniyang tatay sa bukid upang tulungan ito sa anumang gawain na alam niyang kaya niya. Nagbubunot siya ng mga damo sa palayan o kaya naman ay tumutulong sa pagpapaligo sa kanilang alagang kalabaw. Hindi rin niya ikinahihiyang tulungan sa paglalaba ang kaniyang ate sa ilog. Siya ang nagbabanlaw ng mga damit pagkatapos itong kusutin ng kaniyang ate. Maging ang mga kapitbahay ay natutuwa sa kaniya dahil kahit hindi nila hingin ang tulong ni Ariel ay kusa siyang tumutulong.</a:t>
            </a:r>
            <a:endParaRPr b="0" lang="en-PH" sz="1800" spc="-1" strike="noStrike">
              <a:latin typeface="Arial"/>
            </a:endParaRPr>
          </a:p>
        </p:txBody>
      </p:sp>
      <p:sp>
        <p:nvSpPr>
          <p:cNvPr id="160" name=""/>
          <p:cNvSpPr/>
          <p:nvPr/>
        </p:nvSpPr>
        <p:spPr>
          <a:xfrm>
            <a:off x="720000" y="5040000"/>
            <a:ext cx="10798920" cy="766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 Ang Batang Matulungin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Si Ariel na Mahilig Gumawa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Magtulungan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 Ang Katulong</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360000" y="2930400"/>
            <a:ext cx="12186000" cy="633240"/>
          </a:xfrm>
          <a:prstGeom prst="rect">
            <a:avLst/>
          </a:prstGeom>
          <a:noFill/>
          <a:ln w="0">
            <a:noFill/>
          </a:ln>
        </p:spPr>
        <p:style>
          <a:lnRef idx="0"/>
          <a:fillRef idx="0"/>
          <a:effectRef idx="0"/>
          <a:fontRef idx="minor"/>
        </p:style>
      </p:sp>
      <p:sp>
        <p:nvSpPr>
          <p:cNvPr id="162" name=""/>
          <p:cNvSpPr/>
          <p:nvPr/>
        </p:nvSpPr>
        <p:spPr>
          <a:xfrm>
            <a:off x="540000" y="3240000"/>
            <a:ext cx="10796760" cy="2516760"/>
          </a:xfrm>
          <a:prstGeom prst="rect">
            <a:avLst/>
          </a:prstGeom>
          <a:noFill/>
          <a:ln w="0">
            <a:noFill/>
          </a:ln>
        </p:spPr>
        <p:style>
          <a:lnRef idx="0"/>
          <a:fillRef idx="0"/>
          <a:effectRef idx="0"/>
          <a:fontRef idx="minor"/>
        </p:style>
      </p:sp>
      <p:sp>
        <p:nvSpPr>
          <p:cNvPr id="163" name="PlaceHolder 7"/>
          <p:cNvSpPr/>
          <p:nvPr/>
        </p:nvSpPr>
        <p:spPr>
          <a:xfrm>
            <a:off x="540000" y="545040"/>
            <a:ext cx="11228400" cy="713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2. Sa iyong palagay, ano ang angkop na pamagat sa talatang ito?</a:t>
            </a:r>
            <a:endParaRPr b="0" lang="en-PH" sz="1800" spc="-1" strike="noStrike">
              <a:latin typeface="Arial"/>
            </a:endParaRPr>
          </a:p>
        </p:txBody>
      </p:sp>
      <p:sp>
        <p:nvSpPr>
          <p:cNvPr id="164" name=""/>
          <p:cNvSpPr/>
          <p:nvPr/>
        </p:nvSpPr>
        <p:spPr>
          <a:xfrm>
            <a:off x="576000" y="1080000"/>
            <a:ext cx="10978920" cy="3598920"/>
          </a:xfrm>
          <a:prstGeom prst="rect">
            <a:avLst/>
          </a:prstGeom>
          <a:solidFill>
            <a:srgbClr val="ffffff"/>
          </a:solidFill>
          <a:ln w="29160">
            <a:solidFill>
              <a:srgbClr val="000000"/>
            </a:solidFill>
            <a:round/>
          </a:ln>
        </p:spPr>
        <p:style>
          <a:lnRef idx="0"/>
          <a:fillRef idx="0"/>
          <a:effectRef idx="0"/>
          <a:fontRef idx="minor"/>
        </p:style>
      </p:sp>
      <p:sp>
        <p:nvSpPr>
          <p:cNvPr id="165" name=""/>
          <p:cNvSpPr/>
          <p:nvPr/>
        </p:nvSpPr>
        <p:spPr>
          <a:xfrm>
            <a:off x="612000" y="1080000"/>
            <a:ext cx="10978920" cy="377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Lubhang malaki ang </a:t>
            </a:r>
            <a:r>
              <a:rPr b="1" lang="en-PH" sz="1800" spc="-1" strike="noStrike">
                <a:solidFill>
                  <a:srgbClr val="000000"/>
                </a:solidFill>
                <a:latin typeface="Lato"/>
                <a:ea typeface="DejaVu Sans"/>
              </a:rPr>
              <a:t>problema sa transportasyon </a:t>
            </a:r>
            <a:r>
              <a:rPr b="0" lang="en-PH" sz="1800" spc="-1" strike="noStrike">
                <a:solidFill>
                  <a:srgbClr val="000000"/>
                </a:solidFill>
                <a:latin typeface="Lato"/>
                <a:ea typeface="DejaVu Sans"/>
              </a:rPr>
              <a:t>ngayong may pandemya. Dahil marami ang nagbalik-trabaho na umaangal sa sobrang hirap ng transportasyon, nag-isip ng </a:t>
            </a:r>
            <a:r>
              <a:rPr b="1" lang="en-PH" sz="1800" spc="-1" strike="noStrike">
                <a:solidFill>
                  <a:srgbClr val="000000"/>
                </a:solidFill>
                <a:latin typeface="Lato"/>
                <a:ea typeface="DejaVu Sans"/>
              </a:rPr>
              <a:t>solusyon</a:t>
            </a:r>
            <a:r>
              <a:rPr b="0" lang="en-PH" sz="1800" spc="-1" strike="noStrike">
                <a:solidFill>
                  <a:srgbClr val="000000"/>
                </a:solidFill>
                <a:latin typeface="Lato"/>
                <a:ea typeface="DejaVu Sans"/>
              </a:rPr>
              <a:t> ang pamahalaan para malutas ito. Nagbigay ang Inter-Agency Task Force (IATF) ng kautusan na maaaring gumamit ng mga alternatibong transportasyon. Ang mga bisikleta, scooter, at maging skateboard ay pinapayagan na dumaan sa malalaking daan. Mayroong itatalagang special lane para iwas sa disgrasya o abala sa trapiko. Gayundin, ang mga pribadong shuttle bus ay papayagan din na makapaghintay sa mga terminal ng bus. Palalawigin din ang prangkisa ng mga taxi at iba pang pribadong transportasyon. Pahahabain na rin ang oras ng operasyon ng Light Rail Transit (LRT) at Metro Rail Transit (MRT).</a:t>
            </a:r>
            <a:endParaRPr b="0" lang="en-PH" sz="1800" spc="-1" strike="noStrike">
              <a:latin typeface="Arial"/>
            </a:endParaRPr>
          </a:p>
        </p:txBody>
      </p:sp>
      <p:sp>
        <p:nvSpPr>
          <p:cNvPr id="166" name=""/>
          <p:cNvSpPr/>
          <p:nvPr/>
        </p:nvSpPr>
        <p:spPr>
          <a:xfrm>
            <a:off x="2700000" y="4752000"/>
            <a:ext cx="6838920" cy="135072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a. Mga Alternatibong Sasakyan ng mga Nagtatrabaho</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b. Makauuwi na Rin nang Maaga</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c. Mayroon nang Solusyon sa Problema ng Transportasyon</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d. Magsilabas na Tayo, Mayroon nang Masasakyan!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0" y="2930400"/>
            <a:ext cx="12186000" cy="633240"/>
          </a:xfrm>
          <a:prstGeom prst="rect">
            <a:avLst/>
          </a:prstGeom>
          <a:noFill/>
          <a:ln w="0">
            <a:noFill/>
          </a:ln>
        </p:spPr>
        <p:style>
          <a:lnRef idx="0"/>
          <a:fillRef idx="0"/>
          <a:effectRef idx="0"/>
          <a:fontRef idx="minor"/>
        </p:style>
      </p:sp>
      <p:sp>
        <p:nvSpPr>
          <p:cNvPr id="168" name="PlaceHolder 21"/>
          <p:cNvSpPr/>
          <p:nvPr/>
        </p:nvSpPr>
        <p:spPr>
          <a:xfrm>
            <a:off x="286560" y="362160"/>
            <a:ext cx="10508400" cy="713880"/>
          </a:xfrm>
          <a:prstGeom prst="rect">
            <a:avLst/>
          </a:prstGeom>
          <a:noFill/>
          <a:ln w="0">
            <a:noFill/>
          </a:ln>
        </p:spPr>
        <p:style>
          <a:lnRef idx="0"/>
          <a:fillRef idx="0"/>
          <a:effectRef idx="0"/>
          <a:fontRef idx="minor"/>
        </p:style>
      </p:sp>
      <p:sp>
        <p:nvSpPr>
          <p:cNvPr id="169" name=""/>
          <p:cNvSpPr/>
          <p:nvPr/>
        </p:nvSpPr>
        <p:spPr>
          <a:xfrm>
            <a:off x="540000" y="3240000"/>
            <a:ext cx="10796760" cy="2516760"/>
          </a:xfrm>
          <a:prstGeom prst="rect">
            <a:avLst/>
          </a:prstGeom>
          <a:noFill/>
          <a:ln w="0">
            <a:noFill/>
          </a:ln>
        </p:spPr>
        <p:style>
          <a:lnRef idx="0"/>
          <a:fillRef idx="0"/>
          <a:effectRef idx="0"/>
          <a:fontRef idx="minor"/>
        </p:style>
      </p:sp>
      <p:sp>
        <p:nvSpPr>
          <p:cNvPr id="170" name="PlaceHolder 22"/>
          <p:cNvSpPr/>
          <p:nvPr/>
        </p:nvSpPr>
        <p:spPr>
          <a:xfrm>
            <a:off x="360000" y="724320"/>
            <a:ext cx="10798200" cy="713880"/>
          </a:xfrm>
          <a:prstGeom prst="rect">
            <a:avLst/>
          </a:prstGeom>
          <a:noFill/>
          <a:ln w="0">
            <a:noFill/>
          </a:ln>
        </p:spPr>
        <p:style>
          <a:lnRef idx="0"/>
          <a:fillRef idx="0"/>
          <a:effectRef idx="0"/>
          <a:fontRef idx="minor"/>
        </p:style>
        <p:txBody>
          <a:bodyPr lIns="90000" rIns="90000" tIns="45000" bIns="45000" anchor="t">
            <a:noAutofit/>
          </a:bodyPr>
          <a:p>
            <a:pPr marL="360000">
              <a:lnSpc>
                <a:spcPct val="150000"/>
              </a:lnSpc>
              <a:buNone/>
            </a:pPr>
            <a:r>
              <a:rPr b="1" lang="en-PH" sz="3600" spc="-1" strike="noStrike">
                <a:solidFill>
                  <a:srgbClr val="c9211e"/>
                </a:solidFill>
                <a:latin typeface="Lato"/>
                <a:ea typeface="DejaVu Sans"/>
              </a:rPr>
              <a:t>SUSI SA PAGWAWASTO: </a:t>
            </a:r>
            <a:endParaRPr b="0" lang="en-PH" sz="3600" spc="-1" strike="noStrike">
              <a:latin typeface="Arial"/>
            </a:endParaRPr>
          </a:p>
          <a:p>
            <a:pPr marL="360000">
              <a:lnSpc>
                <a:spcPct val="150000"/>
              </a:lnSpc>
              <a:buNone/>
            </a:pPr>
            <a:endParaRPr b="0" lang="en-PH" sz="3600" spc="-1" strike="noStrike">
              <a:latin typeface="Arial"/>
            </a:endParaRPr>
          </a:p>
          <a:p>
            <a:pPr marL="1800000">
              <a:lnSpc>
                <a:spcPct val="150000"/>
              </a:lnSpc>
              <a:buNone/>
            </a:pPr>
            <a:r>
              <a:rPr b="0" lang="en-PH" sz="1800" spc="-1" strike="noStrike">
                <a:solidFill>
                  <a:srgbClr val="000000"/>
                </a:solidFill>
                <a:latin typeface="Lato"/>
                <a:ea typeface="DejaVu Sans"/>
              </a:rPr>
              <a:t>1. A</a:t>
            </a:r>
            <a:endParaRPr b="0" lang="en-PH" sz="1800" spc="-1" strike="noStrike">
              <a:latin typeface="Arial"/>
            </a:endParaRPr>
          </a:p>
          <a:p>
            <a:pPr marL="1800000">
              <a:lnSpc>
                <a:spcPct val="150000"/>
              </a:lnSpc>
              <a:buNone/>
            </a:pPr>
            <a:r>
              <a:rPr b="0" lang="en-PH" sz="1800" spc="-1" strike="noStrike">
                <a:solidFill>
                  <a:srgbClr val="000000"/>
                </a:solidFill>
                <a:latin typeface="Lato"/>
                <a:ea typeface="DejaVu Sans"/>
              </a:rPr>
              <a:t>2. C</a:t>
            </a:r>
            <a:endParaRPr b="0" lang="en-PH" sz="1800" spc="-1" strike="noStrike">
              <a:latin typeface="Arial"/>
            </a:endParaRPr>
          </a:p>
          <a:p>
            <a:pPr marL="1800000">
              <a:lnSpc>
                <a:spcPct val="15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930400"/>
            <a:ext cx="12186000" cy="633240"/>
          </a:xfrm>
          <a:prstGeom prst="rect">
            <a:avLst/>
          </a:prstGeom>
          <a:noFill/>
          <a:ln w="0">
            <a:noFill/>
          </a:ln>
        </p:spPr>
        <p:style>
          <a:lnRef idx="0"/>
          <a:fillRef idx="0"/>
          <a:effectRef idx="0"/>
          <a:fontRef idx="minor"/>
        </p:style>
      </p:sp>
      <p:sp>
        <p:nvSpPr>
          <p:cNvPr id="126" name=""/>
          <p:cNvSpPr/>
          <p:nvPr/>
        </p:nvSpPr>
        <p:spPr>
          <a:xfrm>
            <a:off x="540000" y="3240000"/>
            <a:ext cx="10796760" cy="2516760"/>
          </a:xfrm>
          <a:prstGeom prst="rect">
            <a:avLst/>
          </a:prstGeom>
          <a:noFill/>
          <a:ln w="0">
            <a:noFill/>
          </a:ln>
        </p:spPr>
        <p:style>
          <a:lnRef idx="0"/>
          <a:fillRef idx="0"/>
          <a:effectRef idx="0"/>
          <a:fontRef idx="minor"/>
        </p:style>
      </p:sp>
      <p:sp>
        <p:nvSpPr>
          <p:cNvPr id="127" name="PlaceHolder 12"/>
          <p:cNvSpPr/>
          <p:nvPr/>
        </p:nvSpPr>
        <p:spPr>
          <a:xfrm>
            <a:off x="470160" y="2159640"/>
            <a:ext cx="11228400" cy="7138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Mahalaga ang isang pamagat sa isang babasahin maging ito man ay kuwento, sanaysay, tula, awit, o pelikulang iyong napanood. Ang mga pormal na babasahin kagaya ng isang pananaliksik ay kinakailangang mayroon ding pamagat.</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Ang pamagat ay karaniwang makikita sa unahan bago ang kuwento o akda. Kinakatawan ng pamagat ang kabuoan ng isang akda. Sa pamagat umiikot ang isang kuwento o akda.</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	</a:t>
            </a:r>
            <a:endParaRPr b="0" lang="en-PH" sz="1800" spc="-1" strike="noStrike">
              <a:latin typeface="Arial"/>
            </a:endParaRPr>
          </a:p>
        </p:txBody>
      </p:sp>
      <p:sp>
        <p:nvSpPr>
          <p:cNvPr id="128" name="PlaceHolder 8"/>
          <p:cNvSpPr/>
          <p:nvPr/>
        </p:nvSpPr>
        <p:spPr>
          <a:xfrm>
            <a:off x="290160" y="180000"/>
            <a:ext cx="10508400" cy="23382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PAMAGAT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2930400"/>
            <a:ext cx="12186000" cy="633240"/>
          </a:xfrm>
          <a:prstGeom prst="rect">
            <a:avLst/>
          </a:prstGeom>
          <a:noFill/>
          <a:ln w="0">
            <a:noFill/>
          </a:ln>
        </p:spPr>
        <p:style>
          <a:lnRef idx="0"/>
          <a:fillRef idx="0"/>
          <a:effectRef idx="0"/>
          <a:fontRef idx="minor"/>
        </p:style>
      </p:sp>
      <p:sp>
        <p:nvSpPr>
          <p:cNvPr id="130" name=""/>
          <p:cNvSpPr/>
          <p:nvPr/>
        </p:nvSpPr>
        <p:spPr>
          <a:xfrm>
            <a:off x="540000" y="3240000"/>
            <a:ext cx="10796760" cy="2516760"/>
          </a:xfrm>
          <a:prstGeom prst="rect">
            <a:avLst/>
          </a:prstGeom>
          <a:noFill/>
          <a:ln w="0">
            <a:noFill/>
          </a:ln>
        </p:spPr>
        <p:style>
          <a:lnRef idx="0"/>
          <a:fillRef idx="0"/>
          <a:effectRef idx="0"/>
          <a:fontRef idx="minor"/>
        </p:style>
      </p:sp>
      <p:sp>
        <p:nvSpPr>
          <p:cNvPr id="131" name="PlaceHolder 1"/>
          <p:cNvSpPr/>
          <p:nvPr/>
        </p:nvSpPr>
        <p:spPr>
          <a:xfrm>
            <a:off x="470160" y="2159640"/>
            <a:ext cx="11228400" cy="7138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Bago makapagbigay ng pamagat, kinakailangan munang malaman ang paksa ng binasa. Nakatutulong ito para magkaroon ng ideya kung ano ang babasahin. Upang mahanap ang paksa, tanungin ang sarili, “Tungkol saan ba ang aking babasahin?”</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pamagat at ang paksa ay magkaiba. Ang paksa ay ang pangkalahatang ideya na pinag-uusapan sa isang akda. Inilalarawan ang paksa sa pamamagitan ng isang salita o maikling parirala. Sinasagot nito ang tanong na, “Tungkol sa ano o kanino ang akda o babasahin?”</a:t>
            </a:r>
            <a:endParaRPr b="0" lang="en-PH" sz="1800" spc="-1" strike="noStrike">
              <a:latin typeface="Arial"/>
            </a:endParaRPr>
          </a:p>
        </p:txBody>
      </p:sp>
      <p:sp>
        <p:nvSpPr>
          <p:cNvPr id="132" name="PlaceHolder 2"/>
          <p:cNvSpPr/>
          <p:nvPr/>
        </p:nvSpPr>
        <p:spPr>
          <a:xfrm>
            <a:off x="290160" y="180000"/>
            <a:ext cx="10508400" cy="23382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PAMAGAT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360000" y="2930400"/>
            <a:ext cx="12186000" cy="633240"/>
          </a:xfrm>
          <a:prstGeom prst="rect">
            <a:avLst/>
          </a:prstGeom>
          <a:noFill/>
          <a:ln w="0">
            <a:noFill/>
          </a:ln>
        </p:spPr>
        <p:style>
          <a:lnRef idx="0"/>
          <a:fillRef idx="0"/>
          <a:effectRef idx="0"/>
          <a:fontRef idx="minor"/>
        </p:style>
      </p:sp>
      <p:sp>
        <p:nvSpPr>
          <p:cNvPr id="134" name=""/>
          <p:cNvSpPr/>
          <p:nvPr/>
        </p:nvSpPr>
        <p:spPr>
          <a:xfrm>
            <a:off x="540000" y="3240000"/>
            <a:ext cx="10796760" cy="2516760"/>
          </a:xfrm>
          <a:prstGeom prst="rect">
            <a:avLst/>
          </a:prstGeom>
          <a:noFill/>
          <a:ln w="0">
            <a:noFill/>
          </a:ln>
        </p:spPr>
        <p:style>
          <a:lnRef idx="0"/>
          <a:fillRef idx="0"/>
          <a:effectRef idx="0"/>
          <a:fontRef idx="minor"/>
        </p:style>
      </p:sp>
      <p:sp>
        <p:nvSpPr>
          <p:cNvPr id="135" name="PlaceHolder 3"/>
          <p:cNvSpPr/>
          <p:nvPr/>
        </p:nvSpPr>
        <p:spPr>
          <a:xfrm>
            <a:off x="540000" y="1044000"/>
            <a:ext cx="11228400" cy="713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Upang lubos mo itong maintindihan, suriin at pag-aralan ang halimbawa.</a:t>
            </a:r>
            <a:endParaRPr b="0" lang="en-PH" sz="1800" spc="-1" strike="noStrike">
              <a:latin typeface="Arial"/>
            </a:endParaRPr>
          </a:p>
        </p:txBody>
      </p:sp>
      <p:sp>
        <p:nvSpPr>
          <p:cNvPr id="136" name=""/>
          <p:cNvSpPr/>
          <p:nvPr/>
        </p:nvSpPr>
        <p:spPr>
          <a:xfrm>
            <a:off x="540000" y="1620000"/>
            <a:ext cx="10978920" cy="3958920"/>
          </a:xfrm>
          <a:prstGeom prst="rect">
            <a:avLst/>
          </a:prstGeom>
          <a:solidFill>
            <a:srgbClr val="ffffff"/>
          </a:solidFill>
          <a:ln w="29160">
            <a:solidFill>
              <a:srgbClr val="000000"/>
            </a:solidFill>
            <a:round/>
          </a:ln>
        </p:spPr>
        <p:style>
          <a:lnRef idx="0"/>
          <a:fillRef idx="0"/>
          <a:effectRef idx="0"/>
          <a:fontRef idx="minor"/>
        </p:style>
      </p:sp>
      <p:sp>
        <p:nvSpPr>
          <p:cNvPr id="137" name=""/>
          <p:cNvSpPr/>
          <p:nvPr/>
        </p:nvSpPr>
        <p:spPr>
          <a:xfrm>
            <a:off x="540000" y="1800000"/>
            <a:ext cx="10978920" cy="39567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Si Ariel ay isang matulunging bata. Tuwing umaga, gumigising siya nang maaga upang tulungan ang kaniyang nanay. Habang nagluluto ito ng kanilang almusal, siya naman ay nagwawalis ng bakuran. Pagkatapos ay didiligan niya ang mga halaman. Sumasama rin siya sa kaniyang tatay sa bukid upang tulungan ito sa anumang gawain na alam niyang kaya niya. Nagbubunot siya ng mga damo sa palayan o kaya naman ay tumutulong sa pagpapaligo sa kanilang alagang kalabaw. Hindi rin niya ikinahihiyang tulungan sa paglalaba ang kaniyang ate sa ilog. Siya ang nagbabanlaw ng mga damit pagkatapos itong kusutin ng kaniyang ate. Maging ang mga kapitbahay ay natutuwa sa kaniya dahil kahit hindi nila hingin ang tulong ni Ariel ay kusa siyang tumutulong.</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360000" y="2930400"/>
            <a:ext cx="12186000" cy="633240"/>
          </a:xfrm>
          <a:prstGeom prst="rect">
            <a:avLst/>
          </a:prstGeom>
          <a:noFill/>
          <a:ln w="0">
            <a:noFill/>
          </a:ln>
        </p:spPr>
        <p:style>
          <a:lnRef idx="0"/>
          <a:fillRef idx="0"/>
          <a:effectRef idx="0"/>
          <a:fontRef idx="minor"/>
        </p:style>
      </p:sp>
      <p:sp>
        <p:nvSpPr>
          <p:cNvPr id="139" name=""/>
          <p:cNvSpPr/>
          <p:nvPr/>
        </p:nvSpPr>
        <p:spPr>
          <a:xfrm>
            <a:off x="540000" y="3240000"/>
            <a:ext cx="10796760" cy="2516760"/>
          </a:xfrm>
          <a:prstGeom prst="rect">
            <a:avLst/>
          </a:prstGeom>
          <a:noFill/>
          <a:ln w="0">
            <a:noFill/>
          </a:ln>
        </p:spPr>
        <p:style>
          <a:lnRef idx="0"/>
          <a:fillRef idx="0"/>
          <a:effectRef idx="0"/>
          <a:fontRef idx="minor"/>
        </p:style>
      </p:sp>
      <p:sp>
        <p:nvSpPr>
          <p:cNvPr id="140" name="PlaceHolder 4"/>
          <p:cNvSpPr/>
          <p:nvPr/>
        </p:nvSpPr>
        <p:spPr>
          <a:xfrm>
            <a:off x="470520" y="365040"/>
            <a:ext cx="11228400" cy="7138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ea typeface="DejaVu Sans"/>
              </a:rPr>
              <a:t>Tungkol kanino ang binasa mong akda?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&gt; Ito ay tungkol kay Ariel.</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Ano ang pangkalahatang ideya na pinag-uusapan tungkol kay Ariel?</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&gt; Ang kaniyang pagiging matulungin ang pinag-uusapan sa akda?</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Ano ngayon ang paksa ng akda?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&gt; Ang paksa ay matulungin si Ariel.</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Makikita sa binasa ang mga sumusuportang kaisipan na siya nga ay matulungin tulad ng:</a:t>
            </a:r>
            <a:endParaRPr b="0" lang="en-PH" sz="1800" spc="-1" strike="noStrike">
              <a:latin typeface="Arial"/>
            </a:endParaRPr>
          </a:p>
          <a:p>
            <a:pPr marL="1440000">
              <a:lnSpc>
                <a:spcPct val="150000"/>
              </a:lnSpc>
              <a:buNone/>
            </a:pPr>
            <a:r>
              <a:rPr b="0" lang="en-PH" sz="1800" spc="-1" strike="noStrike">
                <a:solidFill>
                  <a:srgbClr val="000000"/>
                </a:solidFill>
                <a:latin typeface="Lato"/>
                <a:ea typeface="DejaVu Sans"/>
              </a:rPr>
              <a:t>a. Tumutulong siya sa kaniyang nanay sa bahay.</a:t>
            </a:r>
            <a:endParaRPr b="0" lang="en-PH" sz="1800" spc="-1" strike="noStrike">
              <a:latin typeface="Arial"/>
            </a:endParaRPr>
          </a:p>
          <a:p>
            <a:pPr marL="1440000">
              <a:lnSpc>
                <a:spcPct val="150000"/>
              </a:lnSpc>
              <a:buNone/>
            </a:pPr>
            <a:r>
              <a:rPr b="0" lang="en-PH" sz="1800" spc="-1" strike="noStrike">
                <a:solidFill>
                  <a:srgbClr val="000000"/>
                </a:solidFill>
                <a:latin typeface="Lato"/>
                <a:ea typeface="DejaVu Sans"/>
              </a:rPr>
              <a:t>b. Tumutulong siya sa kaniyang tatay sa bukid.</a:t>
            </a:r>
            <a:endParaRPr b="0" lang="en-PH" sz="1800" spc="-1" strike="noStrike">
              <a:latin typeface="Arial"/>
            </a:endParaRPr>
          </a:p>
          <a:p>
            <a:pPr marL="1440000">
              <a:lnSpc>
                <a:spcPct val="150000"/>
              </a:lnSpc>
              <a:buNone/>
            </a:pPr>
            <a:r>
              <a:rPr b="0" lang="en-PH" sz="1800" spc="-1" strike="noStrike">
                <a:solidFill>
                  <a:srgbClr val="000000"/>
                </a:solidFill>
                <a:latin typeface="Lato"/>
                <a:ea typeface="DejaVu Sans"/>
              </a:rPr>
              <a:t>c. Tumutulong siya sa kaniyang ate sa paglalaba.</a:t>
            </a:r>
            <a:endParaRPr b="0" lang="en-PH" sz="1800" spc="-1" strike="noStrike">
              <a:latin typeface="Arial"/>
            </a:endParaRPr>
          </a:p>
          <a:p>
            <a:pPr marL="1440000">
              <a:lnSpc>
                <a:spcPct val="150000"/>
              </a:lnSpc>
              <a:buNone/>
            </a:pPr>
            <a:r>
              <a:rPr b="0" lang="en-PH" sz="1800" spc="-1" strike="noStrike">
                <a:solidFill>
                  <a:srgbClr val="000000"/>
                </a:solidFill>
                <a:latin typeface="Lato"/>
                <a:ea typeface="DejaVu Sans"/>
              </a:rPr>
              <a:t>d. Tumutulong din siya sa kaniyang mga kapitbahay.</a:t>
            </a:r>
            <a:endParaRPr b="0" lang="en-PH" sz="1800" spc="-1" strike="noStrike">
              <a:latin typeface="Arial"/>
            </a:endParaRPr>
          </a:p>
          <a:p>
            <a:pPr marL="1440000">
              <a:lnSpc>
                <a:spcPct val="150000"/>
              </a:lnSpc>
              <a:buNone/>
            </a:pPr>
            <a:endParaRPr b="0" lang="en-PH" sz="1800" spc="-1" strike="noStrike">
              <a:latin typeface="Arial"/>
            </a:endParaRPr>
          </a:p>
        </p:txBody>
      </p:sp>
      <p:sp>
        <p:nvSpPr>
          <p:cNvPr id="141" name=""/>
          <p:cNvSpPr/>
          <p:nvPr/>
        </p:nvSpPr>
        <p:spPr>
          <a:xfrm>
            <a:off x="540000" y="5076000"/>
            <a:ext cx="10979640" cy="9129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Pansinin na ang salitang “tumutulong” ay paulit-ulit na binanggit sa akda. Isa itong palatandaan na ito ang paksa. Ang paksa ay kadalasang sinasabi o mababasa nang paulit-ulit. Pagbibigay-diin ito sa pinag-uusapan.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360000" y="3240000"/>
            <a:ext cx="12186000" cy="633240"/>
          </a:xfrm>
          <a:prstGeom prst="rect">
            <a:avLst/>
          </a:prstGeom>
          <a:noFill/>
          <a:ln w="0">
            <a:noFill/>
          </a:ln>
        </p:spPr>
        <p:style>
          <a:lnRef idx="0"/>
          <a:fillRef idx="0"/>
          <a:effectRef idx="0"/>
          <a:fontRef idx="minor"/>
        </p:style>
      </p:sp>
      <p:sp>
        <p:nvSpPr>
          <p:cNvPr id="143" name=""/>
          <p:cNvSpPr/>
          <p:nvPr/>
        </p:nvSpPr>
        <p:spPr>
          <a:xfrm>
            <a:off x="540000" y="3240000"/>
            <a:ext cx="10796760" cy="2516760"/>
          </a:xfrm>
          <a:prstGeom prst="rect">
            <a:avLst/>
          </a:prstGeom>
          <a:noFill/>
          <a:ln w="0">
            <a:noFill/>
          </a:ln>
        </p:spPr>
        <p:style>
          <a:lnRef idx="0"/>
          <a:fillRef idx="0"/>
          <a:effectRef idx="0"/>
          <a:fontRef idx="minor"/>
        </p:style>
      </p:sp>
      <p:sp>
        <p:nvSpPr>
          <p:cNvPr id="144" name="PlaceHolder 5"/>
          <p:cNvSpPr/>
          <p:nvPr/>
        </p:nvSpPr>
        <p:spPr>
          <a:xfrm>
            <a:off x="1010520" y="2412000"/>
            <a:ext cx="11228400" cy="7138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1. Dapat na ang pamagat ay mayroong kaugnayan sa paksa o pangunahing diwa ng isang akda.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Dapat na ito ay makatawag-pansin o kawili-wili. Ito ay para makuha ang atensiyon ng mambabasa.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Maikli lamang dapat ang isang pamagat.</a:t>
            </a:r>
            <a:endParaRPr b="0" lang="en-PH" sz="1800" spc="-1" strike="noStrike">
              <a:latin typeface="Arial"/>
            </a:endParaRPr>
          </a:p>
        </p:txBody>
      </p:sp>
      <p:sp>
        <p:nvSpPr>
          <p:cNvPr id="145" name="PlaceHolder 9"/>
          <p:cNvSpPr/>
          <p:nvPr/>
        </p:nvSpPr>
        <p:spPr>
          <a:xfrm>
            <a:off x="290160" y="180000"/>
            <a:ext cx="10508400" cy="23382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MGA PARAAN NG PAGBUO NG ISANG PAMAGAT SA ISANG AKDA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360000" y="2930400"/>
            <a:ext cx="12186000" cy="633240"/>
          </a:xfrm>
          <a:prstGeom prst="rect">
            <a:avLst/>
          </a:prstGeom>
          <a:noFill/>
          <a:ln w="0">
            <a:noFill/>
          </a:ln>
        </p:spPr>
        <p:style>
          <a:lnRef idx="0"/>
          <a:fillRef idx="0"/>
          <a:effectRef idx="0"/>
          <a:fontRef idx="minor"/>
        </p:style>
      </p:sp>
      <p:sp>
        <p:nvSpPr>
          <p:cNvPr id="147" name=""/>
          <p:cNvSpPr/>
          <p:nvPr/>
        </p:nvSpPr>
        <p:spPr>
          <a:xfrm>
            <a:off x="540000" y="3240000"/>
            <a:ext cx="10796760" cy="2516760"/>
          </a:xfrm>
          <a:prstGeom prst="rect">
            <a:avLst/>
          </a:prstGeom>
          <a:noFill/>
          <a:ln w="0">
            <a:noFill/>
          </a:ln>
        </p:spPr>
        <p:style>
          <a:lnRef idx="0"/>
          <a:fillRef idx="0"/>
          <a:effectRef idx="0"/>
          <a:fontRef idx="minor"/>
        </p:style>
      </p:sp>
      <p:sp>
        <p:nvSpPr>
          <p:cNvPr id="148" name="PlaceHolder 10"/>
          <p:cNvSpPr/>
          <p:nvPr/>
        </p:nvSpPr>
        <p:spPr>
          <a:xfrm>
            <a:off x="540000" y="756000"/>
            <a:ext cx="11228400" cy="713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May mga babasahin na hindi lantad o hindi agad makikita kung ano ang paksa. Kinakailangan ang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mahusay na pag-unawa rito upang matukoy kung tungkol saan o ano ang pinag-uusapan.</a:t>
            </a:r>
            <a:endParaRPr b="0" lang="en-PH" sz="1800" spc="-1" strike="noStrike">
              <a:latin typeface="Arial"/>
            </a:endParaRPr>
          </a:p>
        </p:txBody>
      </p:sp>
      <p:sp>
        <p:nvSpPr>
          <p:cNvPr id="149" name=""/>
          <p:cNvSpPr/>
          <p:nvPr/>
        </p:nvSpPr>
        <p:spPr>
          <a:xfrm>
            <a:off x="540000" y="1620000"/>
            <a:ext cx="10978920" cy="3958920"/>
          </a:xfrm>
          <a:prstGeom prst="rect">
            <a:avLst/>
          </a:prstGeom>
          <a:solidFill>
            <a:srgbClr val="ffffff"/>
          </a:solidFill>
          <a:ln w="29160">
            <a:solidFill>
              <a:srgbClr val="000000"/>
            </a:solidFill>
            <a:round/>
          </a:ln>
        </p:spPr>
        <p:style>
          <a:lnRef idx="0"/>
          <a:fillRef idx="0"/>
          <a:effectRef idx="0"/>
          <a:fontRef idx="minor"/>
        </p:style>
      </p:sp>
      <p:sp>
        <p:nvSpPr>
          <p:cNvPr id="150" name=""/>
          <p:cNvSpPr/>
          <p:nvPr/>
        </p:nvSpPr>
        <p:spPr>
          <a:xfrm>
            <a:off x="540000" y="1800000"/>
            <a:ext cx="10978920" cy="39567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Lubhang malaki ang </a:t>
            </a:r>
            <a:r>
              <a:rPr b="1" lang="en-PH" sz="1800" spc="-1" strike="noStrike">
                <a:solidFill>
                  <a:srgbClr val="000000"/>
                </a:solidFill>
                <a:latin typeface="Lato"/>
                <a:ea typeface="DejaVu Sans"/>
              </a:rPr>
              <a:t>problema sa transportasyon </a:t>
            </a:r>
            <a:r>
              <a:rPr b="0" lang="en-PH" sz="1800" spc="-1" strike="noStrike">
                <a:solidFill>
                  <a:srgbClr val="000000"/>
                </a:solidFill>
                <a:latin typeface="Lato"/>
                <a:ea typeface="DejaVu Sans"/>
              </a:rPr>
              <a:t>ngayong may pandemya. Dahil marami ang nagbalik-trabaho na umaangal sa sobrang hirap ng transportasyon, nag-isip ng </a:t>
            </a:r>
            <a:r>
              <a:rPr b="1" lang="en-PH" sz="1800" spc="-1" strike="noStrike">
                <a:solidFill>
                  <a:srgbClr val="000000"/>
                </a:solidFill>
                <a:latin typeface="Lato"/>
                <a:ea typeface="DejaVu Sans"/>
              </a:rPr>
              <a:t>solusyon</a:t>
            </a:r>
            <a:r>
              <a:rPr b="0" lang="en-PH" sz="1800" spc="-1" strike="noStrike">
                <a:solidFill>
                  <a:srgbClr val="000000"/>
                </a:solidFill>
                <a:latin typeface="Lato"/>
                <a:ea typeface="DejaVu Sans"/>
              </a:rPr>
              <a:t> ang pamahalaan para malutas ito. Nagbigay ang Inter-Agency Task Force (IATF) ng kautusan na maaaring gumamit ng mga alternatibong transportasyon. Ang mga bisikleta, scooter, at maging skateboard ay pinapayagan na dumaan sa malalaking daan. Mayroong itatalagang special lane para iwas sa disgrasya o abala sa trapiko. Gayundin, ang mga pribadong shuttle bus ay papayagan din na makapaghintay sa mga terminal ng bus. Palalawigin din ang prangkisa ng mga taxi at iba pang pribadong transportasyon. Pahahabain na rin ang oras ng operasyon ng Light Rail Transit (LRT) at Metro Rail Transit (MRT).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360000" y="2930400"/>
            <a:ext cx="12186000" cy="633240"/>
          </a:xfrm>
          <a:prstGeom prst="rect">
            <a:avLst/>
          </a:prstGeom>
          <a:noFill/>
          <a:ln w="0">
            <a:noFill/>
          </a:ln>
        </p:spPr>
        <p:style>
          <a:lnRef idx="0"/>
          <a:fillRef idx="0"/>
          <a:effectRef idx="0"/>
          <a:fontRef idx="minor"/>
        </p:style>
      </p:sp>
      <p:sp>
        <p:nvSpPr>
          <p:cNvPr id="152" name=""/>
          <p:cNvSpPr/>
          <p:nvPr/>
        </p:nvSpPr>
        <p:spPr>
          <a:xfrm>
            <a:off x="540000" y="3240000"/>
            <a:ext cx="10796760" cy="2516760"/>
          </a:xfrm>
          <a:prstGeom prst="rect">
            <a:avLst/>
          </a:prstGeom>
          <a:noFill/>
          <a:ln w="0">
            <a:noFill/>
          </a:ln>
        </p:spPr>
        <p:style>
          <a:lnRef idx="0"/>
          <a:fillRef idx="0"/>
          <a:effectRef idx="0"/>
          <a:fontRef idx="minor"/>
        </p:style>
      </p:sp>
      <p:sp>
        <p:nvSpPr>
          <p:cNvPr id="153" name="PlaceHolder 11"/>
          <p:cNvSpPr/>
          <p:nvPr/>
        </p:nvSpPr>
        <p:spPr>
          <a:xfrm>
            <a:off x="470520" y="365040"/>
            <a:ext cx="11228400" cy="7138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ea typeface="DejaVu Sans"/>
              </a:rPr>
              <a:t>Tungkol saan ang babasahin?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&gt; Tungkol sa transportasyon.</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Ano ang pangkalahatang ideya na pinag-uusapan tungkol sa transportasyon?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&gt; Ito ay ang mga solusyon sa problema ng transportasyon.</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1" i="1" lang="en-PH" sz="1800" spc="-1" strike="noStrike">
                <a:solidFill>
                  <a:srgbClr val="000000"/>
                </a:solidFill>
                <a:latin typeface="Lato"/>
                <a:ea typeface="DejaVu Sans"/>
              </a:rPr>
              <a:t>Mapapansin na hindi agad ito makikita sa isang pangungusap, hindi kagaya ng naunang halimbawa.</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Ang mga sumusuportang detalye o kaisipan sa paksa ay:</a:t>
            </a:r>
            <a:endParaRPr b="0" lang="en-PH" sz="1800" spc="-1" strike="noStrike">
              <a:latin typeface="Arial"/>
            </a:endParaRPr>
          </a:p>
          <a:p>
            <a:pPr marL="720000">
              <a:lnSpc>
                <a:spcPct val="150000"/>
              </a:lnSpc>
              <a:buNone/>
            </a:pPr>
            <a:r>
              <a:rPr b="0" lang="en-PH" sz="1800" spc="-1" strike="noStrike">
                <a:solidFill>
                  <a:srgbClr val="000000"/>
                </a:solidFill>
                <a:latin typeface="Lato"/>
                <a:ea typeface="DejaVu Sans"/>
              </a:rPr>
              <a:t>a. Paggamit ng mga alternatibong transportasyon gaya ng bisikleta, scooter, at skateboard</a:t>
            </a:r>
            <a:endParaRPr b="0" lang="en-PH" sz="1800" spc="-1" strike="noStrike">
              <a:latin typeface="Arial"/>
            </a:endParaRPr>
          </a:p>
          <a:p>
            <a:pPr marL="720000">
              <a:lnSpc>
                <a:spcPct val="150000"/>
              </a:lnSpc>
              <a:buNone/>
            </a:pPr>
            <a:r>
              <a:rPr b="0" lang="en-PH" sz="1800" spc="-1" strike="noStrike">
                <a:solidFill>
                  <a:srgbClr val="000000"/>
                </a:solidFill>
                <a:latin typeface="Lato"/>
                <a:ea typeface="DejaVu Sans"/>
              </a:rPr>
              <a:t>b. Paghihintay ng mga private shuttle sa mga terminal ng bus</a:t>
            </a:r>
            <a:endParaRPr b="0" lang="en-PH" sz="1800" spc="-1" strike="noStrike">
              <a:latin typeface="Arial"/>
            </a:endParaRPr>
          </a:p>
          <a:p>
            <a:pPr marL="720000">
              <a:lnSpc>
                <a:spcPct val="150000"/>
              </a:lnSpc>
              <a:buNone/>
            </a:pPr>
            <a:r>
              <a:rPr b="0" lang="en-PH" sz="1800" spc="-1" strike="noStrike">
                <a:solidFill>
                  <a:srgbClr val="000000"/>
                </a:solidFill>
                <a:latin typeface="Lato"/>
                <a:ea typeface="DejaVu Sans"/>
              </a:rPr>
              <a:t>c. Palalawigin ang prangkisa ng mga taxi at motorsiklo</a:t>
            </a:r>
            <a:endParaRPr b="0" lang="en-PH" sz="1800" spc="-1" strike="noStrike">
              <a:latin typeface="Arial"/>
            </a:endParaRPr>
          </a:p>
          <a:p>
            <a:pPr marL="720000">
              <a:lnSpc>
                <a:spcPct val="150000"/>
              </a:lnSpc>
              <a:buNone/>
            </a:pPr>
            <a:r>
              <a:rPr b="0" lang="en-PH" sz="1800" spc="-1" strike="noStrike">
                <a:solidFill>
                  <a:srgbClr val="000000"/>
                </a:solidFill>
                <a:latin typeface="Lato"/>
                <a:ea typeface="DejaVu Sans"/>
              </a:rPr>
              <a:t>d. Pahahabain ang operasyon ng LRT at MRT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itle 4"/>
          <p:cNvSpPr/>
          <p:nvPr/>
        </p:nvSpPr>
        <p:spPr>
          <a:xfrm>
            <a:off x="1523880" y="1799640"/>
            <a:ext cx="9136800" cy="238032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1116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2023-07-10T13:18:18Z</dcterms:modified>
  <cp:revision>84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