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3588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352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"/>
          <p:cNvSpPr/>
          <p:nvPr/>
        </p:nvSpPr>
        <p:spPr>
          <a:xfrm>
            <a:off x="0" y="0"/>
            <a:ext cx="12169800" cy="68356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" descr=""/>
          <p:cNvPicPr/>
          <p:nvPr/>
        </p:nvPicPr>
        <p:blipFill>
          <a:blip r:embed="rId3"/>
          <a:stretch/>
        </p:blipFill>
        <p:spPr>
          <a:xfrm>
            <a:off x="331920" y="1800360"/>
            <a:ext cx="2776320" cy="2776320"/>
          </a:xfrm>
          <a:prstGeom prst="rect">
            <a:avLst/>
          </a:prstGeom>
          <a:ln w="0">
            <a:noFill/>
          </a:ln>
        </p:spPr>
      </p:pic>
      <p:sp>
        <p:nvSpPr>
          <p:cNvPr id="2" name=""/>
          <p:cNvSpPr/>
          <p:nvPr/>
        </p:nvSpPr>
        <p:spPr>
          <a:xfrm>
            <a:off x="3487680" y="1474920"/>
            <a:ext cx="8682120" cy="3838320"/>
          </a:xfrm>
          <a:prstGeom prst="rect">
            <a:avLst/>
          </a:prstGeom>
          <a:solidFill>
            <a:srgbClr val="9c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"/>
          <p:cNvSpPr/>
          <p:nvPr/>
        </p:nvSpPr>
        <p:spPr>
          <a:xfrm>
            <a:off x="3487680" y="5337000"/>
            <a:ext cx="8682120" cy="360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/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120" y="272880"/>
            <a:ext cx="10935000" cy="110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35000" cy="3938760"/>
          </a:xfrm>
          <a:prstGeom prst="rect">
            <a:avLst/>
          </a:prstGeom>
          <a:noFill/>
          <a:ln w="0">
            <a:noFill/>
          </a:ln>
        </p:spPr>
        <p:txBody>
          <a:bodyPr lIns="0" rIns="0" tIns="28440" bIns="0" anchor="t">
            <a:normAutofit/>
          </a:bodyPr>
          <a:p>
            <a:pPr marL="343080" indent="-343080">
              <a:spcBef>
                <a:spcPts val="1712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1426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1151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862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575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2"/>
          <a:stretch/>
        </p:blipFill>
        <p:spPr>
          <a:xfrm>
            <a:off x="0" y="6242040"/>
            <a:ext cx="12169800" cy="612720"/>
          </a:xfrm>
          <a:prstGeom prst="rect">
            <a:avLst/>
          </a:prstGeom>
          <a:ln w="0">
            <a:noFill/>
          </a:ln>
        </p:spPr>
      </p:pic>
      <p:sp>
        <p:nvSpPr>
          <p:cNvPr id="43" name=""/>
          <p:cNvSpPr/>
          <p:nvPr/>
        </p:nvSpPr>
        <p:spPr>
          <a:xfrm>
            <a:off x="10868040" y="0"/>
            <a:ext cx="947880" cy="947880"/>
          </a:xfrm>
          <a:prstGeom prst="rect">
            <a:avLst/>
          </a:prstGeom>
          <a:solidFill>
            <a:srgbClr val="9c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" descr=""/>
          <p:cNvPicPr/>
          <p:nvPr/>
        </p:nvPicPr>
        <p:blipFill>
          <a:blip r:embed="rId3"/>
          <a:stretch/>
        </p:blipFill>
        <p:spPr>
          <a:xfrm>
            <a:off x="10856880" y="-63360"/>
            <a:ext cx="1011240" cy="1011240"/>
          </a:xfrm>
          <a:prstGeom prst="rect">
            <a:avLst/>
          </a:prstGeom>
          <a:ln w="0">
            <a:noFill/>
          </a:ln>
        </p:spPr>
      </p:pic>
      <p:sp>
        <p:nvSpPr>
          <p:cNvPr id="45" name=""/>
          <p:cNvSpPr/>
          <p:nvPr/>
        </p:nvSpPr>
        <p:spPr>
          <a:xfrm>
            <a:off x="185760" y="6362640"/>
            <a:ext cx="46688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9451800" y="6351480"/>
            <a:ext cx="26006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120" y="272880"/>
            <a:ext cx="10935000" cy="1106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120" y="1604520"/>
            <a:ext cx="10935000" cy="3938760"/>
          </a:xfrm>
          <a:prstGeom prst="rect">
            <a:avLst/>
          </a:prstGeom>
          <a:noFill/>
          <a:ln w="0">
            <a:noFill/>
          </a:ln>
        </p:spPr>
        <p:txBody>
          <a:bodyPr lIns="0" rIns="0" tIns="28440" bIns="0" anchor="t">
            <a:normAutofit/>
          </a:bodyPr>
          <a:p>
            <a:pPr marL="343080" indent="-343080">
              <a:spcBef>
                <a:spcPts val="1712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1426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1151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862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575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" descr=""/>
          <p:cNvPicPr/>
          <p:nvPr/>
        </p:nvPicPr>
        <p:blipFill>
          <a:blip r:embed="rId2"/>
          <a:stretch/>
        </p:blipFill>
        <p:spPr>
          <a:xfrm>
            <a:off x="2754360" y="1508040"/>
            <a:ext cx="6592680" cy="3360960"/>
          </a:xfrm>
          <a:prstGeom prst="rect">
            <a:avLst/>
          </a:prstGeom>
          <a:ln w="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343080" indent="-343080">
              <a:spcBef>
                <a:spcPts val="1712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840">
              <a:spcBef>
                <a:spcPts val="1426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</a:tabLst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600">
              <a:spcBef>
                <a:spcPts val="1151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•"/>
              <a:tabLst>
                <a:tab algn="l" pos="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</a:tabLst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600">
              <a:spcBef>
                <a:spcPts val="862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–"/>
              <a:tabLst>
                <a:tab algn="l" pos="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600">
              <a:spcBef>
                <a:spcPts val="575"/>
              </a:spcBef>
              <a:spcAft>
                <a:spcPts val="300"/>
              </a:spcAft>
              <a:buClr>
                <a:srgbClr val="000000"/>
              </a:buClr>
              <a:buFont typeface="Times New Roman"/>
              <a:buChar char="»"/>
              <a:tabLst>
                <a:tab algn="l" pos="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2057400" indent="-228600">
              <a:spcBef>
                <a:spcPts val="499"/>
              </a:spcBef>
              <a:buClr>
                <a:srgbClr val="000000"/>
              </a:buClr>
              <a:buFont typeface="Times New Roman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803040" y="3060000"/>
            <a:ext cx="807696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TEKSTONG NAGPAPALIWANAG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79440" y="360036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729720" y="2218320"/>
            <a:ext cx="1079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Ipinapaliwanag ng teksto ang mga impormasyon hinggil sa anomang paksang may kaugnayan sa kaalaman ng mga mambabasa. Nililinaw ang mga katanungang dapat matugunan batay sa pangangailangan ng mga mambabasa. Ang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paglalahad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bilang isang pamamaraan ng paghahayag ay nagbibigay linaw, nagbibigay-kaalaman o pakahulugan, at nagsusuri upang lubos na maipaunawa ang kahulugan o mensaheng inilalahad o nais ipaabot ng nagsasalita.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</p:txBody>
      </p:sp>
      <p:sp>
        <p:nvSpPr>
          <p:cNvPr id="127" name=""/>
          <p:cNvSpPr/>
          <p:nvPr/>
        </p:nvSpPr>
        <p:spPr>
          <a:xfrm>
            <a:off x="-360" y="151236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IBA’T IBANG PARAAN NG PAGPAPAHAYAG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1522440" y="1798560"/>
            <a:ext cx="9120240" cy="236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IBA’T IBANG PAMAMARAAN 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NG PAGPAPAHAYAG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379440" y="360036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729720" y="1800000"/>
            <a:ext cx="1079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1.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Pag-iisa-isa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– Ito ay isang paraan ng paglalahad ng isang kalagayan o sitwasyon sa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pamamagitan ng maayos na paghahanay ng mga pangyayari ayon sa talagang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pagkakasunod-sunod ng mga ito.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2.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Paghahambing at Pagsasalungatan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– Ginagamit ang paraan na ito sa paghahambing ng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pagkakatulad at pagkakaiba ng mga bagay-bagay.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3.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Pagsusuri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– Sa paraang ito ay sinusuri ang mga salik o bagay-bagay nakaaapekto sa isang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sitwasyon at ang pagkakaugnay-ugnay ng mga ito.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</p:txBody>
      </p:sp>
      <p:sp>
        <p:nvSpPr>
          <p:cNvPr id="131" name=""/>
          <p:cNvSpPr/>
          <p:nvPr/>
        </p:nvSpPr>
        <p:spPr>
          <a:xfrm>
            <a:off x="0" y="90000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IBA’T IBANG PARAAN NG PAGPAPAHAYAG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720000" y="2218320"/>
            <a:ext cx="1079028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4.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Sanhi at Bunga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– Tinatalakay rito kung ano ang sanhi o dahilan at kung ano-ano ang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kinalabasan. Sa paraang ito madaling maikintal sa isipan ng mambabasa o nakikinig ang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mga pangyayari.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600" spc="-1" strike="noStrike">
              <a:solidFill>
                <a:srgbClr val="000000"/>
              </a:solidFill>
              <a:latin typeface="Lato"/>
            </a:endParaRP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5.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Pagbibigay Halimbawa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– Ito ay nagpapatibay ng isang paglalahad. Sa pamamagitan ng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pagbibigay ng halimbawa ay madaling makumbinsi o mahikayat ang nagbabasa o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nakikinig. </a:t>
            </a:r>
            <a:endParaRPr b="0" lang="en-PH" sz="2000" spc="-1" strike="noStrike">
              <a:solidFill>
                <a:srgbClr val="000000"/>
              </a:solidFill>
              <a:latin typeface="Lato"/>
            </a:endParaRPr>
          </a:p>
        </p:txBody>
      </p:sp>
      <p:sp>
        <p:nvSpPr>
          <p:cNvPr id="133" name=""/>
          <p:cNvSpPr/>
          <p:nvPr/>
        </p:nvSpPr>
        <p:spPr>
          <a:xfrm>
            <a:off x="0" y="1260000"/>
            <a:ext cx="121935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IBA’T IBANG PARAAN NG PAGPAPAHAYAG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1522440" y="1798560"/>
            <a:ext cx="9120240" cy="236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-360360" y="2879640"/>
            <a:ext cx="12169800" cy="61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>
            <a:off x="539640" y="3240000"/>
            <a:ext cx="1078092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395640" y="-539280"/>
            <a:ext cx="11518920" cy="575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1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2000" spc="-1" strike="noStrike">
                <a:solidFill>
                  <a:srgbClr val="000000"/>
                </a:solidFill>
                <a:latin typeface="Lato"/>
                <a:ea typeface="DejaVu Sans"/>
              </a:rPr>
              <a:t>Sagutin ang sumusunod na katanungan. Isulat ang iyong sagot sa iyong kuwaderno.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marL="72000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0" lang="en-US" sz="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6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Arial;Arial"/>
              </a:rPr>
              <a:t>1. Anong pamamaraan ng paglalahad ang kailangang gamitin kapag ikaw ay nagtatalakay ng dahilan at epekto ng isang pangyayari? __________________ 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None/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Lato"/>
                <a:ea typeface="Arial;Arial"/>
              </a:rPr>
              <a:t>2. Anong pamamaraan ng paglalahad ang marapat na gamitin kung maglalahad ng kaisipan sa pamamagitan ng malalim na pagsusuri o pag-iisip sa mga bagay na nakaaapekto sa isang sitwasyon? ______________________________ 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546120" y="900000"/>
            <a:ext cx="11333160" cy="337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360360" y="1800360"/>
            <a:ext cx="9717120" cy="43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312840" y="2536920"/>
            <a:ext cx="12192120" cy="703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  <a:tab algn="l" pos="9434520"/>
                <a:tab algn="l" pos="9883800"/>
                <a:tab algn="l" pos="10333080"/>
                <a:tab algn="l" pos="10782360"/>
                <a:tab algn="l" pos="11231640"/>
                <a:tab algn="l" pos="11680920"/>
                <a:tab algn="l" pos="12130200"/>
              </a:tabLst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</a:rPr>
              <a:t>   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2023-06-23T10:04:08Z</dcterms:modified>
  <cp:revision>440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