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8520" cy="68544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5400" cy="2795400"/>
          </a:xfrm>
          <a:prstGeom prst="rect">
            <a:avLst/>
          </a:prstGeom>
          <a:ln w="0">
            <a:noFill/>
          </a:ln>
        </p:spPr>
      </p:pic>
      <p:sp>
        <p:nvSpPr>
          <p:cNvPr id="2" name="Rectangle 5"/>
          <p:cNvSpPr/>
          <p:nvPr/>
        </p:nvSpPr>
        <p:spPr>
          <a:xfrm>
            <a:off x="3487320" y="1475280"/>
            <a:ext cx="8700840" cy="38588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700840" cy="3805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8520" cy="631440"/>
          </a:xfrm>
          <a:prstGeom prst="rect">
            <a:avLst/>
          </a:prstGeom>
          <a:ln w="0">
            <a:noFill/>
          </a:ln>
        </p:spPr>
      </p:pic>
      <p:sp>
        <p:nvSpPr>
          <p:cNvPr id="43" name="Rectangle 7"/>
          <p:cNvSpPr/>
          <p:nvPr/>
        </p:nvSpPr>
        <p:spPr>
          <a:xfrm>
            <a:off x="10868760" y="0"/>
            <a:ext cx="966960" cy="9669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31040" cy="1031040"/>
          </a:xfrm>
          <a:prstGeom prst="rect">
            <a:avLst/>
          </a:prstGeom>
          <a:ln w="0">
            <a:noFill/>
          </a:ln>
        </p:spPr>
      </p:pic>
      <p:sp>
        <p:nvSpPr>
          <p:cNvPr id="45" name="TextBox 9"/>
          <p:cNvSpPr/>
          <p:nvPr/>
        </p:nvSpPr>
        <p:spPr>
          <a:xfrm>
            <a:off x="185400" y="6362280"/>
            <a:ext cx="4688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9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2840" cy="33811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26960" y="2953080"/>
            <a:ext cx="767160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Pagsusuri sa Antas ng Wika Batay sa Pormalidad na Ginamit sa Pagsulat ng Awiting-bayan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9"/>
          <p:cNvSpPr/>
          <p:nvPr/>
        </p:nvSpPr>
        <p:spPr>
          <a:xfrm>
            <a:off x="36000" y="36000"/>
            <a:ext cx="10763640" cy="10436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Arial"/>
              </a:rPr>
              <a:t>Pagsusuri sa Antas ng Wika Batay sa Pormalidad na Ginamit sa Pagsulat ng Awiting-bayan</a:t>
            </a:r>
            <a:endParaRPr b="0" lang="en-PH" sz="2800" spc="-1" strike="noStrike">
              <a:latin typeface="Arial"/>
            </a:endParaRPr>
          </a:p>
        </p:txBody>
      </p:sp>
      <p:sp>
        <p:nvSpPr>
          <p:cNvPr id="126" name=""/>
          <p:cNvSpPr/>
          <p:nvPr/>
        </p:nvSpPr>
        <p:spPr>
          <a:xfrm>
            <a:off x="216000" y="1080000"/>
            <a:ext cx="11415600" cy="521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Nauuri sa dalawa ang wika. Ito ay ang pormal at di-pormal na wika.</a:t>
            </a:r>
            <a:endParaRPr b="0" lang="en-PH" sz="1800" spc="-1" strike="noStrike">
              <a:latin typeface="Arial"/>
            </a:endParaRPr>
          </a:p>
          <a:p>
            <a:pPr>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1. </a:t>
            </a:r>
            <a:r>
              <a:rPr b="1" lang="en-PH" sz="1800" spc="-1" strike="noStrike">
                <a:solidFill>
                  <a:srgbClr val="000000"/>
                </a:solidFill>
                <a:latin typeface="Lato"/>
                <a:ea typeface="DejaVu Sans"/>
              </a:rPr>
              <a:t>Pormal</a:t>
            </a:r>
            <a:r>
              <a:rPr b="0" lang="en-PH" sz="1800" spc="-1" strike="noStrike">
                <a:solidFill>
                  <a:srgbClr val="000000"/>
                </a:solidFill>
                <a:latin typeface="Lato"/>
                <a:ea typeface="DejaVu Sans"/>
              </a:rPr>
              <a:t> – ito ang wikang ginagamit sa publikasyon, tulad ng mga aklat, mga panulat na akademiko o teknikal, at mga sanaysay sa mga paaralan. Ito ay gumagamit ng bokabularyong mas komplikado kaysa sa ginagamit sa pang-araw-araw na usapan. Gumagamit din ito ng mga pangungusap na binubuo ayon sa mga panuntunang gramatikal. Mahahati ito sa dalawang uri: ang pambansa at pampanitikan.</a:t>
            </a:r>
            <a:endParaRPr b="0" lang="en-PH" sz="1800" spc="-1" strike="noStrike">
              <a:latin typeface="Arial"/>
            </a:endParaRPr>
          </a:p>
          <a:p>
            <a:pPr algn="just">
              <a:lnSpc>
                <a:spcPct val="100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Pambansa</a:t>
            </a:r>
            <a:r>
              <a:rPr b="0" lang="en-PH" sz="1800" spc="-1" strike="noStrike">
                <a:solidFill>
                  <a:srgbClr val="000000"/>
                </a:solidFill>
                <a:latin typeface="Lato"/>
                <a:ea typeface="DejaVu Sans"/>
              </a:rPr>
              <a:t> – wikang ginagamit at pinalalaganap ng mga aklat at babasahing itinatakda sa mga paaralan. Ito rin ang wikang ginagamit bilang panturo at wikang kinikilala ng pamahalaan. Ilan sa mga halimbawa nito ay ang paaralan, mesa, samahan, awit, at bulong.</a:t>
            </a:r>
            <a:endParaRPr b="0" lang="en-PH" sz="1800" spc="-1" strike="noStrike">
              <a:latin typeface="Arial"/>
            </a:endParaRPr>
          </a:p>
          <a:p>
            <a:pPr algn="just">
              <a:lnSpc>
                <a:spcPct val="100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a:t>
            </a:r>
            <a:r>
              <a:rPr b="1" lang="en-PH" sz="1800" spc="-1" strike="noStrike">
                <a:solidFill>
                  <a:srgbClr val="000000"/>
                </a:solidFill>
                <a:latin typeface="Lato"/>
                <a:ea typeface="DejaVu Sans"/>
              </a:rPr>
              <a:t>Pampanitikan</a:t>
            </a:r>
            <a:r>
              <a:rPr b="0" lang="en-PH" sz="1800" spc="-1" strike="noStrike">
                <a:solidFill>
                  <a:srgbClr val="000000"/>
                </a:solidFill>
                <a:latin typeface="Lato"/>
                <a:ea typeface="DejaVu Sans"/>
              </a:rPr>
              <a:t> – wikang makulay, malikhain, at matalinghaga. Ito ang uri ng wikang makikita sa mga manunulat partikular sa manunulat ng panitikan. Ilan sa mga halimbawa nito ay ang animo’y bulak sa lambot, ilaw ng tahanan, at perlas ng silangan.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283680" y="1034640"/>
            <a:ext cx="11415600" cy="4328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2. </a:t>
            </a:r>
            <a:r>
              <a:rPr b="1" lang="en-PH" sz="1800" spc="-1" strike="noStrike">
                <a:solidFill>
                  <a:srgbClr val="000000"/>
                </a:solidFill>
                <a:latin typeface="Lato"/>
                <a:ea typeface="DejaVu Sans"/>
              </a:rPr>
              <a:t>Di-pormal</a:t>
            </a:r>
            <a:r>
              <a:rPr b="0" lang="en-PH" sz="1800" spc="-1" strike="noStrike">
                <a:solidFill>
                  <a:srgbClr val="000000"/>
                </a:solidFill>
                <a:latin typeface="Lato"/>
                <a:ea typeface="DejaVu Sans"/>
              </a:rPr>
              <a:t> – ito ang uri ng wikang ginagamit sa pang-araw-araw o ordinaryong pakikipag-usap. Ito ay nahahati naman sa tatlong uri:</a:t>
            </a:r>
            <a:endParaRPr b="0" lang="en-PH" sz="1800" spc="-1" strike="noStrike">
              <a:latin typeface="Arial"/>
            </a:endParaRPr>
          </a:p>
          <a:p>
            <a:pPr algn="just">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a:t>
            </a:r>
            <a:r>
              <a:rPr b="1" lang="en-PH" sz="1800" spc="-1" strike="noStrike">
                <a:solidFill>
                  <a:srgbClr val="000000"/>
                </a:solidFill>
                <a:latin typeface="Lato"/>
                <a:ea typeface="DejaVu Sans"/>
              </a:rPr>
              <a:t> Balbal</a:t>
            </a:r>
            <a:r>
              <a:rPr b="0" lang="en-PH" sz="1800" spc="-1" strike="noStrike">
                <a:solidFill>
                  <a:srgbClr val="000000"/>
                </a:solidFill>
                <a:latin typeface="Lato"/>
                <a:ea typeface="DejaVu Sans"/>
              </a:rPr>
              <a:t> – katumbas ng slang sa Ingles. Itinuturing din itong salitang kalye o salitang kanto. Ilan sa mga halimbawa nito ay haybol (bahay), lods (idolo), at ermat (nanay).</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a:t>
            </a:r>
            <a:r>
              <a:rPr b="1" lang="en-PH" sz="1800" spc="-1" strike="noStrike">
                <a:solidFill>
                  <a:srgbClr val="000000"/>
                </a:solidFill>
                <a:latin typeface="Lato"/>
                <a:ea typeface="DejaVu Sans"/>
              </a:rPr>
              <a:t>Lalawiganin</a:t>
            </a:r>
            <a:r>
              <a:rPr b="0" lang="en-PH" sz="1800" spc="-1" strike="noStrike">
                <a:solidFill>
                  <a:srgbClr val="000000"/>
                </a:solidFill>
                <a:latin typeface="Lato"/>
                <a:ea typeface="DejaVu Sans"/>
              </a:rPr>
              <a:t> – wikang nagmumula sa isang partikular na lugar o sakop ng lugar kung saan ginagamit ito. Kapansin-pansin din ang ibang paraan ng pagbigkas ng salita. Ilan sa mga halimbawa nito ay ambot (ewan), kaon (kain), at igso (kapatid).</a:t>
            </a:r>
            <a:endParaRPr b="0" lang="en-PH" sz="1800" spc="-1" strike="noStrike">
              <a:latin typeface="Arial"/>
            </a:endParaRPr>
          </a:p>
          <a:p>
            <a:pPr algn="just">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a:t>
            </a:r>
            <a:r>
              <a:rPr b="1" lang="en-PH" sz="1800" spc="-1" strike="noStrike">
                <a:solidFill>
                  <a:srgbClr val="000000"/>
                </a:solidFill>
                <a:latin typeface="Lato"/>
                <a:ea typeface="DejaVu Sans"/>
              </a:rPr>
              <a:t>Kolokyal</a:t>
            </a:r>
            <a:r>
              <a:rPr b="0" lang="en-PH" sz="1800" spc="-1" strike="noStrike">
                <a:solidFill>
                  <a:srgbClr val="000000"/>
                </a:solidFill>
                <a:latin typeface="Lato"/>
                <a:ea typeface="DejaVu Sans"/>
              </a:rPr>
              <a:t> – wikang ginagamit sa pang-araw-araw na komunikasyon. Nanggagaling ito sa mga dati at wastong bigkas at baybay ng mga salita na napunta sa nabagong bigkas at baybay na may kaltas ng pantig. Ilan sa mga halimbawa nito ay nung (noong), yun (iyon), at tas (pagkatapos/tapos).</a:t>
            </a:r>
            <a:endParaRPr b="0" lang="en-PH" sz="1800" spc="-1" strike="noStrike">
              <a:latin typeface="Arial"/>
            </a:endParaRPr>
          </a:p>
        </p:txBody>
      </p:sp>
      <p:sp>
        <p:nvSpPr>
          <p:cNvPr id="128" name="PlaceHolder 2"/>
          <p:cNvSpPr/>
          <p:nvPr/>
        </p:nvSpPr>
        <p:spPr>
          <a:xfrm>
            <a:off x="36000" y="36000"/>
            <a:ext cx="10763640" cy="10436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Arial"/>
              </a:rPr>
              <a:t>Pagsusuri sa Antas ng Wika Batay sa Pormalidad na Ginamit sa Pagsulat ng Awiting-bayan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title"/>
          </p:nvPr>
        </p:nvSpPr>
        <p:spPr>
          <a:xfrm>
            <a:off x="4500000" y="684000"/>
            <a:ext cx="3853080" cy="537840"/>
          </a:xfrm>
          <a:prstGeom prst="rect">
            <a:avLst/>
          </a:prstGeom>
          <a:noFill/>
          <a:ln w="0">
            <a:noFill/>
          </a:ln>
        </p:spPr>
        <p:txBody>
          <a:bodyPr lIns="90000" rIns="90000" tIns="45000" bIns="45000" anchor="ctr">
            <a:noAutofit/>
          </a:bodyPr>
          <a:p>
            <a:pPr algn="ctr">
              <a:lnSpc>
                <a:spcPct val="100000"/>
              </a:lnSpc>
              <a:spcBef>
                <a:spcPts val="601"/>
              </a:spcBef>
              <a:spcAft>
                <a:spcPts val="300"/>
              </a:spcAft>
              <a:buNone/>
            </a:pPr>
            <a:r>
              <a:rPr b="1" lang="en-US" sz="2600" spc="-1" strike="noStrike">
                <a:solidFill>
                  <a:srgbClr val="000000"/>
                </a:solidFill>
                <a:latin typeface="Lato"/>
                <a:ea typeface="Arial;Arial"/>
              </a:rPr>
              <a:t>Pagsasanay</a:t>
            </a:r>
            <a:endParaRPr b="0" lang="en-PH" sz="2600" spc="-1" strike="noStrike">
              <a:latin typeface="Arial"/>
            </a:endParaRPr>
          </a:p>
        </p:txBody>
      </p:sp>
      <p:sp>
        <p:nvSpPr>
          <p:cNvPr id="130" name=""/>
          <p:cNvSpPr/>
          <p:nvPr/>
        </p:nvSpPr>
        <p:spPr>
          <a:xfrm>
            <a:off x="540000" y="1368000"/>
            <a:ext cx="11519280" cy="42112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1" lang="en-PH" sz="1800" spc="-1" strike="noStrike">
                <a:solidFill>
                  <a:srgbClr val="000000"/>
                </a:solidFill>
                <a:latin typeface="Lato"/>
                <a:ea typeface="DejaVu Sans"/>
              </a:rPr>
              <a:t>Panuto:</a:t>
            </a:r>
            <a:r>
              <a:rPr b="0" lang="en-PH" sz="1800" spc="-1" strike="noStrike">
                <a:solidFill>
                  <a:srgbClr val="000000"/>
                </a:solidFill>
                <a:latin typeface="Lato"/>
                <a:ea typeface="DejaVu Sans"/>
              </a:rPr>
              <a:t> Basahin nang may pang-unawa ang sumusunod na tanong. Sagutin ang mga ito sangayon</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sa iyong natutuhan sa talakayan sa antas ng wika. Isulat ang iyong sagot sa patlang.</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1. Ano ang pinagkaiba ng pormal at di-pormal na wika? Magbigay ng mga halimbawa.</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2. Paano nagkaiba ang mga uri sa pormal na wika at di-pormal na wika?</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3. Bakit kinakailangang malaman ang antas ng wika? Paano ito direktang makatutulong sa iyong pamumuhay?                                                                                                                         </a:t>
            </a:r>
            <a:endParaRPr b="0" lang="en-PH" sz="1800" spc="-1" strike="noStrike">
              <a:latin typeface="Arial"/>
            </a:endParaRPr>
          </a:p>
        </p:txBody>
      </p:sp>
      <p:sp>
        <p:nvSpPr>
          <p:cNvPr id="131" name="PlaceHolder 4"/>
          <p:cNvSpPr/>
          <p:nvPr/>
        </p:nvSpPr>
        <p:spPr>
          <a:xfrm>
            <a:off x="36000" y="36000"/>
            <a:ext cx="10763640" cy="10436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Arial"/>
              </a:rPr>
              <a:t>Pagsusuri sa Antas ng Wika Batay sa Pormalidad na Ginamit sa Pagsulat ng Awiting-bayan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p:nvPr>
        </p:nvSpPr>
        <p:spPr>
          <a:xfrm>
            <a:off x="299520" y="935640"/>
            <a:ext cx="11759760" cy="5183640"/>
          </a:xfrm>
          <a:prstGeom prst="rect">
            <a:avLst/>
          </a:prstGeom>
          <a:noFill/>
          <a:ln w="0">
            <a:noFill/>
          </a:ln>
        </p:spPr>
        <p:txBody>
          <a:bodyPr lIns="90000" rIns="90000" tIns="45000" bIns="45000" anchor="t">
            <a:noAutofit/>
          </a:bodyPr>
          <a:p>
            <a:pPr algn="just">
              <a:lnSpc>
                <a:spcPct val="100000"/>
              </a:lnSpc>
              <a:spcAft>
                <a:spcPts val="601"/>
              </a:spcAft>
              <a:buNone/>
            </a:pPr>
            <a:r>
              <a:rPr b="0" lang="en-US" sz="2400" spc="-1" strike="noStrike">
                <a:solidFill>
                  <a:srgbClr val="000000"/>
                </a:solidFill>
                <a:latin typeface="Arial;Arial"/>
                <a:ea typeface="Arial;Arial"/>
              </a:rPr>
              <a:t>Susi sa Pagwawasto:</a:t>
            </a:r>
            <a:endParaRPr b="0" lang="en-PH" sz="2400" spc="-1" strike="noStrike">
              <a:latin typeface="Arial"/>
            </a:endParaRPr>
          </a:p>
          <a:p>
            <a:pPr algn="just">
              <a:lnSpc>
                <a:spcPct val="150000"/>
              </a:lnSpc>
              <a:buNone/>
            </a:pPr>
            <a:r>
              <a:rPr b="0" lang="en-US" sz="1800" spc="-1" strike="noStrike">
                <a:solidFill>
                  <a:srgbClr val="000000"/>
                </a:solidFill>
                <a:latin typeface="Lato"/>
                <a:ea typeface="Arial;Arial"/>
              </a:rPr>
              <a:t>1. Ang pormal na wika ay nakabatay sa pamantayan na kinikilala, tinatanggap, at ginagamit ng nakararami. Ito ay maaaring mauri bilang pambansa at pampanitikan. Samantala, ang di-pormal na wika ay ginagamit sa pang-araw-araw o karaniwang pag-uusap na maaaring uriin bilang balbal, kolokyal, at lalawiganin.</a:t>
            </a:r>
            <a:endParaRPr b="0" lang="en-PH" sz="1800" spc="-1" strike="noStrike">
              <a:latin typeface="Arial"/>
            </a:endParaRPr>
          </a:p>
          <a:p>
            <a:pPr algn="just">
              <a:lnSpc>
                <a:spcPct val="150000"/>
              </a:lnSpc>
              <a:buNone/>
            </a:pPr>
            <a:r>
              <a:rPr b="0" lang="en-US" sz="1800" spc="-1" strike="noStrike">
                <a:solidFill>
                  <a:srgbClr val="000000"/>
                </a:solidFill>
                <a:latin typeface="Lato"/>
                <a:ea typeface="Arial;Arial"/>
              </a:rPr>
              <a:t>2. Ang pambansa ay mga salitang tanggap at ginagamit sa buong bansa samantalang ang pampanitikan ay binubuo ng mga tayutay o matatalinghagang salita. Ang balbal ay mga salitang kalye, ang lalawiganin ay mga salitang ginagamit sa lalawigan, habang ang kolokyal ay mga salitang ginagamit sa pang-araw-araw na kailangang paikliin.</a:t>
            </a:r>
            <a:endParaRPr b="0" lang="en-PH" sz="1800" spc="-1" strike="noStrike">
              <a:latin typeface="Arial"/>
            </a:endParaRPr>
          </a:p>
          <a:p>
            <a:pPr algn="just">
              <a:lnSpc>
                <a:spcPct val="150000"/>
              </a:lnSpc>
              <a:buNone/>
            </a:pPr>
            <a:r>
              <a:rPr b="0" lang="en-US" sz="1800" spc="-1" strike="noStrike">
                <a:solidFill>
                  <a:srgbClr val="000000"/>
                </a:solidFill>
                <a:latin typeface="Lato"/>
                <a:ea typeface="Arial;Arial"/>
              </a:rPr>
              <a:t>3. Mahalagang matutuhan ito upang masiguro na tama ang wikang ginagamit natin sa ating pakikipagusap sa iba’t ibang pagkakataon.</a:t>
            </a:r>
            <a:endParaRPr b="0" lang="en-PH" sz="1800" spc="-1" strike="noStrike">
              <a:latin typeface="Arial"/>
            </a:endParaRPr>
          </a:p>
        </p:txBody>
      </p:sp>
      <p:sp>
        <p:nvSpPr>
          <p:cNvPr id="133" name="PlaceHolder 3"/>
          <p:cNvSpPr/>
          <p:nvPr/>
        </p:nvSpPr>
        <p:spPr>
          <a:xfrm>
            <a:off x="36000" y="36000"/>
            <a:ext cx="10257840" cy="897840"/>
          </a:xfrm>
          <a:prstGeom prst="rect">
            <a:avLst/>
          </a:prstGeom>
          <a:noFill/>
          <a:ln w="0">
            <a:noFill/>
          </a:ln>
        </p:spPr>
        <p:style>
          <a:lnRef idx="0"/>
          <a:fillRef idx="0"/>
          <a:effectRef idx="0"/>
          <a:fontRef idx="minor"/>
        </p:style>
        <p:txBody>
          <a:bodyPr lIns="90000" rIns="90000" tIns="45000" bIns="45000" anchor="ctr">
            <a:normAutofit fontScale="94000"/>
          </a:bodyPr>
          <a:p>
            <a:pPr>
              <a:lnSpc>
                <a:spcPct val="100000"/>
              </a:lnSpc>
              <a:buNone/>
            </a:pPr>
            <a:r>
              <a:rPr b="0" lang="en-US" sz="2800" spc="-1" strike="noStrike">
                <a:solidFill>
                  <a:srgbClr val="000000"/>
                </a:solidFill>
                <a:latin typeface="Lato"/>
                <a:ea typeface="Arial;Arial"/>
              </a:rPr>
              <a:t>Pagsusuri sa Antas ng Wika Batay sa Pormalidad na Ginamit sa Pagsulat ng Awiting-bayan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1065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2023-07-11T17:29:27Z</dcterms:modified>
  <cp:revision>75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