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4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5.png" ContentType="image/png"/>
  <Override PartName="/ppt/media/image25.png" ContentType="image/png"/>
  <Override PartName="/ppt/media/image19.png" ContentType="image/png"/>
  <Override PartName="/ppt/media/image14.png" ContentType="image/png"/>
  <Override PartName="/ppt/media/image26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120" cy="68400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000" cy="27810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440" cy="38444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440" cy="3661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120" cy="6170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560" cy="9525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6640" cy="10166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3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440" cy="33667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4860000" y="2900520"/>
            <a:ext cx="5893920" cy="73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Bold"/>
              </a:rPr>
              <a:t>The Wheels on the Bus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1152000" y="324000"/>
            <a:ext cx="503640" cy="46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797" y="0"/>
                </a:moveTo>
                <a:lnTo>
                  <a:pt x="8278" y="8256"/>
                </a:lnTo>
                <a:lnTo>
                  <a:pt x="0" y="8256"/>
                </a:lnTo>
                <a:lnTo>
                  <a:pt x="6722" y="13405"/>
                </a:lnTo>
                <a:lnTo>
                  <a:pt x="4198" y="21600"/>
                </a:lnTo>
                <a:lnTo>
                  <a:pt x="10797" y="16580"/>
                </a:lnTo>
                <a:lnTo>
                  <a:pt x="17401" y="21600"/>
                </a:lnTo>
                <a:lnTo>
                  <a:pt x="14878" y="13405"/>
                </a:lnTo>
                <a:lnTo>
                  <a:pt x="21600" y="8256"/>
                </a:lnTo>
                <a:lnTo>
                  <a:pt x="13321" y="8256"/>
                </a:lnTo>
                <a:lnTo>
                  <a:pt x="10797" y="0"/>
                </a:lnTo>
                <a:close/>
              </a:path>
            </a:pathLst>
          </a:custGeom>
          <a:solidFill>
            <a:srgbClr val="ffff00"/>
          </a:solidFill>
          <a:ln w="29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"/>
          <p:cNvSpPr/>
          <p:nvPr/>
        </p:nvSpPr>
        <p:spPr>
          <a:xfrm>
            <a:off x="1764000" y="354600"/>
            <a:ext cx="580824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Think about and answer these questions.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1413000" y="1260000"/>
            <a:ext cx="1592640" cy="683640"/>
          </a:xfrm>
          <a:prstGeom prst="rect">
            <a:avLst/>
          </a:prstGeom>
          <a:ln w="0">
            <a:noFill/>
          </a:ln>
        </p:spPr>
      </p:pic>
      <p:sp>
        <p:nvSpPr>
          <p:cNvPr id="157" name=""/>
          <p:cNvSpPr/>
          <p:nvPr/>
        </p:nvSpPr>
        <p:spPr>
          <a:xfrm>
            <a:off x="3348000" y="1332000"/>
            <a:ext cx="4473720" cy="4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Where did the story happen?</a:t>
            </a:r>
            <a:endParaRPr b="0" lang="en-PH" sz="23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3386160" y="2118600"/>
            <a:ext cx="791748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At what time of the day do you think the story happened?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Why do you say so?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1395000" y="2160000"/>
            <a:ext cx="1592640" cy="683640"/>
          </a:xfrm>
          <a:prstGeom prst="rect">
            <a:avLst/>
          </a:prstGeom>
          <a:ln w="0"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1440000" y="3096000"/>
            <a:ext cx="1592640" cy="683640"/>
          </a:xfrm>
          <a:prstGeom prst="rect">
            <a:avLst/>
          </a:prstGeom>
          <a:ln w="0">
            <a:noFill/>
          </a:ln>
        </p:spPr>
      </p:pic>
      <p:sp>
        <p:nvSpPr>
          <p:cNvPr id="161" name=""/>
          <p:cNvSpPr/>
          <p:nvPr/>
        </p:nvSpPr>
        <p:spPr>
          <a:xfrm>
            <a:off x="3384000" y="3198600"/>
            <a:ext cx="755964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What do you think are the wipers and horns for?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4"/>
          <a:stretch/>
        </p:blipFill>
        <p:spPr>
          <a:xfrm>
            <a:off x="1440000" y="4068000"/>
            <a:ext cx="1592640" cy="683640"/>
          </a:xfrm>
          <a:prstGeom prst="rect">
            <a:avLst/>
          </a:prstGeom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3420000" y="4130280"/>
            <a:ext cx="7703640" cy="8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Why do you think the driver shouted, “Move on back”?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5"/>
          <a:stretch/>
        </p:blipFill>
        <p:spPr>
          <a:xfrm>
            <a:off x="1440000" y="5004000"/>
            <a:ext cx="1592640" cy="683640"/>
          </a:xfrm>
          <a:prstGeom prst="rect">
            <a:avLst/>
          </a:prstGeom>
          <a:ln w="0">
            <a:noFill/>
          </a:ln>
        </p:spPr>
      </p:pic>
      <p:sp>
        <p:nvSpPr>
          <p:cNvPr id="165" name=""/>
          <p:cNvSpPr/>
          <p:nvPr/>
        </p:nvSpPr>
        <p:spPr>
          <a:xfrm>
            <a:off x="3462840" y="4932000"/>
            <a:ext cx="7336800" cy="8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Which do you like better, a bus ride or a car ride? Why?</a:t>
            </a:r>
            <a:endParaRPr b="0" lang="en-PH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1521360" y="1650600"/>
            <a:ext cx="945828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</a:rPr>
              <a:t>A </a:t>
            </a:r>
            <a:r>
              <a:rPr b="1" lang="en-PH" sz="2300" spc="-1" strike="noStrike">
                <a:latin typeface="Lato"/>
              </a:rPr>
              <a:t>bus</a:t>
            </a:r>
            <a:r>
              <a:rPr b="0" lang="en-PH" sz="2300" spc="-1" strike="noStrike">
                <a:latin typeface="Lato"/>
              </a:rPr>
              <a:t> is a means of transportation. It brings people and things to different places.</a:t>
            </a:r>
            <a:endParaRPr b="0" lang="en-PH" sz="2300" spc="-1" strike="noStrike"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720000" y="3240000"/>
            <a:ext cx="10799640" cy="1619640"/>
          </a:xfrm>
          <a:custGeom>
            <a:avLst/>
            <a:gdLst/>
            <a:ahLst/>
            <a:rect l="l" t="t" r="r" b="b"/>
            <a:pathLst>
              <a:path w="30002" h="4502">
                <a:moveTo>
                  <a:pt x="750" y="0"/>
                </a:moveTo>
                <a:lnTo>
                  <a:pt x="750" y="0"/>
                </a:lnTo>
                <a:cubicBezTo>
                  <a:pt x="618" y="0"/>
                  <a:pt x="489" y="35"/>
                  <a:pt x="375" y="101"/>
                </a:cubicBezTo>
                <a:cubicBezTo>
                  <a:pt x="261" y="166"/>
                  <a:pt x="166" y="261"/>
                  <a:pt x="101" y="375"/>
                </a:cubicBezTo>
                <a:cubicBezTo>
                  <a:pt x="35" y="489"/>
                  <a:pt x="0" y="618"/>
                  <a:pt x="0" y="750"/>
                </a:cubicBezTo>
                <a:lnTo>
                  <a:pt x="0" y="3750"/>
                </a:lnTo>
                <a:lnTo>
                  <a:pt x="0" y="3751"/>
                </a:lnTo>
                <a:cubicBezTo>
                  <a:pt x="0" y="3883"/>
                  <a:pt x="35" y="4012"/>
                  <a:pt x="101" y="4126"/>
                </a:cubicBezTo>
                <a:cubicBezTo>
                  <a:pt x="166" y="4240"/>
                  <a:pt x="261" y="4335"/>
                  <a:pt x="375" y="4400"/>
                </a:cubicBezTo>
                <a:cubicBezTo>
                  <a:pt x="489" y="4466"/>
                  <a:pt x="618" y="4501"/>
                  <a:pt x="750" y="4501"/>
                </a:cubicBezTo>
                <a:lnTo>
                  <a:pt x="29250" y="4501"/>
                </a:lnTo>
                <a:lnTo>
                  <a:pt x="29251" y="4501"/>
                </a:lnTo>
                <a:cubicBezTo>
                  <a:pt x="29383" y="4501"/>
                  <a:pt x="29512" y="4466"/>
                  <a:pt x="29626" y="4400"/>
                </a:cubicBezTo>
                <a:cubicBezTo>
                  <a:pt x="29740" y="4335"/>
                  <a:pt x="29835" y="4240"/>
                  <a:pt x="29900" y="4126"/>
                </a:cubicBezTo>
                <a:cubicBezTo>
                  <a:pt x="29966" y="4012"/>
                  <a:pt x="30001" y="3883"/>
                  <a:pt x="30001" y="3751"/>
                </a:cubicBezTo>
                <a:lnTo>
                  <a:pt x="30001" y="750"/>
                </a:lnTo>
                <a:lnTo>
                  <a:pt x="30001" y="750"/>
                </a:lnTo>
                <a:lnTo>
                  <a:pt x="30001" y="750"/>
                </a:lnTo>
                <a:cubicBezTo>
                  <a:pt x="30001" y="618"/>
                  <a:pt x="29966" y="489"/>
                  <a:pt x="29900" y="375"/>
                </a:cubicBezTo>
                <a:cubicBezTo>
                  <a:pt x="29835" y="261"/>
                  <a:pt x="29740" y="166"/>
                  <a:pt x="29626" y="101"/>
                </a:cubicBezTo>
                <a:cubicBezTo>
                  <a:pt x="29512" y="35"/>
                  <a:pt x="29383" y="0"/>
                  <a:pt x="29251" y="0"/>
                </a:cubicBezTo>
                <a:lnTo>
                  <a:pt x="750" y="0"/>
                </a:lnTo>
              </a:path>
            </a:pathLst>
          </a:custGeom>
          <a:noFill/>
          <a:ln w="57240">
            <a:solidFill>
              <a:srgbClr val="12762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"/>
          <p:cNvSpPr/>
          <p:nvPr/>
        </p:nvSpPr>
        <p:spPr>
          <a:xfrm>
            <a:off x="2340000" y="3492000"/>
            <a:ext cx="885564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</a:rPr>
              <a:t>There are names for different means of </a:t>
            </a:r>
            <a:r>
              <a:rPr b="1" lang="en-PH" sz="2300" spc="-1" strike="noStrike">
                <a:latin typeface="Lato"/>
              </a:rPr>
              <a:t>transportation</a:t>
            </a:r>
            <a:r>
              <a:rPr b="0" lang="en-PH" sz="2300" spc="-1" strike="noStrike">
                <a:latin typeface="Lato"/>
              </a:rPr>
              <a:t> that travel on land, water, and air.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972720" y="3381840"/>
            <a:ext cx="1187280" cy="133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1952640" y="1152000"/>
            <a:ext cx="1647000" cy="1135080"/>
          </a:xfrm>
          <a:prstGeom prst="rect">
            <a:avLst/>
          </a:prstGeom>
          <a:ln w="0">
            <a:noFill/>
          </a:ln>
        </p:spPr>
      </p:pic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>
            <a:off x="1980000" y="2700000"/>
            <a:ext cx="1625040" cy="1352160"/>
          </a:xfrm>
          <a:prstGeom prst="rect">
            <a:avLst/>
          </a:prstGeom>
          <a:ln w="0">
            <a:noFill/>
          </a:ln>
        </p:spPr>
      </p:pic>
      <p:pic>
        <p:nvPicPr>
          <p:cNvPr id="172" name="" descr=""/>
          <p:cNvPicPr/>
          <p:nvPr/>
        </p:nvPicPr>
        <p:blipFill>
          <a:blip r:embed="rId3"/>
          <a:stretch/>
        </p:blipFill>
        <p:spPr>
          <a:xfrm>
            <a:off x="1980000" y="4371840"/>
            <a:ext cx="1799640" cy="1387800"/>
          </a:xfrm>
          <a:prstGeom prst="rect">
            <a:avLst/>
          </a:prstGeom>
          <a:ln w="0">
            <a:noFill/>
          </a:ln>
        </p:spPr>
      </p:pic>
      <p:sp>
        <p:nvSpPr>
          <p:cNvPr id="173" name=""/>
          <p:cNvSpPr/>
          <p:nvPr/>
        </p:nvSpPr>
        <p:spPr>
          <a:xfrm>
            <a:off x="540000" y="386280"/>
            <a:ext cx="7019640" cy="8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300" spc="-1" strike="noStrike" u="sng">
                <a:uFillTx/>
                <a:latin typeface="Lato"/>
                <a:ea typeface="þ 'EDþ"/>
              </a:rPr>
              <a:t>Here are other means of transportation:</a:t>
            </a:r>
            <a:endParaRPr b="0" lang="en-PH" sz="23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4212000" y="1584000"/>
            <a:ext cx="6119640" cy="8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</a:rPr>
              <a:t>This is a bicycle. It is also called a bike.</a:t>
            </a:r>
            <a:endParaRPr b="0" lang="en-PH" sz="2300" spc="-1" strike="noStrike"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4212000" y="3014280"/>
            <a:ext cx="7511760" cy="8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</a:rPr>
              <a:t>This is a tricycle. It has three wheels.</a:t>
            </a:r>
            <a:endParaRPr b="0" lang="en-PH" sz="2300" spc="-1" strike="noStrike"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4248000" y="4680000"/>
            <a:ext cx="3008880" cy="8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</a:rPr>
              <a:t>This is a car.</a:t>
            </a:r>
            <a:endParaRPr b="0" lang="en-PH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540000" y="779760"/>
            <a:ext cx="2700000" cy="1199880"/>
          </a:xfrm>
          <a:prstGeom prst="rect">
            <a:avLst/>
          </a:prstGeom>
          <a:ln w="0">
            <a:noFill/>
          </a:ln>
        </p:spPr>
      </p:pic>
      <p:sp>
        <p:nvSpPr>
          <p:cNvPr id="178" name=""/>
          <p:cNvSpPr/>
          <p:nvPr/>
        </p:nvSpPr>
        <p:spPr>
          <a:xfrm>
            <a:off x="3708000" y="993960"/>
            <a:ext cx="2737800" cy="4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This is a van.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2"/>
          <a:stretch/>
        </p:blipFill>
        <p:spPr>
          <a:xfrm>
            <a:off x="828000" y="2592000"/>
            <a:ext cx="2375640" cy="1259640"/>
          </a:xfrm>
          <a:prstGeom prst="rect">
            <a:avLst/>
          </a:prstGeom>
          <a:ln w="0">
            <a:noFill/>
          </a:ln>
        </p:spPr>
      </p:pic>
      <p:sp>
        <p:nvSpPr>
          <p:cNvPr id="180" name=""/>
          <p:cNvSpPr/>
          <p:nvPr/>
        </p:nvSpPr>
        <p:spPr>
          <a:xfrm>
            <a:off x="3672000" y="2844000"/>
            <a:ext cx="2583720" cy="87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This is a boat.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3"/>
          <a:stretch/>
        </p:blipFill>
        <p:spPr>
          <a:xfrm>
            <a:off x="823320" y="4320000"/>
            <a:ext cx="2380320" cy="1506240"/>
          </a:xfrm>
          <a:prstGeom prst="rect">
            <a:avLst/>
          </a:prstGeom>
          <a:ln w="0">
            <a:noFill/>
          </a:ln>
        </p:spPr>
      </p:pic>
      <p:sp>
        <p:nvSpPr>
          <p:cNvPr id="182" name=""/>
          <p:cNvSpPr/>
          <p:nvPr/>
        </p:nvSpPr>
        <p:spPr>
          <a:xfrm>
            <a:off x="3650400" y="4644000"/>
            <a:ext cx="2469240" cy="4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This is a plane.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4"/>
          <a:stretch/>
        </p:blipFill>
        <p:spPr>
          <a:xfrm>
            <a:off x="6660000" y="540000"/>
            <a:ext cx="2232000" cy="1619640"/>
          </a:xfrm>
          <a:prstGeom prst="rect">
            <a:avLst/>
          </a:prstGeom>
          <a:ln w="0">
            <a:noFill/>
          </a:ln>
        </p:spPr>
      </p:pic>
      <p:sp>
        <p:nvSpPr>
          <p:cNvPr id="184" name=""/>
          <p:cNvSpPr/>
          <p:nvPr/>
        </p:nvSpPr>
        <p:spPr>
          <a:xfrm>
            <a:off x="9177480" y="1080000"/>
            <a:ext cx="3422520" cy="48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This is a jeepney.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5"/>
          <a:stretch/>
        </p:blipFill>
        <p:spPr>
          <a:xfrm>
            <a:off x="6570720" y="2547720"/>
            <a:ext cx="2249280" cy="1232280"/>
          </a:xfrm>
          <a:prstGeom prst="rect">
            <a:avLst/>
          </a:prstGeom>
          <a:ln w="0">
            <a:noFill/>
          </a:ln>
        </p:spPr>
      </p:pic>
      <p:pic>
        <p:nvPicPr>
          <p:cNvPr id="186" name="" descr=""/>
          <p:cNvPicPr/>
          <p:nvPr/>
        </p:nvPicPr>
        <p:blipFill>
          <a:blip r:embed="rId6"/>
          <a:stretch/>
        </p:blipFill>
        <p:spPr>
          <a:xfrm>
            <a:off x="6840000" y="4140000"/>
            <a:ext cx="1907640" cy="1772640"/>
          </a:xfrm>
          <a:prstGeom prst="rect">
            <a:avLst/>
          </a:prstGeom>
          <a:ln w="0">
            <a:noFill/>
          </a:ln>
        </p:spPr>
      </p:pic>
      <p:sp>
        <p:nvSpPr>
          <p:cNvPr id="187" name=""/>
          <p:cNvSpPr txBox="1"/>
          <p:nvPr/>
        </p:nvSpPr>
        <p:spPr>
          <a:xfrm>
            <a:off x="9180000" y="2772000"/>
            <a:ext cx="2700000" cy="87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300" spc="-1" strike="noStrike">
                <a:latin typeface="Lato"/>
                <a:ea typeface="AppleSystemUIFont"/>
              </a:rPr>
              <a:t>This is a truck.</a:t>
            </a:r>
            <a:endParaRPr b="0" lang="en-PH" sz="2300" spc="-1" strike="noStrike">
              <a:latin typeface="Lato"/>
              <a:ea typeface="AppleSystemUIFont"/>
            </a:endParaRPr>
          </a:p>
        </p:txBody>
      </p:sp>
      <p:sp>
        <p:nvSpPr>
          <p:cNvPr id="188" name=""/>
          <p:cNvSpPr txBox="1"/>
          <p:nvPr/>
        </p:nvSpPr>
        <p:spPr>
          <a:xfrm>
            <a:off x="9216000" y="4814280"/>
            <a:ext cx="2014920" cy="87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300" spc="-1" strike="noStrike">
                <a:latin typeface="Lato"/>
                <a:ea typeface="AppleSystemUIFont"/>
              </a:rPr>
              <a:t>This is a ship.</a:t>
            </a:r>
            <a:endParaRPr b="0" lang="en-PH" sz="2300" spc="-1" strike="noStrike">
              <a:latin typeface="Lato"/>
              <a:ea typeface="AppleSystemUIFont"/>
            </a:endParaRPr>
          </a:p>
        </p:txBody>
      </p:sp>
      <p:sp>
        <p:nvSpPr>
          <p:cNvPr id="189" name=""/>
          <p:cNvSpPr/>
          <p:nvPr/>
        </p:nvSpPr>
        <p:spPr>
          <a:xfrm>
            <a:off x="6120000" y="-72000"/>
            <a:ext cx="0" cy="6372000"/>
          </a:xfrm>
          <a:prstGeom prst="line">
            <a:avLst/>
          </a:prstGeom>
          <a:ln w="57240">
            <a:solidFill>
              <a:srgbClr val="8e86ae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1620000" y="864000"/>
            <a:ext cx="8279640" cy="1835640"/>
          </a:xfrm>
          <a:custGeom>
            <a:avLst/>
            <a:gdLst/>
            <a:ahLst/>
            <a:rect l="l" t="t" r="r" b="b"/>
            <a:pathLst>
              <a:path w="23002" h="5102">
                <a:moveTo>
                  <a:pt x="850" y="0"/>
                </a:moveTo>
                <a:lnTo>
                  <a:pt x="850" y="0"/>
                </a:lnTo>
                <a:cubicBezTo>
                  <a:pt x="701" y="0"/>
                  <a:pt x="554" y="39"/>
                  <a:pt x="425" y="114"/>
                </a:cubicBezTo>
                <a:cubicBezTo>
                  <a:pt x="296" y="189"/>
                  <a:pt x="189" y="296"/>
                  <a:pt x="114" y="425"/>
                </a:cubicBezTo>
                <a:cubicBezTo>
                  <a:pt x="39" y="554"/>
                  <a:pt x="0" y="701"/>
                  <a:pt x="0" y="850"/>
                </a:cubicBezTo>
                <a:lnTo>
                  <a:pt x="0" y="4250"/>
                </a:lnTo>
                <a:lnTo>
                  <a:pt x="0" y="4251"/>
                </a:lnTo>
                <a:cubicBezTo>
                  <a:pt x="0" y="4400"/>
                  <a:pt x="39" y="4547"/>
                  <a:pt x="114" y="4676"/>
                </a:cubicBezTo>
                <a:cubicBezTo>
                  <a:pt x="189" y="4805"/>
                  <a:pt x="296" y="4912"/>
                  <a:pt x="425" y="4987"/>
                </a:cubicBezTo>
                <a:cubicBezTo>
                  <a:pt x="554" y="5062"/>
                  <a:pt x="701" y="5101"/>
                  <a:pt x="850" y="5101"/>
                </a:cubicBezTo>
                <a:lnTo>
                  <a:pt x="22150" y="5101"/>
                </a:lnTo>
                <a:lnTo>
                  <a:pt x="22151" y="5101"/>
                </a:lnTo>
                <a:cubicBezTo>
                  <a:pt x="22300" y="5101"/>
                  <a:pt x="22447" y="5062"/>
                  <a:pt x="22576" y="4987"/>
                </a:cubicBezTo>
                <a:cubicBezTo>
                  <a:pt x="22705" y="4912"/>
                  <a:pt x="22812" y="4805"/>
                  <a:pt x="22887" y="4676"/>
                </a:cubicBezTo>
                <a:cubicBezTo>
                  <a:pt x="22962" y="4547"/>
                  <a:pt x="23001" y="4400"/>
                  <a:pt x="23001" y="4251"/>
                </a:cubicBezTo>
                <a:lnTo>
                  <a:pt x="23000" y="850"/>
                </a:lnTo>
                <a:lnTo>
                  <a:pt x="23001" y="850"/>
                </a:lnTo>
                <a:lnTo>
                  <a:pt x="23001" y="850"/>
                </a:lnTo>
                <a:cubicBezTo>
                  <a:pt x="23001" y="701"/>
                  <a:pt x="22962" y="554"/>
                  <a:pt x="22887" y="425"/>
                </a:cubicBezTo>
                <a:cubicBezTo>
                  <a:pt x="22812" y="296"/>
                  <a:pt x="22705" y="189"/>
                  <a:pt x="22576" y="114"/>
                </a:cubicBezTo>
                <a:cubicBezTo>
                  <a:pt x="22447" y="39"/>
                  <a:pt x="22300" y="0"/>
                  <a:pt x="22151" y="0"/>
                </a:cubicBezTo>
                <a:lnTo>
                  <a:pt x="850" y="0"/>
                </a:lnTo>
              </a:path>
            </a:pathLst>
          </a:custGeom>
          <a:solidFill>
            <a:srgbClr val="ff860d">
              <a:alpha val="14000"/>
            </a:srgbClr>
          </a:solidFill>
          <a:ln w="57240">
            <a:solidFill>
              <a:srgbClr val="3faf4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2232000" y="950040"/>
            <a:ext cx="754236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2400" spc="-1" strike="noStrike" u="sng">
                <a:uFillTx/>
                <a:latin typeface="Lato"/>
              </a:rPr>
              <a:t>Ben</a:t>
            </a:r>
            <a:r>
              <a:rPr b="0" lang="en-PH" sz="2400" spc="-1" strike="noStrike">
                <a:latin typeface="Lato"/>
              </a:rPr>
              <a:t> is the van driver.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2400" spc="-1" strike="noStrike">
                <a:latin typeface="Lato"/>
              </a:rPr>
              <a:t>He </a:t>
            </a:r>
            <a:r>
              <a:rPr b="1" lang="en-PH" sz="2400" spc="-1" strike="noStrike" u="sng">
                <a:uFillTx/>
                <a:latin typeface="Lato"/>
              </a:rPr>
              <a:t>bans</a:t>
            </a:r>
            <a:r>
              <a:rPr b="0" lang="en-PH" sz="2400" spc="-1" strike="noStrike">
                <a:latin typeface="Lato"/>
              </a:rPr>
              <a:t> left over food from the trash bin in his van.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1548000" y="3434040"/>
            <a:ext cx="4997520" cy="254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latin typeface="Lato"/>
              </a:rPr>
              <a:t>Ben = </a:t>
            </a:r>
            <a:r>
              <a:rPr b="0" lang="en-PH" sz="2400" spc="-1" strike="noStrike">
                <a:highlight>
                  <a:srgbClr val="ffe994"/>
                </a:highlight>
                <a:latin typeface="Lato"/>
              </a:rPr>
              <a:t>Be</a:t>
            </a:r>
            <a:r>
              <a:rPr b="0" lang="en-PH" sz="2400" spc="-1" strike="noStrike">
                <a:latin typeface="Lato"/>
              </a:rPr>
              <a:t> + n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latin typeface="Lato"/>
              </a:rPr>
              <a:t>ban = </a:t>
            </a:r>
            <a:r>
              <a:rPr b="0" lang="en-PH" sz="2400" spc="-1" strike="noStrike">
                <a:highlight>
                  <a:srgbClr val="ffe994"/>
                </a:highlight>
                <a:latin typeface="Lato"/>
              </a:rPr>
              <a:t>ba</a:t>
            </a:r>
            <a:r>
              <a:rPr b="0" lang="en-PH" sz="2400" spc="-1" strike="noStrike">
                <a:latin typeface="Lato"/>
              </a:rPr>
              <a:t> + n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latin typeface="Lato"/>
              </a:rPr>
              <a:t>bin = </a:t>
            </a:r>
            <a:r>
              <a:rPr b="0" lang="en-PH" sz="2400" spc="-1" strike="noStrike">
                <a:highlight>
                  <a:srgbClr val="ffe994"/>
                </a:highlight>
                <a:latin typeface="Lato"/>
              </a:rPr>
              <a:t>bi</a:t>
            </a:r>
            <a:r>
              <a:rPr b="0" lang="en-PH" sz="2400" spc="-1" strike="noStrike">
                <a:latin typeface="Lato"/>
              </a:rPr>
              <a:t> + n</a:t>
            </a:r>
            <a:endParaRPr b="0" lang="en-PH" sz="24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rcRect l="57340" t="0" r="0" b="0"/>
          <a:stretch/>
        </p:blipFill>
        <p:spPr>
          <a:xfrm>
            <a:off x="3924000" y="3470040"/>
            <a:ext cx="1492920" cy="1893600"/>
          </a:xfrm>
          <a:prstGeom prst="rect">
            <a:avLst/>
          </a:prstGeom>
          <a:ln w="0">
            <a:noFill/>
          </a:ln>
        </p:spPr>
      </p:pic>
      <p:sp>
        <p:nvSpPr>
          <p:cNvPr id="129" name=""/>
          <p:cNvSpPr/>
          <p:nvPr/>
        </p:nvSpPr>
        <p:spPr>
          <a:xfrm>
            <a:off x="5436000" y="3457440"/>
            <a:ext cx="5219640" cy="29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2400" spc="-1" strike="noStrike">
                <a:latin typeface="Lato"/>
              </a:rPr>
              <a:t>The highlighted words are </a:t>
            </a:r>
            <a:r>
              <a:rPr b="1" lang="en-PH" sz="2400" spc="-1" strike="noStrike">
                <a:solidFill>
                  <a:srgbClr val="468a1a"/>
                </a:solidFill>
                <a:latin typeface="Lato"/>
              </a:rPr>
              <a:t>consonant-vowel blends.</a:t>
            </a:r>
            <a:endParaRPr b="0" lang="en-PH" sz="2400" spc="-1" strike="noStrike">
              <a:latin typeface="Arial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1" lang="en-PH" sz="2400" spc="-1" strike="noStrike">
                <a:latin typeface="Lato"/>
              </a:rPr>
              <a:t>B</a:t>
            </a:r>
            <a:r>
              <a:rPr b="0" lang="en-PH" sz="2400" spc="-1" strike="noStrike">
                <a:latin typeface="Lato"/>
              </a:rPr>
              <a:t> is a consonant followed by the vowel a, e, or i.</a:t>
            </a:r>
            <a:endParaRPr b="0" lang="en-PH" sz="2400" spc="-1" strike="noStrike">
              <a:latin typeface="Arial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"/>
          <p:cNvGraphicFramePr/>
          <p:nvPr/>
        </p:nvGraphicFramePr>
        <p:xfrm>
          <a:off x="1905120" y="658080"/>
          <a:ext cx="8174520" cy="4091760"/>
        </p:xfrm>
        <a:graphic>
          <a:graphicData uri="http://schemas.openxmlformats.org/drawingml/2006/table">
            <a:tbl>
              <a:tblPr/>
              <a:tblGrid>
                <a:gridCol w="2724480"/>
                <a:gridCol w="2724480"/>
                <a:gridCol w="2725920"/>
              </a:tblGrid>
              <a:tr h="3816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  <a:ea typeface="AppleSystemUIFont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3faf46"/>
                          </a:solidFill>
                          <a:latin typeface="Lato"/>
                          <a:ea typeface="AppleSystemUIFont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  <a:ea typeface="AppleSystemUIFont"/>
                        </a:rPr>
                        <a:t>i</a:t>
                      </a:r>
                      <a:r>
                        <a:rPr b="1" lang="en-PH" sz="2300" spc="-1" strike="noStrike">
                          <a:latin typeface="Lato"/>
                          <a:ea typeface="AppleSystemUIFont"/>
                        </a:rPr>
                        <a:t> 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76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  <a:ea typeface="AppleSystemUIFont"/>
                        </a:rPr>
                        <a:t>b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  <a:ea typeface="AppleSystemUIFont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  <a:ea typeface="AppleSystemUIFont"/>
                        </a:rPr>
                        <a:t>b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  <a:ea typeface="AppleSystemUIFont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  <a:ea typeface="AppleSystemUIFont"/>
                        </a:rPr>
                        <a:t>b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  <a:ea typeface="AppleSystemUIFont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0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  <a:ea typeface="AppleSystemUIFont"/>
                        </a:rPr>
                        <a:t>d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  <a:ea typeface="AppleSystemUIFont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d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d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826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f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f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f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91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g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g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g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37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h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h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h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83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j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j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j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474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k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k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k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251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l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l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l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855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m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m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m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"/>
          <p:cNvGraphicFramePr/>
          <p:nvPr/>
        </p:nvGraphicFramePr>
        <p:xfrm>
          <a:off x="1905480" y="658440"/>
          <a:ext cx="8174520" cy="5054040"/>
        </p:xfrm>
        <a:graphic>
          <a:graphicData uri="http://schemas.openxmlformats.org/drawingml/2006/table">
            <a:tbl>
              <a:tblPr/>
              <a:tblGrid>
                <a:gridCol w="2724480"/>
                <a:gridCol w="2724480"/>
                <a:gridCol w="2725920"/>
              </a:tblGrid>
              <a:tr h="505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  <a:ea typeface="AppleSystemUIFont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3faf46"/>
                          </a:solidFill>
                          <a:latin typeface="Lato"/>
                          <a:ea typeface="AppleSystemUIFont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  <a:ea typeface="AppleSystemUIFont"/>
                        </a:rPr>
                        <a:t>i</a:t>
                      </a:r>
                      <a:r>
                        <a:rPr b="1" lang="en-PH" sz="2300" spc="-1" strike="noStrike">
                          <a:latin typeface="Lato"/>
                          <a:ea typeface="AppleSystemUIFont"/>
                        </a:rPr>
                        <a:t> 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5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  <a:ea typeface="AppleSystemUIFont"/>
                        </a:rPr>
                        <a:t>n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  <a:ea typeface="AppleSystemUIFont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  <a:ea typeface="AppleSystemUIFont"/>
                        </a:rPr>
                        <a:t>n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  <a:ea typeface="AppleSystemUIFont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  <a:ea typeface="AppleSystemUIFont"/>
                        </a:rPr>
                        <a:t>n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  <a:ea typeface="AppleSystemUIFont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5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  <a:ea typeface="AppleSystemUIFont"/>
                        </a:rPr>
                        <a:t>p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  <a:ea typeface="AppleSystemUIFont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p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5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r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r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r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5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s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s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s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5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t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t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t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5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v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v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v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5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w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w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w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5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y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y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y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054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z</a:t>
                      </a:r>
                      <a:r>
                        <a:rPr b="1" lang="en-PH" sz="23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a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z</a:t>
                      </a:r>
                      <a:r>
                        <a:rPr b="1" lang="en-PH" sz="2300" spc="-1" strike="noStrike">
                          <a:solidFill>
                            <a:srgbClr val="77bc65"/>
                          </a:solidFill>
                          <a:latin typeface="Lato"/>
                        </a:rPr>
                        <a:t>e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2300" spc="-1" strike="noStrike">
                          <a:latin typeface="Lato"/>
                        </a:rPr>
                        <a:t>z</a:t>
                      </a:r>
                      <a:r>
                        <a:rPr b="1" lang="en-PH" sz="2300" spc="-1" strike="noStrike">
                          <a:solidFill>
                            <a:srgbClr val="8d1d75"/>
                          </a:solidFill>
                          <a:latin typeface="Lato"/>
                        </a:rPr>
                        <a:t>i</a:t>
                      </a:r>
                      <a:endParaRPr b="0" lang="en-PH" sz="23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440000" y="972000"/>
            <a:ext cx="9450000" cy="3314520"/>
          </a:xfrm>
          <a:prstGeom prst="rect">
            <a:avLst/>
          </a:prstGeom>
          <a:ln w="0">
            <a:noFill/>
          </a:ln>
        </p:spPr>
      </p:pic>
      <p:sp>
        <p:nvSpPr>
          <p:cNvPr id="133" name=""/>
          <p:cNvSpPr/>
          <p:nvPr/>
        </p:nvSpPr>
        <p:spPr>
          <a:xfrm>
            <a:off x="1800000" y="4680000"/>
            <a:ext cx="8459640" cy="98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500" spc="-1" strike="noStrike">
                <a:solidFill>
                  <a:srgbClr val="ed4c05"/>
                </a:solidFill>
                <a:latin typeface="Lato"/>
                <a:ea typeface="AppleSystemUIFont"/>
              </a:rPr>
              <a:t>What public transportation have you used?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360000" y="324000"/>
            <a:ext cx="9575640" cy="5579640"/>
          </a:xfrm>
          <a:prstGeom prst="rect">
            <a:avLst/>
          </a:prstGeom>
          <a:solidFill>
            <a:srgbClr val="ffffff">
              <a:alpha val="20000"/>
            </a:srgbClr>
          </a:solidFill>
          <a:ln w="76320">
            <a:solidFill>
              <a:srgbClr val="784b0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3147120" y="538200"/>
            <a:ext cx="4592520" cy="88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500" spc="-1" strike="noStrike">
                <a:latin typeface="Lato"/>
              </a:rPr>
              <a:t>The Wheels on the Bus</a:t>
            </a:r>
            <a:endParaRPr b="0" lang="en-PH" sz="25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PH" sz="2500" spc="-1" strike="noStrike">
                <a:latin typeface="Lato"/>
              </a:rPr>
              <a:t>Anonymous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900000" y="1620000"/>
            <a:ext cx="6659640" cy="37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The wheels on the bus go round and round,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Round and round, round and round,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The wheels on the bus go round and round,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All through the town.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>
            <a:lum contrast="-1000"/>
          </a:blip>
          <a:stretch/>
        </p:blipFill>
        <p:spPr>
          <a:xfrm>
            <a:off x="7989840" y="2320920"/>
            <a:ext cx="3997800" cy="3654720"/>
          </a:xfrm>
          <a:prstGeom prst="rect">
            <a:avLst/>
          </a:prstGeom>
          <a:ln w="0">
            <a:noFill/>
          </a:ln>
        </p:spPr>
      </p:pic>
      <p:sp>
        <p:nvSpPr>
          <p:cNvPr id="138" name=""/>
          <p:cNvSpPr/>
          <p:nvPr/>
        </p:nvSpPr>
        <p:spPr>
          <a:xfrm>
            <a:off x="939240" y="3683880"/>
            <a:ext cx="7880400" cy="28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The wipers on the bus go swish, swish, swish,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Swish, swish, swish, swish, swish, swish.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The wipers on the bus go swish, swish, swish,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</a:rPr>
              <a:t>All through the town.</a:t>
            </a:r>
            <a:endParaRPr b="0" lang="en-PH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360000" y="324000"/>
            <a:ext cx="9575640" cy="5579640"/>
          </a:xfrm>
          <a:prstGeom prst="rect">
            <a:avLst/>
          </a:prstGeom>
          <a:solidFill>
            <a:srgbClr val="ffffff">
              <a:alpha val="20000"/>
            </a:srgbClr>
          </a:solidFill>
          <a:ln w="76320">
            <a:solidFill>
              <a:srgbClr val="784b0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3147120" y="574200"/>
            <a:ext cx="4592520" cy="88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500" spc="-1" strike="noStrike">
                <a:latin typeface="Lato"/>
              </a:rPr>
              <a:t>The Wheels on the Bus</a:t>
            </a:r>
            <a:endParaRPr b="0" lang="en-PH" sz="25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PH" sz="2500" spc="-1" strike="noStrike">
                <a:latin typeface="Lato"/>
              </a:rPr>
              <a:t>Anonymous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972000" y="1620000"/>
            <a:ext cx="6659640" cy="37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</a:rPr>
              <a:t>The door on the bus goes open and shut,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</a:rPr>
              <a:t>Open and shut, open and shut.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</a:rPr>
              <a:t>The door on the bus goes open and shut,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</a:rPr>
              <a:t>All through the town.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>
            <a:lum contrast="-1000"/>
          </a:blip>
          <a:stretch/>
        </p:blipFill>
        <p:spPr>
          <a:xfrm>
            <a:off x="7989840" y="2320920"/>
            <a:ext cx="3997800" cy="3654720"/>
          </a:xfrm>
          <a:prstGeom prst="rect">
            <a:avLst/>
          </a:prstGeom>
          <a:ln w="0">
            <a:noFill/>
          </a:ln>
        </p:spPr>
      </p:pic>
      <p:sp>
        <p:nvSpPr>
          <p:cNvPr id="143" name=""/>
          <p:cNvSpPr/>
          <p:nvPr/>
        </p:nvSpPr>
        <p:spPr>
          <a:xfrm>
            <a:off x="939240" y="3719880"/>
            <a:ext cx="7880400" cy="28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  <a:ea typeface="þ 'EDþ"/>
              </a:rPr>
              <a:t>The driver on the bus goes, “Move on back!”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  <a:ea typeface="þ 'EDþ"/>
              </a:rPr>
              <a:t>“</a:t>
            </a:r>
            <a:r>
              <a:rPr b="0" lang="en-PH" sz="2300" spc="-1" strike="noStrike">
                <a:latin typeface="Lato"/>
                <a:ea typeface="þ 'EDþ"/>
              </a:rPr>
              <a:t>Move on back!” “Move on back!”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  <a:ea typeface="þ 'EDþ"/>
              </a:rPr>
              <a:t>The driver on the bus goes, “Move on back!”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latin typeface="Lato"/>
                <a:ea typeface="þ 'EDþ"/>
              </a:rPr>
              <a:t>All through the town.</a:t>
            </a:r>
            <a:endParaRPr b="0" lang="en-PH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360000" y="324000"/>
            <a:ext cx="9575640" cy="5579640"/>
          </a:xfrm>
          <a:prstGeom prst="rect">
            <a:avLst/>
          </a:prstGeom>
          <a:solidFill>
            <a:srgbClr val="ffffff">
              <a:alpha val="20000"/>
            </a:srgbClr>
          </a:solidFill>
          <a:ln w="76320">
            <a:solidFill>
              <a:srgbClr val="784b0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3147120" y="574200"/>
            <a:ext cx="4592520" cy="88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500" spc="-1" strike="noStrike">
                <a:latin typeface="Lato"/>
              </a:rPr>
              <a:t>The Wheels on the Bus</a:t>
            </a:r>
            <a:endParaRPr b="0" lang="en-PH" sz="25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PH" sz="2500" spc="-1" strike="noStrike">
                <a:latin typeface="Lato"/>
              </a:rPr>
              <a:t>Anonymous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936000" y="1584000"/>
            <a:ext cx="6659640" cy="37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The horn on the bus goes beep, beep, beep,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Beep, beep, beep, beep, beep, beep.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The horn on the bus goes beep, beep, beep,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All through the town.</a:t>
            </a:r>
            <a:endParaRPr b="0" lang="en-PH" sz="23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939240" y="3647880"/>
            <a:ext cx="7880400" cy="28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</a:rPr>
              <a:t>The money on the bus goes clink, clink, clink,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</a:rPr>
              <a:t>Clink, clink, clink, clink, clink, clink.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</a:rPr>
              <a:t>The money on the bus goes clink, clink, clink,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</a:rPr>
              <a:t>All through the town.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7867440" y="2340000"/>
            <a:ext cx="4073040" cy="36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360000" y="324000"/>
            <a:ext cx="9575640" cy="5579640"/>
          </a:xfrm>
          <a:prstGeom prst="rect">
            <a:avLst/>
          </a:prstGeom>
          <a:solidFill>
            <a:srgbClr val="ffffff">
              <a:alpha val="20000"/>
            </a:srgbClr>
          </a:solidFill>
          <a:ln w="76320">
            <a:solidFill>
              <a:srgbClr val="784b0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/>
          <p:nvPr/>
        </p:nvSpPr>
        <p:spPr>
          <a:xfrm>
            <a:off x="3147120" y="574200"/>
            <a:ext cx="4592520" cy="88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500" spc="-1" strike="noStrike">
                <a:latin typeface="Lato"/>
              </a:rPr>
              <a:t>The Wheels on the Bus</a:t>
            </a:r>
            <a:endParaRPr b="0" lang="en-PH" sz="25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PH" sz="2500" spc="-1" strike="noStrike">
                <a:latin typeface="Lato"/>
              </a:rPr>
              <a:t>Anonymous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936000" y="1620000"/>
            <a:ext cx="6659640" cy="37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The baby on the bus goes wah, wah, wah,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Wah, wah, wah, wah, wah, wah.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The baby on the bus goes wah, wah, wah,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All through the town.</a:t>
            </a:r>
            <a:endParaRPr b="0" lang="en-PH" sz="23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939240" y="3647880"/>
            <a:ext cx="7880400" cy="28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The mommy on the bus goes, “I love you,”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“</a:t>
            </a:r>
            <a:r>
              <a:rPr b="0" lang="en-PH" sz="2300" spc="-1" strike="noStrike">
                <a:latin typeface="Lato"/>
                <a:ea typeface="AppleSystemUIFont"/>
              </a:rPr>
              <a:t>I love you,” “I love you.”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The mommy on the bus goes, “I love you,”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300" spc="-1" strike="noStrike">
                <a:latin typeface="Lato"/>
                <a:ea typeface="AppleSystemUIFont"/>
              </a:rPr>
              <a:t>All through the town.</a:t>
            </a:r>
            <a:endParaRPr b="0" lang="en-PH" sz="23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7992000" y="2304000"/>
            <a:ext cx="3905280" cy="365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2023-08-11T08:46:38Z</dcterms:modified>
  <cp:revision>117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