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6000" cy="68518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2880" cy="27928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8320" cy="38563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8320" cy="3780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6000" cy="6289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4440" cy="9644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8520" cy="10285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5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7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0320" cy="33786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8"/>
          <p:cNvSpPr/>
          <p:nvPr/>
        </p:nvSpPr>
        <p:spPr>
          <a:xfrm>
            <a:off x="4210920" y="2700000"/>
            <a:ext cx="7489080" cy="13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ffffff"/>
                </a:solidFill>
                <a:latin typeface="Lato"/>
                <a:ea typeface="DejaVu Sans"/>
              </a:rPr>
              <a:t>Saturated and Unsaturated Solutions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"/>
          <p:cNvSpPr/>
          <p:nvPr/>
        </p:nvSpPr>
        <p:spPr>
          <a:xfrm>
            <a:off x="70920" y="0"/>
            <a:ext cx="10909080" cy="8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Saturated and Unsaturated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26" name=""/>
          <p:cNvSpPr txBox="1"/>
          <p:nvPr/>
        </p:nvSpPr>
        <p:spPr>
          <a:xfrm>
            <a:off x="720000" y="1260000"/>
            <a:ext cx="10800000" cy="134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1" strike="noStrike">
                <a:latin typeface="Lato"/>
              </a:rPr>
              <a:t>Solutions</a:t>
            </a:r>
            <a:r>
              <a:rPr b="0" lang="en-PH" sz="1800" spc="-1" strike="noStrike">
                <a:latin typeface="Lato"/>
              </a:rPr>
              <a:t> are composed of two components—the solute and the solvent. </a:t>
            </a:r>
            <a:endParaRPr b="0" lang="en-PH" sz="1800" spc="-1" strike="noStrike">
              <a:latin typeface="Lato"/>
              <a:ea typeface=""/>
            </a:endParaRPr>
          </a:p>
          <a:p>
            <a:pPr algn="just">
              <a:buNone/>
            </a:pPr>
            <a:r>
              <a:rPr b="1" lang="en-PH" sz="1800" spc="-1" strike="noStrike">
                <a:latin typeface="Lato"/>
                <a:ea typeface=""/>
              </a:rPr>
              <a:t>Solvent</a:t>
            </a:r>
            <a:r>
              <a:rPr b="0" lang="en-PH" sz="1800" spc="-1" strike="noStrike">
                <a:latin typeface="Lato"/>
                <a:ea typeface=""/>
              </a:rPr>
              <a:t> is the component of a solution that </a:t>
            </a:r>
            <a:r>
              <a:rPr b="0" lang="en-PH" sz="1800" spc="-1" strike="noStrike">
                <a:latin typeface="Lato"/>
              </a:rPr>
              <a:t>dissolves the other component.</a:t>
            </a:r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latin typeface="Lato"/>
              </a:rPr>
              <a:t>It comprises the bulk of the solution. Meanwhile, the </a:t>
            </a:r>
            <a:r>
              <a:rPr b="0" lang="en-PH" sz="1800" spc="-1" strike="noStrike">
                <a:latin typeface="Lato"/>
                <a:ea typeface=""/>
              </a:rPr>
              <a:t>solute is the component of the solution that </a:t>
            </a:r>
            <a:r>
              <a:rPr b="0" lang="en-PH" sz="1800" spc="-1" strike="noStrike">
                <a:latin typeface="Lato"/>
              </a:rPr>
              <a:t>dissolves in the solvent. 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720000" y="2700000"/>
            <a:ext cx="10800000" cy="703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latin typeface="Lato"/>
              </a:rPr>
              <a:t>Water is the solvent in the solution as it is the dissolving medium. The salt is the solute as it is the component that is dissolved.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3060000" y="3600000"/>
            <a:ext cx="4916160" cy="25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3"/>
          <p:cNvSpPr/>
          <p:nvPr/>
        </p:nvSpPr>
        <p:spPr>
          <a:xfrm>
            <a:off x="70920" y="0"/>
            <a:ext cx="10909080" cy="8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Saturated and Unsaturated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30" name=""/>
          <p:cNvSpPr txBox="1"/>
          <p:nvPr/>
        </p:nvSpPr>
        <p:spPr>
          <a:xfrm>
            <a:off x="720000" y="1440000"/>
            <a:ext cx="10800000" cy="13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1" strike="noStrike">
                <a:latin typeface="Lato"/>
              </a:rPr>
              <a:t>Solutions</a:t>
            </a:r>
            <a:r>
              <a:rPr b="0" lang="en-PH" sz="1800" spc="-1" strike="noStrike">
                <a:latin typeface="Lato"/>
              </a:rPr>
              <a:t> are formed when solutes dissolve in a solvent and form a single phase that appears uniform throughout. Solutions are often seen to be clear and transparent. Filtration is not appropriate to use when separating the components of a solution because the particles are too small and will only pass through the filter.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31" name=""/>
          <p:cNvSpPr txBox="1"/>
          <p:nvPr/>
        </p:nvSpPr>
        <p:spPr>
          <a:xfrm>
            <a:off x="720000" y="3440520"/>
            <a:ext cx="7200000" cy="195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latin typeface="Lato"/>
                <a:ea typeface=""/>
              </a:rPr>
              <a:t>Materials that readily dissolve in a solvent are described as </a:t>
            </a:r>
            <a:r>
              <a:rPr b="1" lang="en-PH" sz="1800" spc="-1" strike="noStrike">
                <a:latin typeface="Lato"/>
                <a:ea typeface=""/>
              </a:rPr>
              <a:t>soluble</a:t>
            </a:r>
            <a:r>
              <a:rPr b="0" lang="en-PH" sz="1800" spc="-1" strike="noStrike">
                <a:latin typeface="Lato"/>
                <a:ea typeface=""/>
              </a:rPr>
              <a:t>. Example:   salt and sugar in water.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"/>
              </a:rPr>
              <a:t>Sand does not dissolve in water and creates a murky mixture </a:t>
            </a:r>
            <a:r>
              <a:rPr b="0" lang="en-PH" sz="1800" spc="-1" strike="noStrike">
                <a:latin typeface="Lato"/>
                <a:ea typeface="Ðéûîþ"/>
              </a:rPr>
              <a:t>therefore, it is classified as </a:t>
            </a:r>
            <a:r>
              <a:rPr b="1" lang="en-PH" sz="1800" spc="-1" strike="noStrike">
                <a:latin typeface="Lato"/>
                <a:ea typeface=""/>
              </a:rPr>
              <a:t>insoluble.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8325360" y="3240000"/>
            <a:ext cx="3014640" cy="233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4"/>
          <p:cNvSpPr/>
          <p:nvPr/>
        </p:nvSpPr>
        <p:spPr>
          <a:xfrm>
            <a:off x="70920" y="0"/>
            <a:ext cx="10909080" cy="8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Saturated and Unsaturated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720000" y="1148400"/>
            <a:ext cx="7920000" cy="192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1" strike="noStrike">
                <a:latin typeface="Lato"/>
                <a:ea typeface=""/>
              </a:rPr>
              <a:t>Immiscible liquids</a:t>
            </a:r>
            <a:r>
              <a:rPr b="0" lang="en-PH" sz="1800" spc="-1" strike="noStrike">
                <a:latin typeface="Lato"/>
                <a:ea typeface=""/>
              </a:rPr>
              <a:t> are liquids that do not mix together. Meanwhile, liquids that are able to mix together are known as </a:t>
            </a:r>
            <a:r>
              <a:rPr b="1" lang="en-PH" sz="1800" spc="-1" strike="noStrike">
                <a:latin typeface="Lato"/>
                <a:ea typeface=""/>
              </a:rPr>
              <a:t>miscible liquids</a:t>
            </a:r>
            <a:r>
              <a:rPr b="0" lang="en-PH" sz="1800" spc="-1" strike="noStrike">
                <a:latin typeface="Lato"/>
                <a:ea typeface=""/>
              </a:rPr>
              <a:t>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1" lang="en-PH" sz="1800" spc="-1" strike="noStrike">
                <a:latin typeface="Lato"/>
              </a:rPr>
              <a:t>Examples of miscible liquids:</a:t>
            </a:r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latin typeface="Lato"/>
              </a:rPr>
              <a:t>water and ethanol, vinegar and water, and lemon juice and water</a:t>
            </a:r>
            <a:endParaRPr b="0" lang="en-PH" sz="1800" spc="-1" strike="noStrike">
              <a:latin typeface="Lato"/>
              <a:ea typeface="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8460000" y="1148400"/>
            <a:ext cx="2700000" cy="1980000"/>
          </a:xfrm>
          <a:prstGeom prst="rect">
            <a:avLst/>
          </a:prstGeom>
          <a:ln w="0">
            <a:noFill/>
          </a:ln>
        </p:spPr>
      </p:pic>
      <p:sp>
        <p:nvSpPr>
          <p:cNvPr id="136" name=""/>
          <p:cNvSpPr txBox="1"/>
          <p:nvPr/>
        </p:nvSpPr>
        <p:spPr>
          <a:xfrm>
            <a:off x="8820000" y="3240000"/>
            <a:ext cx="1980000" cy="49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200" spc="-1" strike="noStrike">
                <a:solidFill>
                  <a:srgbClr val="404040"/>
                </a:solidFill>
                <a:latin typeface="Lato"/>
                <a:ea typeface=""/>
              </a:rPr>
              <a:t>A Vinegar and Oil Mixture</a:t>
            </a:r>
            <a:endParaRPr b="0" lang="en-PH" sz="1200" spc="-1" strike="noStrike">
              <a:solidFill>
                <a:srgbClr val="404040"/>
              </a:solidFill>
              <a:latin typeface="Lato"/>
              <a:ea typeface="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720000" y="3076920"/>
            <a:ext cx="4140000" cy="73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1" strike="noStrike">
                <a:latin typeface="Lato"/>
                <a:ea typeface=""/>
              </a:rPr>
              <a:t>characteristics of solutions</a:t>
            </a:r>
            <a:endParaRPr b="1" lang="en-PH" sz="1800" spc="-1" strike="noStrike">
              <a:latin typeface="Lato"/>
              <a:ea typeface="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1260000" y="3600000"/>
            <a:ext cx="5220000" cy="25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6"/>
          <p:cNvSpPr/>
          <p:nvPr/>
        </p:nvSpPr>
        <p:spPr>
          <a:xfrm>
            <a:off x="70920" y="0"/>
            <a:ext cx="10909080" cy="8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Saturated and Unsaturated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720000" y="1152720"/>
            <a:ext cx="3060000" cy="80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000" spc="-1" strike="noStrike">
                <a:latin typeface="Lato"/>
                <a:ea typeface=""/>
              </a:rPr>
              <a:t>Solubility of Solutes</a:t>
            </a:r>
            <a:endParaRPr b="1" lang="en-PH" sz="2000" spc="-1" strike="noStrike">
              <a:latin typeface="Lato"/>
              <a:ea typeface=""/>
            </a:endParaRPr>
          </a:p>
        </p:txBody>
      </p:sp>
      <p:sp>
        <p:nvSpPr>
          <p:cNvPr id="141" name=""/>
          <p:cNvSpPr txBox="1"/>
          <p:nvPr/>
        </p:nvSpPr>
        <p:spPr>
          <a:xfrm>
            <a:off x="1440000" y="1695960"/>
            <a:ext cx="8460000" cy="46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1" strike="noStrike">
                <a:latin typeface="Lato"/>
                <a:ea typeface=""/>
              </a:rPr>
              <a:t>Solubility</a:t>
            </a:r>
            <a:r>
              <a:rPr b="0" lang="en-PH" sz="1800" spc="-1" strike="noStrike">
                <a:latin typeface="Lato"/>
                <a:ea typeface=""/>
              </a:rPr>
              <a:t> is the ability of the </a:t>
            </a:r>
            <a:r>
              <a:rPr b="0" lang="en-PH" sz="1800" spc="-1" strike="noStrike">
                <a:latin typeface="Lato"/>
              </a:rPr>
              <a:t>solute to be dissolved. 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720000" y="2467800"/>
            <a:ext cx="6084720" cy="412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1" lang="en-PH" sz="1800" spc="-1" strike="noStrike">
                <a:latin typeface="Lato"/>
                <a:ea typeface="Ðéûîþ"/>
              </a:rPr>
              <a:t>Different factors that affect solubility</a:t>
            </a:r>
            <a:endParaRPr b="1" lang="en-PH" sz="1800" spc="-1" strike="noStrike">
              <a:latin typeface="Lato"/>
              <a:ea typeface="Ðéûîþ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720000" y="2880000"/>
            <a:ext cx="4500000" cy="238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"/>
              </a:rPr>
              <a:t>1. Nature of solute and solvent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"/>
              </a:rPr>
              <a:t>2. Pressure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"/>
              </a:rPr>
              <a:t>3. Temperature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"/>
              </a:rPr>
              <a:t>4. Particle Size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"/>
              </a:rPr>
              <a:t>5. Mechanical Stirring</a:t>
            </a:r>
            <a:endParaRPr b="0" lang="en-PH" sz="18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7"/>
          <p:cNvSpPr/>
          <p:nvPr/>
        </p:nvSpPr>
        <p:spPr>
          <a:xfrm>
            <a:off x="70920" y="0"/>
            <a:ext cx="10909080" cy="8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Saturated and Unsaturated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720000" y="1620000"/>
            <a:ext cx="10620000" cy="37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A </a:t>
            </a:r>
            <a:r>
              <a:rPr b="1" lang="en-PH" sz="1800" spc="-1" strike="noStrike">
                <a:latin typeface="Lato"/>
                <a:ea typeface=""/>
              </a:rPr>
              <a:t>saturated solution</a:t>
            </a:r>
            <a:r>
              <a:rPr b="0" lang="en-PH" sz="1800" spc="-1" strike="noStrike">
                <a:latin typeface="Lato"/>
                <a:ea typeface=""/>
              </a:rPr>
              <a:t> is a solution that contains the maximum amount of solute that </a:t>
            </a:r>
            <a:r>
              <a:rPr b="0" lang="en-PH" sz="1800" spc="-1" strike="noStrike">
                <a:latin typeface="Lato"/>
              </a:rPr>
              <a:t>can dissolve in a provided amount of solvent at a certain temperature. A </a:t>
            </a:r>
            <a:r>
              <a:rPr b="0" lang="en-PH" sz="1800" spc="-1" strike="noStrike">
                <a:latin typeface="Lato"/>
              </a:rPr>
              <a:t>solution</a:t>
            </a:r>
            <a:r>
              <a:rPr b="0" lang="en-PH" sz="1800" spc="-1" strike="noStrike">
                <a:latin typeface="Lato"/>
              </a:rPr>
              <a:t> that can still dissolve more solute is called an </a:t>
            </a:r>
            <a:r>
              <a:rPr b="1" lang="en-PH" sz="1800" spc="-1" strike="noStrike">
                <a:latin typeface="Lato"/>
                <a:ea typeface=""/>
              </a:rPr>
              <a:t>unsaturated solution</a:t>
            </a:r>
            <a:r>
              <a:rPr b="0" lang="en-PH" sz="1800" spc="-1" strike="noStrike">
                <a:latin typeface="Lato"/>
                <a:ea typeface=""/>
              </a:rPr>
              <a:t>.</a:t>
            </a:r>
            <a:endParaRPr b="0" lang="en-PH" sz="1800" spc="-1" strike="noStrike">
              <a:latin typeface="Lato"/>
              <a:ea typeface=""/>
            </a:endParaRPr>
          </a:p>
          <a:p>
            <a:pPr algn="just">
              <a:buNone/>
            </a:pPr>
            <a:endParaRPr b="0" lang="en-PH" sz="1800" spc="-1" strike="noStrike">
              <a:latin typeface="Lato"/>
              <a:ea typeface=""/>
            </a:endParaRPr>
          </a:p>
          <a:p>
            <a:pPr algn="just"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Solubility changes with temperature. Some substances become more soluble with the increasing temperatures. This is the reason some solutions become supersaturated.A </a:t>
            </a:r>
            <a:r>
              <a:rPr b="0" lang="en-PH" sz="1800" spc="-1" strike="noStrike">
                <a:latin typeface="Lato"/>
                <a:ea typeface=""/>
              </a:rPr>
              <a:t>supersaturated solution contains more dissolved solute than a saturated solution given the </a:t>
            </a:r>
            <a:r>
              <a:rPr b="0" lang="en-PH" sz="1800" spc="-1" strike="noStrike">
                <a:latin typeface="Lato"/>
              </a:rPr>
              <a:t>same temperature. A supersaturated solution may remain unchanged for a long time if it is not disturbed. The supersaturated solution started to cool down through time, resulting in more solute that the solution could no longer</a:t>
            </a:r>
            <a:endParaRPr b="0" lang="en-PH" sz="1800" spc="-1" strike="noStrike">
              <a:latin typeface="Lato"/>
              <a:ea typeface=""/>
            </a:endParaRPr>
          </a:p>
          <a:p>
            <a:pPr algn="just">
              <a:buNone/>
            </a:pPr>
            <a:r>
              <a:rPr b="0" lang="en-PH" sz="1800" spc="-1" strike="noStrike">
                <a:latin typeface="Lato"/>
              </a:rPr>
              <a:t>dissolve. </a:t>
            </a:r>
            <a:endParaRPr b="0" lang="en-PH" sz="18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2"/>
          <p:cNvSpPr/>
          <p:nvPr/>
        </p:nvSpPr>
        <p:spPr>
          <a:xfrm>
            <a:off x="70920" y="0"/>
            <a:ext cx="10909080" cy="8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Saturated and Unsaturated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47" name=""/>
          <p:cNvSpPr txBox="1"/>
          <p:nvPr/>
        </p:nvSpPr>
        <p:spPr>
          <a:xfrm>
            <a:off x="756360" y="1220400"/>
            <a:ext cx="10763640" cy="435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000" spc="-1" strike="noStrike">
                <a:latin typeface="Lato"/>
                <a:ea typeface=""/>
              </a:rPr>
              <a:t>Directions: </a:t>
            </a:r>
            <a:r>
              <a:rPr b="0" lang="en-PH" sz="2000" spc="-1" strike="noStrike">
                <a:latin typeface="Lato"/>
                <a:ea typeface=""/>
              </a:rPr>
              <a:t>Complete the following statements by providing the missing words. Write your </a:t>
            </a:r>
            <a:r>
              <a:rPr b="0" lang="en-PH" sz="2000" spc="-1" strike="noStrike">
                <a:latin typeface="Lato"/>
              </a:rPr>
              <a:t>answers in the space provided.</a:t>
            </a:r>
            <a:endParaRPr b="0" lang="en-PH" sz="2000" spc="-1" strike="noStrike">
              <a:latin typeface="Lato"/>
              <a:ea typeface=""/>
            </a:endParaRPr>
          </a:p>
          <a:p>
            <a:r>
              <a:rPr b="0" lang="en-PH" sz="2000" spc="-1" strike="noStrike">
                <a:latin typeface="Lato"/>
              </a:rPr>
              <a:t> </a:t>
            </a:r>
            <a:endParaRPr b="0" lang="en-PH" sz="20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  <a:ea typeface=""/>
              </a:rPr>
              <a:t>1. Liquids that have the ability to mix together are called __________ liquids.</a:t>
            </a:r>
            <a:endParaRPr b="0" lang="en-PH" sz="20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  <a:ea typeface=""/>
              </a:rPr>
              <a:t>2. Solutions are __________ mixtures because you can only see one phase.</a:t>
            </a:r>
            <a:endParaRPr b="0" lang="en-PH" sz="20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  <a:ea typeface=""/>
              </a:rPr>
              <a:t>3. The ability of a solute to dissolve is known as __________.</a:t>
            </a:r>
            <a:endParaRPr b="0" lang="en-PH" sz="20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  <a:ea typeface=""/>
              </a:rPr>
              <a:t>4. ________ solutions are solutions that can still dissolve the solute.</a:t>
            </a:r>
            <a:endParaRPr b="0" lang="en-PH" sz="20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  <a:ea typeface=""/>
              </a:rPr>
              <a:t>5. A solid solute is considered __________ if it has the inability to dissolve.</a:t>
            </a:r>
            <a:endParaRPr b="0" lang="en-PH" sz="20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  <a:ea typeface=""/>
              </a:rPr>
              <a:t>6. A __________ is the dissolving medium in a solution.</a:t>
            </a:r>
            <a:endParaRPr b="0" lang="en-PH" sz="20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70920" y="0"/>
            <a:ext cx="10909080" cy="8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Saturated and Unsaturated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49" name=""/>
          <p:cNvSpPr txBox="1"/>
          <p:nvPr/>
        </p:nvSpPr>
        <p:spPr>
          <a:xfrm>
            <a:off x="2222640" y="1260000"/>
            <a:ext cx="6057360" cy="45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2000" spc="-1" strike="noStrike">
                <a:latin typeface="Lato"/>
              </a:rPr>
              <a:t>Answer Key:</a:t>
            </a:r>
            <a:endParaRPr b="0" lang="en-PH" sz="2000" spc="-1" strike="noStrike">
              <a:latin typeface="Lato"/>
              <a:ea typeface=""/>
            </a:endParaRPr>
          </a:p>
          <a:p>
            <a:r>
              <a:rPr b="1" lang="en-PH" sz="2000" spc="-1" strike="noStrike">
                <a:latin typeface="Lato"/>
              </a:rPr>
              <a:t> </a:t>
            </a:r>
            <a:endParaRPr b="0" lang="en-PH" sz="20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</a:rPr>
              <a:t>1. miscible</a:t>
            </a:r>
            <a:endParaRPr b="0" lang="en-PH" sz="20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</a:rPr>
              <a:t>2. homogeneous</a:t>
            </a:r>
            <a:endParaRPr b="0" lang="en-PH" sz="20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</a:rPr>
              <a:t>3. solubility</a:t>
            </a:r>
            <a:endParaRPr b="0" lang="en-PH" sz="20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</a:rPr>
              <a:t>4. Unsaturated</a:t>
            </a:r>
            <a:endParaRPr b="0" lang="en-PH" sz="20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</a:rPr>
              <a:t>5. insoluble</a:t>
            </a:r>
            <a:endParaRPr b="0" lang="en-PH" sz="20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000" spc="-1" strike="noStrike">
                <a:latin typeface="Lato"/>
              </a:rPr>
              <a:t>6. solvent</a:t>
            </a:r>
            <a:endParaRPr b="0" lang="en-PH" sz="20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2023-04-12T15:06:08Z</dcterms:modified>
  <cp:revision>119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8</vt:r8>
  </property>
</Properties>
</file>