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480" cy="68403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360" cy="2781360"/>
          </a:xfrm>
          <a:prstGeom prst="rect">
            <a:avLst/>
          </a:prstGeom>
          <a:ln w="0">
            <a:noFill/>
          </a:ln>
        </p:spPr>
      </p:pic>
      <p:sp>
        <p:nvSpPr>
          <p:cNvPr id="2" name="Rectangle 5"/>
          <p:cNvSpPr/>
          <p:nvPr/>
        </p:nvSpPr>
        <p:spPr>
          <a:xfrm>
            <a:off x="3487320" y="1475280"/>
            <a:ext cx="8686800" cy="38448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800" cy="3664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480" cy="617400"/>
          </a:xfrm>
          <a:prstGeom prst="rect">
            <a:avLst/>
          </a:prstGeom>
          <a:ln w="0">
            <a:noFill/>
          </a:ln>
        </p:spPr>
      </p:pic>
      <p:sp>
        <p:nvSpPr>
          <p:cNvPr id="43" name="Rectangle 7"/>
          <p:cNvSpPr/>
          <p:nvPr/>
        </p:nvSpPr>
        <p:spPr>
          <a:xfrm>
            <a:off x="10868760" y="0"/>
            <a:ext cx="952920" cy="9529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000" cy="1017000"/>
          </a:xfrm>
          <a:prstGeom prst="rect">
            <a:avLst/>
          </a:prstGeom>
          <a:ln w="0">
            <a:noFill/>
          </a:ln>
        </p:spPr>
      </p:pic>
      <p:sp>
        <p:nvSpPr>
          <p:cNvPr id="45" name="TextBox 9"/>
          <p:cNvSpPr/>
          <p:nvPr/>
        </p:nvSpPr>
        <p:spPr>
          <a:xfrm>
            <a:off x="185400" y="6362280"/>
            <a:ext cx="4674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800" cy="33670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27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Using and Crafting Literary Devices in Different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540000" y="1296360"/>
            <a:ext cx="10978200" cy="4462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800" spc="-1" strike="noStrike">
                <a:solidFill>
                  <a:srgbClr val="c9211e"/>
                </a:solidFill>
                <a:latin typeface="Lato"/>
                <a:ea typeface="DejaVu Sans"/>
              </a:rPr>
              <a:t>Answer:</a:t>
            </a:r>
            <a:endParaRPr b="0" lang="en-PH" sz="2800" spc="-1" strike="noStrike">
              <a:latin typeface="Arial"/>
            </a:endParaRPr>
          </a:p>
          <a:p>
            <a:pPr>
              <a:lnSpc>
                <a:spcPct val="100000"/>
              </a:lnSpc>
              <a:buNone/>
            </a:pPr>
            <a:r>
              <a:rPr b="0" lang="en-PH" sz="1800" spc="-1" strike="noStrike">
                <a:solidFill>
                  <a:srgbClr val="000000"/>
                </a:solidFill>
                <a:latin typeface="Lato"/>
                <a:ea typeface="DejaVu Sans"/>
              </a:rPr>
              <a:t>1. “The wind was blowing so hard; the sun was scared to come out” is an example of __________.</a:t>
            </a:r>
            <a:endParaRPr b="0" lang="en-PH" sz="1800" spc="-1" strike="noStrike">
              <a:latin typeface="Arial"/>
            </a:endParaRPr>
          </a:p>
          <a:p>
            <a:pPr>
              <a:lnSpc>
                <a:spcPct val="100000"/>
              </a:lnSpc>
              <a:buNone/>
            </a:pPr>
            <a:r>
              <a:rPr b="0" lang="en-PH" sz="1800" spc="-1" strike="noStrike">
                <a:solidFill>
                  <a:srgbClr val="c9211e"/>
                </a:solidFill>
                <a:latin typeface="Lato"/>
                <a:ea typeface="DejaVu Sans"/>
              </a:rPr>
              <a:t>	</a:t>
            </a:r>
            <a:r>
              <a:rPr b="0" lang="en-PH" sz="1800" spc="-1" strike="noStrike">
                <a:solidFill>
                  <a:srgbClr val="c9211e"/>
                </a:solidFill>
                <a:latin typeface="Lato"/>
                <a:ea typeface="DejaVu Sans"/>
              </a:rPr>
              <a:t>A. hyperbole</a:t>
            </a:r>
            <a:r>
              <a:rPr b="0" lang="en-PH" sz="1800" spc="-1" strike="noStrike">
                <a:solidFill>
                  <a:srgbClr val="c9211e"/>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simile</a:t>
            </a:r>
            <a:endParaRPr b="0" lang="en-PH" sz="1800" spc="-1" strike="noStrike">
              <a:latin typeface="Arial"/>
            </a:endParaRPr>
          </a:p>
          <a:p>
            <a:pPr>
              <a:lnSpc>
                <a:spcPct val="100000"/>
              </a:lnSpc>
              <a:buNone/>
            </a:pPr>
            <a:r>
              <a:rPr b="0" lang="en-PH" sz="1800" spc="-1" strike="noStrike">
                <a:solidFill>
                  <a:srgbClr val="000000"/>
                </a:solidFill>
                <a:latin typeface="Lato"/>
                <a:ea typeface="€Niâþ"/>
              </a:rPr>
              <a:t>	</a:t>
            </a:r>
            <a:r>
              <a:rPr b="0" lang="en-PH" sz="1800" spc="-1" strike="noStrike">
                <a:solidFill>
                  <a:srgbClr val="000000"/>
                </a:solidFill>
                <a:latin typeface="Lato"/>
                <a:ea typeface="€Niâþ"/>
              </a:rPr>
              <a:t>B. personification</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D. none of the above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“The teacher is like an angry lion when she is mad” is an example of 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hyperbole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C. simile</a:t>
            </a:r>
            <a:endParaRPr b="0" lang="en-PH" sz="1800" spc="-1" strike="noStrike">
              <a:latin typeface="Arial"/>
            </a:endParaRPr>
          </a:p>
          <a:p>
            <a:pPr>
              <a:lnSpc>
                <a:spcPct val="100000"/>
              </a:lnSpc>
              <a:buNone/>
            </a:pPr>
            <a:r>
              <a:rPr b="0" lang="en-PH" sz="1800" spc="-1" strike="noStrike">
                <a:solidFill>
                  <a:srgbClr val="000000"/>
                </a:solidFill>
                <a:latin typeface="Lato"/>
                <a:ea typeface="€Niâþ"/>
              </a:rPr>
              <a:t>	</a:t>
            </a:r>
            <a:r>
              <a:rPr b="0" lang="en-PH" sz="1800" spc="-1" strike="noStrike">
                <a:solidFill>
                  <a:srgbClr val="000000"/>
                </a:solidFill>
                <a:latin typeface="Lato"/>
                <a:ea typeface="€Niâþ"/>
              </a:rPr>
              <a:t>B. personification</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D. none of the above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“I am busy as a bee” is an example of 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hyperbole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C. simile</a:t>
            </a:r>
            <a:endParaRPr b="0" lang="en-PH" sz="1800" spc="-1" strike="noStrike">
              <a:latin typeface="Arial"/>
            </a:endParaRPr>
          </a:p>
          <a:p>
            <a:pPr>
              <a:lnSpc>
                <a:spcPct val="100000"/>
              </a:lnSpc>
              <a:buNone/>
            </a:pPr>
            <a:r>
              <a:rPr b="0" lang="en-PH" sz="1800" spc="-1" strike="noStrike">
                <a:solidFill>
                  <a:srgbClr val="000000"/>
                </a:solidFill>
                <a:latin typeface="Lato"/>
                <a:ea typeface="€Niâþ"/>
              </a:rPr>
              <a:t>	</a:t>
            </a:r>
            <a:r>
              <a:rPr b="0" lang="en-PH" sz="1800" spc="-1" strike="noStrike">
                <a:solidFill>
                  <a:srgbClr val="000000"/>
                </a:solidFill>
                <a:latin typeface="Lato"/>
                <a:ea typeface="€Niâþ"/>
              </a:rPr>
              <a:t>B. personification</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D. none of the above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4. “He hammered so hard, the earth began to shake” is an example of 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 hyperbole</a:t>
            </a:r>
            <a:r>
              <a:rPr b="0" lang="en-PH" sz="1800" spc="-1" strike="noStrike">
                <a:solidFill>
                  <a:srgbClr val="c9211e"/>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simile</a:t>
            </a:r>
            <a:endParaRPr b="0" lang="en-PH" sz="1800" spc="-1" strike="noStrike">
              <a:latin typeface="Arial"/>
            </a:endParaRPr>
          </a:p>
          <a:p>
            <a:pPr>
              <a:lnSpc>
                <a:spcPct val="100000"/>
              </a:lnSpc>
              <a:buNone/>
            </a:pPr>
            <a:r>
              <a:rPr b="0" lang="en-PH" sz="1800" spc="-1" strike="noStrike">
                <a:solidFill>
                  <a:srgbClr val="000000"/>
                </a:solidFill>
                <a:latin typeface="Lato"/>
                <a:ea typeface="€Niâþ"/>
              </a:rPr>
              <a:t>	</a:t>
            </a:r>
            <a:r>
              <a:rPr b="0" lang="en-PH" sz="1800" spc="-1" strike="noStrike">
                <a:solidFill>
                  <a:srgbClr val="000000"/>
                </a:solidFill>
                <a:latin typeface="Lato"/>
                <a:ea typeface="€Niâþ"/>
              </a:rPr>
              <a:t>B. personification</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D. none of the above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5. “The grass is an ocean of flowers” is an example of 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hyperbole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simile</a:t>
            </a:r>
            <a:endParaRPr b="0" lang="en-PH" sz="1800" spc="-1" strike="noStrike">
              <a:latin typeface="Arial"/>
            </a:endParaRPr>
          </a:p>
          <a:p>
            <a:pPr>
              <a:lnSpc>
                <a:spcPct val="100000"/>
              </a:lnSpc>
              <a:buNone/>
            </a:pPr>
            <a:r>
              <a:rPr b="0" lang="en-PH" sz="1800" spc="-1" strike="noStrike">
                <a:solidFill>
                  <a:srgbClr val="000000"/>
                </a:solidFill>
                <a:latin typeface="Lato"/>
                <a:ea typeface="€Niâþ"/>
              </a:rPr>
              <a:t>	</a:t>
            </a:r>
            <a:r>
              <a:rPr b="0" lang="en-PH" sz="1800" spc="-1" strike="noStrike">
                <a:solidFill>
                  <a:srgbClr val="000000"/>
                </a:solidFill>
                <a:latin typeface="Lato"/>
                <a:ea typeface="€Niâþ"/>
              </a:rPr>
              <a:t>B. personification</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c9211e"/>
                </a:solidFill>
                <a:latin typeface="Lato"/>
                <a:ea typeface="€Niâþ"/>
              </a:rPr>
              <a:t>D. none of the above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2" name="TextBox 10"/>
          <p:cNvSpPr/>
          <p:nvPr/>
        </p:nvSpPr>
        <p:spPr>
          <a:xfrm>
            <a:off x="195840" y="109080"/>
            <a:ext cx="1042272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Using and Crafting Literary Devices in Different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40000" y="1584360"/>
            <a:ext cx="10978200" cy="4462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spcBef>
                <a:spcPts val="567"/>
              </a:spcBef>
              <a:spcAft>
                <a:spcPts val="567"/>
              </a:spcAft>
              <a:buNone/>
            </a:pPr>
            <a:r>
              <a:rPr b="1" lang="en-PH" sz="1800" spc="-1" strike="noStrike">
                <a:solidFill>
                  <a:srgbClr val="000000"/>
                </a:solidFill>
                <a:latin typeface="Lato"/>
                <a:ea typeface="DejaVu Sans"/>
              </a:rPr>
              <a:t>Figures of Speech and Literary Devices</a:t>
            </a:r>
            <a:endParaRPr b="0" lang="en-PH" sz="1800" spc="-1" strike="noStrike">
              <a:latin typeface="Arial"/>
            </a:endParaRPr>
          </a:p>
          <a:p>
            <a:pPr>
              <a:lnSpc>
                <a:spcPct val="150000"/>
              </a:lnSpc>
              <a:spcBef>
                <a:spcPts val="283"/>
              </a:spcBef>
              <a:spcAft>
                <a:spcPts val="283"/>
              </a:spcAft>
              <a:buNone/>
            </a:pPr>
            <a:r>
              <a:rPr b="1" lang="en-PH" sz="1800" spc="-1" strike="noStrike">
                <a:solidFill>
                  <a:srgbClr val="000000"/>
                </a:solidFill>
                <a:latin typeface="Lato"/>
                <a:ea typeface="DejaVu Sans"/>
              </a:rPr>
              <a:t>1.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Simile</a:t>
            </a:r>
            <a:r>
              <a:rPr b="0" lang="en-PH" sz="1800" spc="-1" strike="noStrike">
                <a:solidFill>
                  <a:srgbClr val="000000"/>
                </a:solidFill>
                <a:latin typeface="Lato"/>
                <a:ea typeface="DejaVu Sans"/>
              </a:rPr>
              <a:t> is a literary device where the writer employs the words “like,” “similar to,” “resemble,” or “as” to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compare ideas.</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a:t>
            </a:r>
            <a:endParaRPr b="0" lang="en-PH" sz="1800" spc="-1" strike="noStrike">
              <a:latin typeface="Arial"/>
            </a:endParaRPr>
          </a:p>
          <a:p>
            <a:pPr>
              <a:lnSpc>
                <a:spcPct val="150000"/>
              </a:lnSpc>
              <a:spcBef>
                <a:spcPts val="283"/>
              </a:spcBef>
              <a:spcAft>
                <a:spcPts val="283"/>
              </a:spcAft>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His skin was coarse, the pores large as a plucked chicken.</a:t>
            </a:r>
            <a:endParaRPr b="0" lang="en-PH" sz="1800" spc="-1" strike="noStrike">
              <a:latin typeface="Arial"/>
            </a:endParaRPr>
          </a:p>
          <a:p>
            <a:pPr>
              <a:lnSpc>
                <a:spcPct val="150000"/>
              </a:lnSpc>
              <a:spcBef>
                <a:spcPts val="283"/>
              </a:spcBef>
              <a:spcAft>
                <a:spcPts val="283"/>
              </a:spcAft>
              <a:buNone/>
            </a:pPr>
            <a:r>
              <a:rPr b="1" lang="en-PH" sz="1800" spc="-1" strike="noStrike">
                <a:solidFill>
                  <a:srgbClr val="000000"/>
                </a:solidFill>
                <a:latin typeface="Lato"/>
                <a:ea typeface="DejaVu Sans"/>
              </a:rPr>
              <a:t>2.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Metaphor</a:t>
            </a:r>
            <a:r>
              <a:rPr b="0" lang="en-PH" sz="1800" spc="-1" strike="noStrike">
                <a:solidFill>
                  <a:srgbClr val="000000"/>
                </a:solidFill>
                <a:latin typeface="Lato"/>
                <a:ea typeface="DejaVu Sans"/>
              </a:rPr>
              <a:t> is similar to a simile; however, this literary device makes a comparison without using the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words “like” or “as.”</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a:t>
            </a:r>
            <a:endParaRPr b="0" lang="en-PH" sz="1800" spc="-1" strike="noStrike">
              <a:latin typeface="Arial"/>
            </a:endParaRPr>
          </a:p>
          <a:p>
            <a:pPr>
              <a:lnSpc>
                <a:spcPct val="150000"/>
              </a:lnSpc>
              <a:spcBef>
                <a:spcPts val="283"/>
              </a:spcBef>
              <a:spcAft>
                <a:spcPts val="283"/>
              </a:spcAft>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Death is a long and dreamless sleep.</a:t>
            </a:r>
            <a:endParaRPr b="0" lang="en-PH" sz="1800" spc="-1" strike="noStrike">
              <a:latin typeface="Arial"/>
            </a:endParaRPr>
          </a:p>
        </p:txBody>
      </p:sp>
      <p:sp>
        <p:nvSpPr>
          <p:cNvPr id="126" name="TextBox 1"/>
          <p:cNvSpPr/>
          <p:nvPr/>
        </p:nvSpPr>
        <p:spPr>
          <a:xfrm>
            <a:off x="195840" y="109080"/>
            <a:ext cx="1042272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Using and Crafting Literary Devices in Different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540000" y="1584360"/>
            <a:ext cx="10978200" cy="446256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spcBef>
                <a:spcPts val="567"/>
              </a:spcBef>
              <a:spcAft>
                <a:spcPts val="567"/>
              </a:spcAft>
              <a:buNone/>
            </a:pPr>
            <a:r>
              <a:rPr b="1" lang="en-PH" sz="1800" spc="-1" strike="noStrike">
                <a:solidFill>
                  <a:srgbClr val="000000"/>
                </a:solidFill>
                <a:latin typeface="Lato"/>
                <a:ea typeface="DejaVu Sans"/>
              </a:rPr>
              <a:t>Figures of Speech and Literary Devices</a:t>
            </a:r>
            <a:endParaRPr b="0" lang="en-PH" sz="1800" spc="-1" strike="noStrike">
              <a:latin typeface="Arial"/>
            </a:endParaRPr>
          </a:p>
          <a:p>
            <a:pPr>
              <a:lnSpc>
                <a:spcPct val="150000"/>
              </a:lnSpc>
              <a:spcBef>
                <a:spcPts val="567"/>
              </a:spcBef>
              <a:spcAft>
                <a:spcPts val="567"/>
              </a:spcAft>
              <a:buNone/>
            </a:pPr>
            <a:r>
              <a:rPr b="1" lang="en-PH" sz="1800" spc="-1" strike="noStrike">
                <a:solidFill>
                  <a:srgbClr val="000000"/>
                </a:solidFill>
                <a:latin typeface="LaTO"/>
                <a:ea typeface="DejaVu Sans"/>
              </a:rPr>
              <a:t>3. </a:t>
            </a:r>
            <a:r>
              <a:rPr b="1" lang="en-PH" sz="1800" spc="-1" strike="noStrike">
                <a:solidFill>
                  <a:srgbClr val="000000"/>
                </a:solidFill>
                <a:latin typeface="LaTO"/>
                <a:ea typeface="DejaVu Sans"/>
              </a:rPr>
              <a:t>	</a:t>
            </a:r>
            <a:r>
              <a:rPr b="1" lang="en-PH" sz="1800" spc="-1" strike="noStrike">
                <a:solidFill>
                  <a:srgbClr val="000000"/>
                </a:solidFill>
                <a:latin typeface="LaTO"/>
                <a:ea typeface="€Niâþ"/>
              </a:rPr>
              <a:t>Personification</a:t>
            </a:r>
            <a:r>
              <a:rPr b="0" lang="en-PH" sz="1800" spc="-1" strike="noStrike">
                <a:solidFill>
                  <a:srgbClr val="000000"/>
                </a:solidFill>
                <a:latin typeface="LaTO"/>
                <a:ea typeface="€Niâþ"/>
              </a:rPr>
              <a:t> </a:t>
            </a:r>
            <a:r>
              <a:rPr b="0" lang="en-PH" sz="1800" spc="-1" strike="noStrike">
                <a:solidFill>
                  <a:srgbClr val="000000"/>
                </a:solidFill>
                <a:latin typeface="LaTO"/>
                <a:ea typeface="DejaVu Sans"/>
              </a:rPr>
              <a:t>is also a literary device in which an abstract concept, such as particular </a:t>
            </a:r>
            <a:r>
              <a:rPr b="0" lang="en-PH" sz="1800" spc="-1" strike="noStrike">
                <a:solidFill>
                  <a:srgbClr val="000000"/>
                </a:solidFill>
                <a:latin typeface="LaTO"/>
                <a:ea typeface="PingFang SC"/>
              </a:rPr>
              <a:t>human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behavior or a force or form of nature, is represented as a person.</a:t>
            </a:r>
            <a:endParaRPr b="0" lang="en-PH" sz="1800" spc="-1" strike="noStrike">
              <a:latin typeface="Arial"/>
            </a:endParaRPr>
          </a:p>
          <a:p>
            <a:pPr>
              <a:lnSpc>
                <a:spcPct val="150000"/>
              </a:lnSpc>
              <a:spcBef>
                <a:spcPts val="283"/>
              </a:spcBef>
              <a:spcAft>
                <a:spcPts val="283"/>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a:t>
            </a:r>
            <a:endParaRPr b="0" lang="en-PH" sz="1800" spc="-1" strike="noStrike">
              <a:latin typeface="Arial"/>
            </a:endParaRPr>
          </a:p>
          <a:p>
            <a:pPr>
              <a:lnSpc>
                <a:spcPct val="150000"/>
              </a:lnSpc>
              <a:spcBef>
                <a:spcPts val="283"/>
              </a:spcBef>
              <a:spcAft>
                <a:spcPts val="283"/>
              </a:spcAft>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Silence spoke to him with healing words.</a:t>
            </a:r>
            <a:endParaRPr b="0" lang="en-PH" sz="1800" spc="-1" strike="noStrike">
              <a:latin typeface="Arial"/>
            </a:endParaRPr>
          </a:p>
          <a:p>
            <a:pPr>
              <a:lnSpc>
                <a:spcPct val="150000"/>
              </a:lnSpc>
              <a:spcBef>
                <a:spcPts val="567"/>
              </a:spcBef>
              <a:spcAft>
                <a:spcPts val="567"/>
              </a:spcAft>
              <a:buNone/>
            </a:pPr>
            <a:r>
              <a:rPr b="1" lang="en-PH" sz="1800" spc="-1" strike="noStrike">
                <a:solidFill>
                  <a:srgbClr val="000000"/>
                </a:solidFill>
                <a:latin typeface="LaTO"/>
                <a:ea typeface="DejaVu Sans"/>
              </a:rPr>
              <a:t>4.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Hyperbole</a:t>
            </a:r>
            <a:r>
              <a:rPr b="0" lang="en-PH" sz="1800" spc="-1" strike="noStrike">
                <a:solidFill>
                  <a:srgbClr val="000000"/>
                </a:solidFill>
                <a:latin typeface="LaTO"/>
                <a:ea typeface="DejaVu Sans"/>
              </a:rPr>
              <a:t> is an exaggeration used to express an overstatement to describe something </a:t>
            </a:r>
            <a:r>
              <a:rPr b="0" lang="en-PH" sz="1800" spc="-1" strike="noStrike">
                <a:solidFill>
                  <a:srgbClr val="000000"/>
                </a:solidFill>
                <a:latin typeface="LaTO"/>
                <a:ea typeface="PingFang SC"/>
              </a:rPr>
              <a:t>greater than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the truth.</a:t>
            </a:r>
            <a:endParaRPr b="0" lang="en-PH" sz="1800" spc="-1" strike="noStrike">
              <a:latin typeface="Arial"/>
            </a:endParaRPr>
          </a:p>
          <a:p>
            <a:pPr>
              <a:lnSpc>
                <a:spcPct val="150000"/>
              </a:lnSpc>
              <a:spcBef>
                <a:spcPts val="283"/>
              </a:spcBef>
              <a:spcAft>
                <a:spcPts val="283"/>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a:t>
            </a:r>
            <a:endParaRPr b="0" lang="en-PH" sz="1800" spc="-1" strike="noStrike">
              <a:latin typeface="Arial"/>
            </a:endParaRPr>
          </a:p>
          <a:p>
            <a:pPr>
              <a:lnSpc>
                <a:spcPct val="150000"/>
              </a:lnSpc>
              <a:spcBef>
                <a:spcPts val="283"/>
              </a:spcBef>
              <a:spcAft>
                <a:spcPts val="283"/>
              </a:spcAft>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Waves that are mountain-high broke over the reefs.</a:t>
            </a:r>
            <a:endParaRPr b="0" lang="en-PH" sz="1800" spc="-1" strike="noStrike">
              <a:latin typeface="Arial"/>
            </a:endParaRPr>
          </a:p>
        </p:txBody>
      </p:sp>
      <p:sp>
        <p:nvSpPr>
          <p:cNvPr id="128" name="TextBox 2"/>
          <p:cNvSpPr/>
          <p:nvPr/>
        </p:nvSpPr>
        <p:spPr>
          <a:xfrm>
            <a:off x="195840" y="109080"/>
            <a:ext cx="1042272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Using and Crafting Literary Devices in Different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540000" y="1584360"/>
            <a:ext cx="10978200" cy="4462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spcBef>
                <a:spcPts val="1134"/>
              </a:spcBef>
              <a:spcAft>
                <a:spcPts val="1134"/>
              </a:spcAft>
              <a:buNone/>
            </a:pPr>
            <a:r>
              <a:rPr b="1" lang="en-PH" sz="1800" spc="-1" strike="noStrike">
                <a:solidFill>
                  <a:srgbClr val="000000"/>
                </a:solidFill>
                <a:latin typeface="Lato"/>
                <a:ea typeface="DejaVu Sans"/>
              </a:rPr>
              <a:t>Figures of Speech and Literary Devices</a:t>
            </a:r>
            <a:endParaRPr b="0" lang="en-PH" sz="1800" spc="-1" strike="noStrike">
              <a:latin typeface="Arial"/>
              <a:ea typeface="PingFang SC"/>
            </a:endParaRPr>
          </a:p>
          <a:p>
            <a:pPr>
              <a:lnSpc>
                <a:spcPct val="200000"/>
              </a:lnSpc>
              <a:spcBef>
                <a:spcPts val="567"/>
              </a:spcBef>
              <a:spcAft>
                <a:spcPts val="567"/>
              </a:spcAft>
              <a:buNone/>
            </a:pPr>
            <a:r>
              <a:rPr b="1" lang="en-PH" sz="1800" spc="-1" strike="noStrike">
                <a:solidFill>
                  <a:srgbClr val="000000"/>
                </a:solidFill>
                <a:latin typeface="LaTO"/>
                <a:ea typeface="DejaVu Sans"/>
              </a:rPr>
              <a:t>5.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Alliteration</a:t>
            </a:r>
            <a:r>
              <a:rPr b="0" lang="en-PH" sz="1800" spc="-1" strike="noStrike">
                <a:solidFill>
                  <a:srgbClr val="000000"/>
                </a:solidFill>
                <a:latin typeface="LaTO"/>
                <a:ea typeface="DejaVu Sans"/>
              </a:rPr>
              <a:t> is a sound device in which the initial consonant letter or sound in a word is repeated in 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phrase/line of a poem/prose.</a:t>
            </a:r>
            <a:endParaRPr b="0" lang="en-PH" sz="1800" spc="-1" strike="noStrike">
              <a:latin typeface="Arial"/>
              <a:ea typeface="PingFang SC"/>
            </a:endParaRPr>
          </a:p>
          <a:p>
            <a:pPr>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a:t>
            </a:r>
            <a:endParaRPr b="0" lang="en-PH" sz="1800" spc="-1" strike="noStrike">
              <a:latin typeface="Arial"/>
              <a:ea typeface="PingFang SC"/>
            </a:endParaRPr>
          </a:p>
          <a:p>
            <a:pPr>
              <a:lnSpc>
                <a:spcPct val="200000"/>
              </a:lnSpc>
              <a:spcBef>
                <a:spcPts val="567"/>
              </a:spcBef>
              <a:spcAft>
                <a:spcPts val="567"/>
              </a:spcAft>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Once upon a midnight dreary, while I pondered weak and weary.</a:t>
            </a:r>
            <a:endParaRPr b="0" lang="en-PH" sz="1800" spc="-1" strike="noStrike">
              <a:latin typeface="Arial"/>
              <a:ea typeface="PingFang SC"/>
            </a:endParaRPr>
          </a:p>
        </p:txBody>
      </p:sp>
      <p:sp>
        <p:nvSpPr>
          <p:cNvPr id="130" name="TextBox 3"/>
          <p:cNvSpPr/>
          <p:nvPr/>
        </p:nvSpPr>
        <p:spPr>
          <a:xfrm>
            <a:off x="195840" y="109080"/>
            <a:ext cx="1042272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Using and Crafting Literary Devices in Different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540000" y="1260360"/>
            <a:ext cx="10978200" cy="446256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1417"/>
              </a:spcBef>
              <a:spcAft>
                <a:spcPts val="1417"/>
              </a:spcAft>
              <a:buNone/>
            </a:pP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The use of metaphors, allusions, descriptive words, and similes, among other literary forms, to “tickle” and awaken the readers’ sensory perceptions is referred to as </a:t>
            </a:r>
            <a:r>
              <a:rPr b="1" lang="en-PH" sz="1800" spc="-1" strike="noStrike">
                <a:solidFill>
                  <a:srgbClr val="000000"/>
                </a:solidFill>
                <a:latin typeface="LaTO"/>
                <a:ea typeface="€Niâþ"/>
              </a:rPr>
              <a:t>imagery</a:t>
            </a:r>
            <a:r>
              <a:rPr b="0" lang="en-PH" sz="1800" spc="-1" strike="noStrike">
                <a:solidFill>
                  <a:srgbClr val="000000"/>
                </a:solidFill>
                <a:latin typeface="LaTO"/>
                <a:ea typeface="€Niâþ"/>
              </a:rPr>
              <a:t>. </a:t>
            </a:r>
            <a:r>
              <a:rPr b="0" lang="en-PH" sz="1800" spc="-1" strike="noStrike">
                <a:solidFill>
                  <a:srgbClr val="000000"/>
                </a:solidFill>
                <a:latin typeface="LaTO"/>
                <a:ea typeface="DejaVu Sans"/>
              </a:rPr>
              <a:t>Imagery is not limited to only visual sensations but also refers to igniting kinesthetic, olfactory, </a:t>
            </a:r>
            <a:r>
              <a:rPr b="0" lang="en-PH" sz="1800" spc="-1" strike="noStrike">
                <a:solidFill>
                  <a:srgbClr val="000000"/>
                </a:solidFill>
                <a:latin typeface="LaTO"/>
                <a:ea typeface="€Niâþ"/>
              </a:rPr>
              <a:t>tactile, gustatory, thermal, and auditory sensations.</a:t>
            </a:r>
            <a:endParaRPr b="0" lang="en-PH" sz="1800" spc="-1" strike="noStrike">
              <a:latin typeface="Arial"/>
            </a:endParaRPr>
          </a:p>
        </p:txBody>
      </p:sp>
      <p:sp>
        <p:nvSpPr>
          <p:cNvPr id="132" name="TextBox 4"/>
          <p:cNvSpPr/>
          <p:nvPr/>
        </p:nvSpPr>
        <p:spPr>
          <a:xfrm>
            <a:off x="195840" y="109080"/>
            <a:ext cx="1042272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Using and Crafting Literary Devices in Different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540000" y="1332360"/>
            <a:ext cx="10978200" cy="4462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1" lang="en-PH" sz="1800" spc="-1" strike="noStrike">
                <a:solidFill>
                  <a:srgbClr val="000000"/>
                </a:solidFill>
                <a:latin typeface="LaTO"/>
                <a:ea typeface="DejaVu Sans"/>
              </a:rPr>
              <a:t>Similes vs. Metaphors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Unlike simile, which shows a comparison, a metaphor </a:t>
            </a:r>
            <a:r>
              <a:rPr b="0" lang="en-PH" sz="1800" spc="-1" strike="noStrike">
                <a:solidFill>
                  <a:srgbClr val="000000"/>
                </a:solidFill>
                <a:latin typeface="LaTO"/>
                <a:ea typeface="€Niâþ"/>
              </a:rPr>
              <a:t>is a figure of speech that also </a:t>
            </a:r>
            <a:r>
              <a:rPr b="0" lang="en-PH" sz="1800" spc="-1" strike="noStrike">
                <a:solidFill>
                  <a:srgbClr val="000000"/>
                </a:solidFill>
                <a:latin typeface="LaTO"/>
                <a:ea typeface="DejaVu Sans"/>
              </a:rPr>
              <a:t>compares two things but implicitly; that is, one thing replacing another: “My love is a pure and white sampaguita.”</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Similes and metaphors are part of figurative speech or figurative language.</a:t>
            </a:r>
            <a:endParaRPr b="0" lang="en-PH" sz="1800" spc="-1" strike="noStrike">
              <a:latin typeface="Arial"/>
            </a:endParaRPr>
          </a:p>
          <a:p>
            <a:pPr algn="ctr">
              <a:lnSpc>
                <a:spcPct val="200000"/>
              </a:lnSpc>
              <a:buNone/>
            </a:pPr>
            <a:r>
              <a:rPr b="1" lang="en-PH" sz="1800" spc="-1" strike="noStrike">
                <a:solidFill>
                  <a:srgbClr val="000000"/>
                </a:solidFill>
                <a:latin typeface="LaTO"/>
                <a:ea typeface="€Niâþ"/>
              </a:rPr>
              <a:t>Personification</a:t>
            </a:r>
            <a:endParaRPr b="0" lang="en-PH" sz="1800" spc="-1" strike="noStrike">
              <a:latin typeface="Arial"/>
            </a:endParaRPr>
          </a:p>
          <a:p>
            <a:pPr algn="just">
              <a:lnSpc>
                <a:spcPct val="200000"/>
              </a:lnSpc>
              <a:buNone/>
            </a:pP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Personification is one of the most commonly used and recognized literary devices. It refers to the practice of attaching human traits and characteristics to inanimate objects, phenomena, and animals.</a:t>
            </a:r>
            <a:endParaRPr b="0" lang="en-PH" sz="1800" spc="-1" strike="noStrike">
              <a:latin typeface="Arial"/>
            </a:endParaRPr>
          </a:p>
        </p:txBody>
      </p:sp>
      <p:sp>
        <p:nvSpPr>
          <p:cNvPr id="134" name="TextBox 5"/>
          <p:cNvSpPr/>
          <p:nvPr/>
        </p:nvSpPr>
        <p:spPr>
          <a:xfrm>
            <a:off x="195840" y="109080"/>
            <a:ext cx="1042272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Using and Crafting Literary Devices in Different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540000" y="1332360"/>
            <a:ext cx="10978200" cy="4462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1" lang="en-PH" sz="1800" spc="-1" strike="noStrike">
                <a:solidFill>
                  <a:srgbClr val="000000"/>
                </a:solidFill>
                <a:latin typeface="LaTO"/>
                <a:ea typeface="DejaVu Sans"/>
              </a:rPr>
              <a:t>Alliteration</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is a literary or rhetorical stylistic device in which consonant sounds are repeated (usually at the beginning) in close succession. However, the repetitive sound can come inside the words as well. In literature, alliteration is used to emphasize specific actions. For example, in Astrophel and Stella by Sir Philip Sydney, a line states, “Biting my truant pen, beating myself for spite” (Line 13). In this line, the repetitive use of the sound “t” helps the reader visualize and better understand the poet’s anguish as he bites his pen.</a:t>
            </a:r>
            <a:endParaRPr b="0" lang="en-PH" sz="1800" spc="-1" strike="noStrike">
              <a:latin typeface="Arial"/>
            </a:endParaRPr>
          </a:p>
        </p:txBody>
      </p:sp>
      <p:sp>
        <p:nvSpPr>
          <p:cNvPr id="136" name="TextBox 6"/>
          <p:cNvSpPr/>
          <p:nvPr/>
        </p:nvSpPr>
        <p:spPr>
          <a:xfrm>
            <a:off x="195840" y="109080"/>
            <a:ext cx="1042272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Using and Crafting Literary Devices in Different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540000" y="1584360"/>
            <a:ext cx="10978200" cy="4462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1" lang="en-PH" sz="1800" spc="-1" strike="noStrike">
                <a:solidFill>
                  <a:srgbClr val="000000"/>
                </a:solidFill>
                <a:latin typeface="LaTO"/>
                <a:ea typeface="DejaVu Sans"/>
              </a:rPr>
              <a:t>Hyperbole</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hyperbole is a literary device wherein the author uses specific words and phrases that exaggerate and overemphasize the basic crux of the statement to produce a grander, more noticeable effect. The purpose of hyperbole is to create a larger-than-life effect and overly stress a specific point. Such sentences usually convey an action or sentiment that is generally not practically/realistically possible or plausible but helps emphasize an emotion.</a:t>
            </a:r>
            <a:endParaRPr b="0" lang="en-PH" sz="1800" spc="-1" strike="noStrike">
              <a:latin typeface="Arial"/>
            </a:endParaRPr>
          </a:p>
        </p:txBody>
      </p:sp>
      <p:sp>
        <p:nvSpPr>
          <p:cNvPr id="138" name="TextBox 8"/>
          <p:cNvSpPr/>
          <p:nvPr/>
        </p:nvSpPr>
        <p:spPr>
          <a:xfrm>
            <a:off x="195840" y="109080"/>
            <a:ext cx="1042272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Using and Crafting Literary Devices in Different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540000" y="1404360"/>
            <a:ext cx="10978200" cy="4462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latin typeface="Lato"/>
                <a:ea typeface="DejaVu Sans"/>
              </a:rPr>
              <a:t>ACTIVITY: </a:t>
            </a:r>
            <a:r>
              <a:rPr b="1" lang="en-PH" sz="1800" spc="-1" strike="noStrike">
                <a:solidFill>
                  <a:srgbClr val="000000"/>
                </a:solidFill>
                <a:latin typeface="Lato"/>
                <a:ea typeface="DejaVu Sans"/>
              </a:rPr>
              <a:t>Read each item carefully. Choose the letter of the correct answer.</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1. “The wind was blowing so hard; the sun was scared to come out” is an example of __________.</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hyperbole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simile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Niâþ"/>
              </a:rPr>
              <a:t>	</a:t>
            </a:r>
            <a:r>
              <a:rPr b="0" lang="en-PH" sz="1800" spc="-1" strike="noStrike">
                <a:solidFill>
                  <a:srgbClr val="000000"/>
                </a:solidFill>
                <a:latin typeface="Lato"/>
                <a:ea typeface="€Niâþ"/>
              </a:rPr>
              <a:t>B. personification</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D. none of the above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2. “The teacher is like an angry lion when she is mad” is an example of ____________.</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hyperbole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simile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Niâþ"/>
              </a:rPr>
              <a:t>	</a:t>
            </a:r>
            <a:r>
              <a:rPr b="0" lang="en-PH" sz="1800" spc="-1" strike="noStrike">
                <a:solidFill>
                  <a:srgbClr val="000000"/>
                </a:solidFill>
                <a:latin typeface="Lato"/>
                <a:ea typeface="€Niâþ"/>
              </a:rPr>
              <a:t>B. personification</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D. none of the above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3. “I am busy as a bee” is an example of _____________.</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hyperbole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simile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Niâþ"/>
              </a:rPr>
              <a:t>	</a:t>
            </a:r>
            <a:r>
              <a:rPr b="0" lang="en-PH" sz="1800" spc="-1" strike="noStrike">
                <a:solidFill>
                  <a:srgbClr val="000000"/>
                </a:solidFill>
                <a:latin typeface="Lato"/>
                <a:ea typeface="€Niâþ"/>
              </a:rPr>
              <a:t>B. personification</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D. none of the above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4. “He hammered so hard, the earth began to shake” is an example of _____________.</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hyperbole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simile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Niâþ"/>
              </a:rPr>
              <a:t>	</a:t>
            </a:r>
            <a:r>
              <a:rPr b="0" lang="en-PH" sz="1800" spc="-1" strike="noStrike">
                <a:solidFill>
                  <a:srgbClr val="000000"/>
                </a:solidFill>
                <a:latin typeface="Lato"/>
                <a:ea typeface="€Niâþ"/>
              </a:rPr>
              <a:t>B. personification</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D. none of the above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5. “The grass is an ocean of flowers” is an example of _____________.</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hyperbole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simile</a:t>
            </a:r>
            <a:endParaRPr b="0" lang="en-PH" sz="1800" spc="-1" strike="noStrike">
              <a:latin typeface="Arial"/>
              <a:ea typeface="PingFang SC"/>
            </a:endParaRPr>
          </a:p>
          <a:p>
            <a:pPr>
              <a:lnSpc>
                <a:spcPct val="100000"/>
              </a:lnSpc>
              <a:buNone/>
            </a:pPr>
            <a:r>
              <a:rPr b="0" lang="en-PH" sz="1800" spc="-1" strike="noStrike">
                <a:solidFill>
                  <a:srgbClr val="000000"/>
                </a:solidFill>
                <a:latin typeface="Lato"/>
                <a:ea typeface="€Niâþ"/>
              </a:rPr>
              <a:t>	</a:t>
            </a:r>
            <a:r>
              <a:rPr b="0" lang="en-PH" sz="1800" spc="-1" strike="noStrike">
                <a:solidFill>
                  <a:srgbClr val="000000"/>
                </a:solidFill>
                <a:latin typeface="Lato"/>
                <a:ea typeface="€Niâþ"/>
              </a:rPr>
              <a:t>B. personification</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	</a:t>
            </a:r>
            <a:r>
              <a:rPr b="0" lang="en-PH" sz="1800" spc="-1" strike="noStrike">
                <a:solidFill>
                  <a:srgbClr val="000000"/>
                </a:solidFill>
                <a:latin typeface="Lato"/>
                <a:ea typeface="€Niâþ"/>
              </a:rPr>
              <a:t>D. none of the above</a:t>
            </a:r>
            <a:endParaRPr b="0" lang="en-PH" sz="1800" spc="-1" strike="noStrike">
              <a:latin typeface="Arial"/>
              <a:ea typeface="PingFang SC"/>
            </a:endParaRPr>
          </a:p>
          <a:p>
            <a:pPr>
              <a:lnSpc>
                <a:spcPct val="100000"/>
              </a:lnSpc>
              <a:buNone/>
            </a:pPr>
            <a:endParaRPr b="0" lang="en-PH" sz="1800" spc="-1" strike="noStrike">
              <a:latin typeface="Arial"/>
              <a:ea typeface="PingFang SC"/>
            </a:endParaRPr>
          </a:p>
          <a:p>
            <a:pPr>
              <a:lnSpc>
                <a:spcPct val="100000"/>
              </a:lnSpc>
              <a:buNone/>
            </a:pPr>
            <a:endParaRPr b="0" lang="en-PH" sz="1800" spc="-1" strike="noStrike">
              <a:latin typeface="Arial"/>
              <a:ea typeface="PingFang SC"/>
            </a:endParaRPr>
          </a:p>
          <a:p>
            <a:pPr>
              <a:lnSpc>
                <a:spcPct val="100000"/>
              </a:lnSpc>
              <a:buNone/>
            </a:pPr>
            <a:endParaRPr b="0" lang="en-PH" sz="1800" spc="-1" strike="noStrike">
              <a:latin typeface="Arial"/>
              <a:ea typeface="PingFang SC"/>
            </a:endParaRPr>
          </a:p>
        </p:txBody>
      </p:sp>
      <p:sp>
        <p:nvSpPr>
          <p:cNvPr id="140" name="TextBox 9"/>
          <p:cNvSpPr/>
          <p:nvPr/>
        </p:nvSpPr>
        <p:spPr>
          <a:xfrm>
            <a:off x="195840" y="109080"/>
            <a:ext cx="1042272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Using and Crafting Literary Devices in Different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2860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2023-07-10T17:58:45Z</dcterms:modified>
  <cp:revision>184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