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13640" cy="6779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20520" cy="2720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25960" cy="3783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25960" cy="305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13640" cy="556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92080" cy="8920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56160" cy="956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13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37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7960" cy="33062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2774880"/>
            <a:ext cx="754776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Exterior Angle Inequality Theorem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7028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Exterior Angle Inequality Theorem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801000" y="1093320"/>
            <a:ext cx="81691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PH" sz="1800" spc="-1" strike="noStrike">
                <a:solidFill>
                  <a:srgbClr val="231f20"/>
                </a:solidFill>
                <a:latin typeface="Lato"/>
              </a:rPr>
              <a:t>Example  1: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 Given  the  triangle  on  the  right,  determine  th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measure of: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801000" y="1800360"/>
            <a:ext cx="325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1739880" y="180900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1890000" y="1800360"/>
            <a:ext cx="11113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if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2885040" y="1800360"/>
            <a:ext cx="1096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and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3911400" y="1800360"/>
            <a:ext cx="40737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are 55° and 75°, respectively.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801000" y="2248920"/>
            <a:ext cx="325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b.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1886400" y="2248920"/>
            <a:ext cx="7416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if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2622600" y="2248920"/>
            <a:ext cx="1897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= 140°,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4251600" y="2248920"/>
            <a:ext cx="2305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= 3x + 5, and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6177600" y="2248920"/>
            <a:ext cx="15645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2x + 15.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800280" y="2760120"/>
            <a:ext cx="11314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Solution: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800280" y="3208320"/>
            <a:ext cx="325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1667520" y="3208320"/>
            <a:ext cx="54842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According to the exterior angle theorem,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6138360" y="3208320"/>
            <a:ext cx="7790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+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6900840" y="3208320"/>
            <a:ext cx="764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1667520" y="35755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1983600" y="3575520"/>
            <a:ext cx="7790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+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2729160" y="3575520"/>
            <a:ext cx="764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3423600" y="3575520"/>
            <a:ext cx="645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5301000" y="35755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4693320" y="3575520"/>
            <a:ext cx="17794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55° + 75°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6218280" y="3575520"/>
            <a:ext cx="645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8632080" y="3575520"/>
            <a:ext cx="11721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130°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9694800" y="3575520"/>
            <a:ext cx="565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801000" y="4023360"/>
            <a:ext cx="325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b.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1667880" y="4023360"/>
            <a:ext cx="54846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According to the exterior angle theorem,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6102360" y="4023360"/>
            <a:ext cx="7790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+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6864840" y="4023360"/>
            <a:ext cx="764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5301000" y="43909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4694040" y="4390920"/>
            <a:ext cx="30650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3x + 5 + 2x + 15 = 140 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9178920" y="43909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8632080" y="4390920"/>
            <a:ext cx="1775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5x + 20 = 140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1667880" y="475776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2114640" y="4757760"/>
            <a:ext cx="1856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5x + 20 = 140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5301000" y="475776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6176520" y="4757760"/>
            <a:ext cx="1203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5x = 120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9178920" y="475776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9270720" y="4757760"/>
            <a:ext cx="798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x = 24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1667880" y="5124960"/>
            <a:ext cx="88599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Now substitute the computed value of x to determine the measure of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8799480" y="512496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1667880" y="54925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1983600" y="5492520"/>
            <a:ext cx="1564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2x + 15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5301000" y="54925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4694040" y="54925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5045760" y="5492520"/>
            <a:ext cx="1934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2(24) + 15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9178920" y="54925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8668080" y="54925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8947440" y="5492520"/>
            <a:ext cx="964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63°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1667880" y="5859360"/>
            <a:ext cx="16606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Therefore, </a:t>
            </a:r>
            <a:endParaRPr b="0" lang="en-PH" sz="1800" spc="-1" strike="noStrike">
              <a:latin typeface="Lato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8447040" y="1080000"/>
            <a:ext cx="2914920" cy="198000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 txBox="1"/>
          <p:nvPr/>
        </p:nvSpPr>
        <p:spPr>
          <a:xfrm>
            <a:off x="2748240" y="180936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3756600" y="18097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1740240" y="224136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2460600" y="22417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4116960" y="224208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6025320" y="224244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5963760" y="321480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6746040" y="321516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7466400" y="3215520"/>
            <a:ext cx="9936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1849320" y="35755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2605680" y="357588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3290040" y="357624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4069440" y="353952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6098400" y="357660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7669800" y="353988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9554760" y="357696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8150400" y="3215880"/>
            <a:ext cx="21542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Thus, by substitution: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5954760" y="400896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6711120" y="40093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7571160" y="4007880"/>
            <a:ext cx="565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7431120" y="40093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8" name=""/>
          <p:cNvSpPr txBox="1"/>
          <p:nvPr/>
        </p:nvSpPr>
        <p:spPr>
          <a:xfrm>
            <a:off x="8114400" y="4008240"/>
            <a:ext cx="21542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Thus, by substitution: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1667520" y="436788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1983600" y="4367880"/>
            <a:ext cx="7790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+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2729160" y="4367880"/>
            <a:ext cx="764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3423600" y="4367880"/>
            <a:ext cx="6458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1849320" y="436788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2605680" y="436824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3290040" y="436860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06" name=""/>
          <p:cNvSpPr txBox="1"/>
          <p:nvPr/>
        </p:nvSpPr>
        <p:spPr>
          <a:xfrm>
            <a:off x="4069800" y="433188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7" name=""/>
          <p:cNvSpPr txBox="1"/>
          <p:nvPr/>
        </p:nvSpPr>
        <p:spPr>
          <a:xfrm>
            <a:off x="4070160" y="465624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7670520" y="469260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8655120" y="50893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0" name=""/>
          <p:cNvSpPr txBox="1"/>
          <p:nvPr/>
        </p:nvSpPr>
        <p:spPr>
          <a:xfrm>
            <a:off x="1849680" y="548424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4070520" y="544860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4874040" y="548460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7670880" y="537696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7670160" y="4296240"/>
            <a:ext cx="4093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→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8835120" y="54853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3263400" y="58453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2752560" y="5845320"/>
            <a:ext cx="2880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3031920" y="5845320"/>
            <a:ext cx="964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 = 63°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2919600" y="5838120"/>
            <a:ext cx="278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2"/>
          <p:cNvSpPr txBox="1"/>
          <p:nvPr/>
        </p:nvSpPr>
        <p:spPr>
          <a:xfrm>
            <a:off x="609840" y="165600"/>
            <a:ext cx="1097028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Exterior Angle Inequality Theorem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1553400" y="1057320"/>
            <a:ext cx="62773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In  both  the  examples  1a  and  1b,  observe  that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723960" y="1429200"/>
            <a:ext cx="2757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1019520" y="1429200"/>
            <a:ext cx="10846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4" name=""/>
          <p:cNvSpPr txBox="1"/>
          <p:nvPr/>
        </p:nvSpPr>
        <p:spPr>
          <a:xfrm>
            <a:off x="2053440" y="1429200"/>
            <a:ext cx="10486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 and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5" name=""/>
          <p:cNvSpPr txBox="1"/>
          <p:nvPr/>
        </p:nvSpPr>
        <p:spPr>
          <a:xfrm>
            <a:off x="3022560" y="1429200"/>
            <a:ext cx="10846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HAL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6" name=""/>
          <p:cNvSpPr txBox="1"/>
          <p:nvPr/>
        </p:nvSpPr>
        <p:spPr>
          <a:xfrm>
            <a:off x="4020480" y="1429200"/>
            <a:ext cx="293760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E. The consequence of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723960" y="1801080"/>
            <a:ext cx="70675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the exterior angle theorem is the exterior angle inequality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723960" y="2172960"/>
            <a:ext cx="756864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theorem.  It  states  that  the  exterior  angle  of  a  triangle  is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723960" y="2545200"/>
            <a:ext cx="73915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always  greater  than  either  of  its  remote  interior  angles.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723960" y="2917080"/>
            <a:ext cx="120420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That is, if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1820880" y="2917080"/>
            <a:ext cx="43228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is an exterior angle of ∆ABC and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5434200" y="2917080"/>
            <a:ext cx="77544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1 and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3" name=""/>
          <p:cNvSpPr txBox="1"/>
          <p:nvPr/>
        </p:nvSpPr>
        <p:spPr>
          <a:xfrm>
            <a:off x="6169680" y="2917080"/>
            <a:ext cx="2757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2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723960" y="3288960"/>
            <a:ext cx="60004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are its remote interior angles, you can say that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5" name=""/>
          <p:cNvSpPr txBox="1"/>
          <p:nvPr/>
        </p:nvSpPr>
        <p:spPr>
          <a:xfrm>
            <a:off x="5718240" y="3288960"/>
            <a:ext cx="7005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6" name=""/>
          <p:cNvSpPr txBox="1"/>
          <p:nvPr/>
        </p:nvSpPr>
        <p:spPr>
          <a:xfrm>
            <a:off x="6457680" y="3288960"/>
            <a:ext cx="2757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1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723960" y="3660840"/>
            <a:ext cx="7725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and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1485720" y="3660840"/>
            <a:ext cx="7005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2214720" y="3660840"/>
            <a:ext cx="27540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2.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0" name=""/>
          <p:cNvSpPr txBox="1"/>
          <p:nvPr/>
        </p:nvSpPr>
        <p:spPr>
          <a:xfrm>
            <a:off x="723960" y="4303800"/>
            <a:ext cx="700668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Here is the proof of the exterior angle inequality theorem.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723960" y="4947120"/>
            <a:ext cx="88020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Given: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1419840" y="4948560"/>
            <a:ext cx="27540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3" name=""/>
          <p:cNvSpPr txBox="1"/>
          <p:nvPr/>
        </p:nvSpPr>
        <p:spPr>
          <a:xfrm>
            <a:off x="1566000" y="4947120"/>
            <a:ext cx="31975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is an exterior angle and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4134960" y="4950720"/>
            <a:ext cx="27576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4281120" y="4947120"/>
            <a:ext cx="77544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1 and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6" name=""/>
          <p:cNvSpPr txBox="1"/>
          <p:nvPr/>
        </p:nvSpPr>
        <p:spPr>
          <a:xfrm>
            <a:off x="4870080" y="4950720"/>
            <a:ext cx="27540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5015520" y="4947120"/>
            <a:ext cx="382500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2 are its remote interior angles.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8" name=""/>
          <p:cNvSpPr txBox="1"/>
          <p:nvPr/>
        </p:nvSpPr>
        <p:spPr>
          <a:xfrm>
            <a:off x="723960" y="5590080"/>
            <a:ext cx="111024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Prove: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1614240" y="5593680"/>
            <a:ext cx="27576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0" name=""/>
          <p:cNvSpPr txBox="1"/>
          <p:nvPr/>
        </p:nvSpPr>
        <p:spPr>
          <a:xfrm>
            <a:off x="1759680" y="5590080"/>
            <a:ext cx="7009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2351160" y="5593680"/>
            <a:ext cx="27576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2" name=""/>
          <p:cNvSpPr txBox="1"/>
          <p:nvPr/>
        </p:nvSpPr>
        <p:spPr>
          <a:xfrm>
            <a:off x="2496960" y="5590080"/>
            <a:ext cx="10047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1 and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3315960" y="5593680"/>
            <a:ext cx="27576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4" name=""/>
          <p:cNvSpPr txBox="1"/>
          <p:nvPr/>
        </p:nvSpPr>
        <p:spPr>
          <a:xfrm>
            <a:off x="3461400" y="5590080"/>
            <a:ext cx="70092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&gt; 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4052880" y="5593680"/>
            <a:ext cx="27576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4199040" y="5590080"/>
            <a:ext cx="275760" cy="3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2</a:t>
            </a:r>
            <a:endParaRPr b="0" lang="en-PH" sz="1800" spc="-1" strike="noStrike">
              <a:latin typeface="Lato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7219800" y="1116000"/>
            <a:ext cx="3904200" cy="2917440"/>
          </a:xfrm>
          <a:prstGeom prst="rect">
            <a:avLst/>
          </a:prstGeom>
          <a:ln w="0">
            <a:noFill/>
          </a:ln>
        </p:spPr>
      </p:pic>
      <p:sp>
        <p:nvSpPr>
          <p:cNvPr id="258" name=""/>
          <p:cNvSpPr txBox="1"/>
          <p:nvPr/>
        </p:nvSpPr>
        <p:spPr>
          <a:xfrm>
            <a:off x="899640" y="142920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1908000" y="142956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2880360" y="14299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3888720" y="143028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2" name=""/>
          <p:cNvSpPr txBox="1"/>
          <p:nvPr/>
        </p:nvSpPr>
        <p:spPr>
          <a:xfrm>
            <a:off x="1656360" y="290592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5292720" y="290628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4" name=""/>
          <p:cNvSpPr txBox="1"/>
          <p:nvPr/>
        </p:nvSpPr>
        <p:spPr>
          <a:xfrm>
            <a:off x="6013080" y="290664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5" name=""/>
          <p:cNvSpPr txBox="1"/>
          <p:nvPr/>
        </p:nvSpPr>
        <p:spPr>
          <a:xfrm>
            <a:off x="5545080" y="330264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6301440" y="330300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1341360" y="366228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68" name=""/>
          <p:cNvSpPr txBox="1"/>
          <p:nvPr/>
        </p:nvSpPr>
        <p:spPr>
          <a:xfrm>
            <a:off x="2061720" y="3662640"/>
            <a:ext cx="288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"/>
          <p:cNvSpPr txBox="1"/>
          <p:nvPr/>
        </p:nvSpPr>
        <p:spPr>
          <a:xfrm>
            <a:off x="724320" y="974520"/>
            <a:ext cx="610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Proof: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0" name="PlaceHolder 4"/>
          <p:cNvSpPr txBox="1"/>
          <p:nvPr/>
        </p:nvSpPr>
        <p:spPr>
          <a:xfrm>
            <a:off x="610200" y="165600"/>
            <a:ext cx="1097028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Exterior Angle Inequality Theorem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271" name=""/>
          <p:cNvGraphicFramePr/>
          <p:nvPr/>
        </p:nvGraphicFramePr>
        <p:xfrm>
          <a:off x="1440000" y="1440000"/>
          <a:ext cx="9359640" cy="4320000"/>
        </p:xfrm>
        <a:graphic>
          <a:graphicData uri="http://schemas.openxmlformats.org/drawingml/2006/table">
            <a:tbl>
              <a:tblPr/>
              <a:tblGrid>
                <a:gridCol w="4679280"/>
                <a:gridCol w="4680720"/>
              </a:tblGrid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Statements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Reasons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1. 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Definition of linear pair.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2.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Linear pair postulate (linear pairs are supplementary.)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3.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The sum of the interior angles of a triangle is 180°.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4.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Transitive property of equality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74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5.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Simplify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156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6.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Definition of greater than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2" name=""/>
          <p:cNvSpPr txBox="1"/>
          <p:nvPr/>
        </p:nvSpPr>
        <p:spPr>
          <a:xfrm>
            <a:off x="1764000" y="2245320"/>
            <a:ext cx="2881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3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∠4 form a linear pair.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3" name=""/>
          <p:cNvSpPr txBox="1"/>
          <p:nvPr/>
        </p:nvSpPr>
        <p:spPr>
          <a:xfrm>
            <a:off x="1764360" y="2857680"/>
            <a:ext cx="4175640" cy="41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m∠3 + m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∠4 = 180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°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1764720" y="3505680"/>
            <a:ext cx="4175640" cy="41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m∠1 + m∠2 +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∠3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= 180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°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1765080" y="4117680"/>
            <a:ext cx="4175640" cy="41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m∠3 + m∠4 = m∠1 + m∠2 +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∠3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1765440" y="4729680"/>
            <a:ext cx="4175640" cy="41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m∠4 = m∠1 + m∠2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77" name=""/>
          <p:cNvSpPr txBox="1"/>
          <p:nvPr/>
        </p:nvSpPr>
        <p:spPr>
          <a:xfrm>
            <a:off x="1765800" y="5377680"/>
            <a:ext cx="4175640" cy="41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m∠4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&gt;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 m∠1;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m∠4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Lato"/>
              </a:rPr>
              <a:t>&gt;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 m∠2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"/>
          <p:cNvSpPr txBox="1"/>
          <p:nvPr/>
        </p:nvSpPr>
        <p:spPr>
          <a:xfrm>
            <a:off x="724320" y="1334520"/>
            <a:ext cx="6655680" cy="15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PH" sz="1800" spc="-1" strike="noStrike">
                <a:solidFill>
                  <a:srgbClr val="231f20"/>
                </a:solidFill>
                <a:latin typeface="Lato"/>
              </a:rPr>
              <a:t>Example 2: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 Apply the triangle inequality theorem in answering the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following questions. Refer to the figure on the right.</a:t>
            </a:r>
            <a:endParaRPr b="0" lang="en-PH" sz="1800" spc="-1" strike="noStrike">
              <a:latin typeface="Lato"/>
            </a:endParaRPr>
          </a:p>
          <a:p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a. In which pair of angles will the sum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1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2 be equal to?</a:t>
            </a:r>
            <a:endParaRPr b="0" lang="en-PH" sz="1800" spc="-1" strike="noStrike">
              <a:latin typeface="Lato"/>
            </a:endParaRPr>
          </a:p>
          <a:p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b. In which angles will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7 be greater than?</a:t>
            </a:r>
            <a:endParaRPr b="0" lang="en-PH" sz="1800" spc="-1" strike="noStrike">
              <a:latin typeface="Lato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8311320" y="1008000"/>
            <a:ext cx="2920680" cy="2160000"/>
          </a:xfrm>
          <a:prstGeom prst="rect">
            <a:avLst/>
          </a:prstGeom>
          <a:ln w="0">
            <a:noFill/>
          </a:ln>
        </p:spPr>
      </p:pic>
      <p:sp>
        <p:nvSpPr>
          <p:cNvPr id="280" name="PlaceHolder 3"/>
          <p:cNvSpPr txBox="1"/>
          <p:nvPr/>
        </p:nvSpPr>
        <p:spPr>
          <a:xfrm>
            <a:off x="610200" y="165600"/>
            <a:ext cx="1097028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Exterior Angle Inequality Theorem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281" name=""/>
          <p:cNvSpPr txBox="1"/>
          <p:nvPr/>
        </p:nvSpPr>
        <p:spPr>
          <a:xfrm>
            <a:off x="724320" y="3134880"/>
            <a:ext cx="10981080" cy="246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buNone/>
            </a:pPr>
            <a:r>
              <a:rPr b="1" lang="en-PH" sz="1800" spc="-1" strike="noStrike">
                <a:solidFill>
                  <a:srgbClr val="231f20"/>
                </a:solidFill>
                <a:latin typeface="Lato"/>
              </a:rPr>
              <a:t>Solution: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a.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7; observe that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1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2 are the remote interior angles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7. Hence, by the exterior angle theorem,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the sum of the measures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1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2 is equal to the measure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7.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b. According to the exterior angle inequality theorem,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7 will be greater than any of its remote interior angles.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Considering ΔARO,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1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2 are the remote interior angles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7. Also, with respect to ΔENO,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3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 are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the remote interior angles of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7. Thus,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7 is greater than any of the following angles: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1,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2,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3, and 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  <a:ea typeface="PingFang SC"/>
              </a:rPr>
              <a:t>∠</a:t>
            </a:r>
            <a:r>
              <a:rPr b="0" lang="en-PH" sz="1800" spc="-1" strike="noStrike">
                <a:solidFill>
                  <a:srgbClr val="231f20"/>
                </a:solidFill>
                <a:latin typeface="Lato"/>
              </a:rPr>
              <a:t>4.</a:t>
            </a: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14496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2023-08-10T14:58:42Z</dcterms:modified>
  <cp:revision>5615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