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4.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5.png" ContentType="image/png"/>
  <Override PartName="/ppt/media/image25.png" ContentType="image/png"/>
  <Override PartName="/ppt/media/image19.png" ContentType="image/png"/>
  <Override PartName="/ppt/media/image14.png" ContentType="image/png"/>
  <Override PartName="/ppt/media/image2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F080AAF9-380B-4DD4-9D6B-46981091FB36}"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FCEA049-6094-4E99-B66A-8D3B690F49AD}"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2845B0B4-BDD3-4684-8B71-9BA7205F318C}"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08E695A2-F15A-4190-93FA-2FB5AC22BD3B}"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3E42AC2E-1417-49D6-BCB0-D10DDB43259B}"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2D49ED0A-FE34-40E3-976A-F6D46859C263}"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A4C442F4-1FE7-4FD6-A21A-B9698C6CA3CE}"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43316771-D57D-45A9-BED0-7D6D7649109A}"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3BAF4C59-FFCC-4F76-8C78-4AE1328F2938}"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A157DCF2-6BFD-4A13-8146-F5D631DB9FF9}"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9C81D10-FF1E-46FE-8433-FB4E2285EF02}"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3291C91-42EC-40B5-A964-DED173D95A5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F03F5D88-735D-4428-91DC-6E10602B510E}"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1CF38DC4-5F39-4F87-9487-ECB8FBC06F1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A986B893-D4C4-422C-A147-E35EC7488DC5}"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E67C0E6A-967C-4688-954A-8928CD1984C1}"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CE3E8933-4E84-4A64-902C-167510622EA8}"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4BC49BEE-938D-4132-9BD6-3575B4583514}"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4518735-7A2F-455A-891A-24230E60FB9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3AFB29A-12AF-4220-902B-C908A8B9F6C7}"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B75F167-99C1-4330-97AB-CB9D56DC4BB3}"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D5E9B37-07A0-4608-BAC4-835F2A712193}"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23C0B132-D59A-45DF-95ED-D3B47E27ECE9}"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A92AC6CB-29B0-4692-81B1-2B1245EA779E}"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5406490-0DE7-400F-9A20-0622EFF35E3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B2C397AB-F1BA-4BCF-8773-E8E3ED8CC9D6}"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5ADB184-E4A8-4E5C-8D96-C4BE67D33C7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B18B5DDE-A007-4C1F-A3C2-B1FE6558726C}"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B7662EF9-2AD2-4038-B824-E6FAAE7ABBD3}"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4B48F864-0BEF-4FB2-A99B-DA3B302488A9}"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3A4E23C9-9DA9-42CB-97C0-13699EB26B3E}"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7433C77B-E8B2-40AD-92F3-34BD44537988}"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4BC2BF11-45CB-4164-A7EB-90C239ADFAD1}"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0E0FCFB-3C1D-4CFE-9785-D37A4F5F6306}"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106FDA6-71A3-45F9-881E-65BDDC73B8C7}"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DD508314-F59A-4D1A-93B7-5BD90AE4CCB7}"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2760" cy="6848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9640" cy="2789640"/>
          </a:xfrm>
          <a:prstGeom prst="rect">
            <a:avLst/>
          </a:prstGeom>
          <a:ln w="0">
            <a:noFill/>
          </a:ln>
        </p:spPr>
      </p:pic>
      <p:sp>
        <p:nvSpPr>
          <p:cNvPr id="2" name="Rectangle 5"/>
          <p:cNvSpPr/>
          <p:nvPr/>
        </p:nvSpPr>
        <p:spPr>
          <a:xfrm>
            <a:off x="3487320" y="1475280"/>
            <a:ext cx="8695080" cy="3853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5080" cy="3747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5440" cy="3556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33840" cy="3556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ACBB95EE-EBA9-4541-97D9-2B8F5F09F0B1}"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33840" cy="3556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82760" cy="625680"/>
          </a:xfrm>
          <a:prstGeom prst="rect">
            <a:avLst/>
          </a:prstGeom>
          <a:ln w="0">
            <a:noFill/>
          </a:ln>
        </p:spPr>
      </p:pic>
      <p:sp>
        <p:nvSpPr>
          <p:cNvPr id="46" name="Rectangle 7"/>
          <p:cNvSpPr/>
          <p:nvPr/>
        </p:nvSpPr>
        <p:spPr>
          <a:xfrm>
            <a:off x="10868760" y="0"/>
            <a:ext cx="961200" cy="9612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5280" cy="1025280"/>
          </a:xfrm>
          <a:prstGeom prst="rect">
            <a:avLst/>
          </a:prstGeom>
          <a:ln w="0">
            <a:noFill/>
          </a:ln>
        </p:spPr>
      </p:pic>
      <p:sp>
        <p:nvSpPr>
          <p:cNvPr id="48" name="TextBox 9"/>
          <p:cNvSpPr/>
          <p:nvPr/>
        </p:nvSpPr>
        <p:spPr>
          <a:xfrm>
            <a:off x="185400" y="6362280"/>
            <a:ext cx="46825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1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5440" cy="35568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33840" cy="35568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defRPr>
            </a:lvl1pPr>
          </a:lstStyle>
          <a:p>
            <a:pPr indent="0" algn="r">
              <a:lnSpc>
                <a:spcPct val="100000"/>
              </a:lnSpc>
              <a:buNone/>
              <a:tabLst>
                <a:tab algn="l" pos="0"/>
              </a:tabLst>
            </a:pPr>
            <a:fld id="{5B52FA18-0A60-4DD5-8D6D-5600D674E5E5}" type="slidenum">
              <a:rPr b="0" lang="en-US" sz="1200" spc="-1" strike="noStrike">
                <a:solidFill>
                  <a:srgbClr val="8b8b8b"/>
                </a:solidFill>
                <a:latin typeface="Calibri"/>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33840" cy="35568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7080" cy="3375360"/>
          </a:xfrm>
          <a:prstGeom prst="rect">
            <a:avLst/>
          </a:prstGeom>
          <a:ln w="12700">
            <a:noFill/>
          </a:ln>
        </p:spPr>
      </p:pic>
      <p:sp>
        <p:nvSpPr>
          <p:cNvPr id="92" name="PlaceHolder 1"/>
          <p:cNvSpPr>
            <a:spLocks noGrp="1"/>
          </p:cNvSpPr>
          <p:nvPr>
            <p:ph type="ftr" idx="7"/>
          </p:nvPr>
        </p:nvSpPr>
        <p:spPr>
          <a:xfrm>
            <a:off x="4038480" y="6356520"/>
            <a:ext cx="4105440" cy="35568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defRPr>
            </a:lvl1pPr>
          </a:lstStyle>
          <a:p>
            <a:pPr indent="0" algn="ctr">
              <a:lnSpc>
                <a:spcPct val="100000"/>
              </a:lnSpc>
              <a:buNone/>
              <a:tabLst>
                <a:tab algn="l" pos="0"/>
              </a:tabLst>
            </a:pPr>
            <a:r>
              <a:rPr b="0" lang="en-PH" sz="1400" spc="-1" strike="noStrike">
                <a:solidFill>
                  <a:srgbClr val="000000"/>
                </a:solidFill>
                <a:latin typeface="Times New Roman"/>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33840" cy="35568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defRPr>
            </a:lvl1pPr>
          </a:lstStyle>
          <a:p>
            <a:pPr indent="0">
              <a:lnSpc>
                <a:spcPct val="100000"/>
              </a:lnSpc>
              <a:buNone/>
              <a:tabLst>
                <a:tab algn="l" pos="0"/>
              </a:tabLst>
            </a:pPr>
            <a:fld id="{95DEE0A5-3688-4229-BFBE-2A0D2054053E}" type="slidenum">
              <a:rPr b="0" lang="en-US" sz="1800" spc="-1" strike="noStrike">
                <a:solidFill>
                  <a:srgbClr val="000000"/>
                </a:solidFill>
                <a:latin typeface="Calibri"/>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33840" cy="35568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image" Target="../media/image26.png"/><Relationship Id="rId5"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540680" y="2772000"/>
            <a:ext cx="6831000" cy="2129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Epekto ng Klima sa Uri ng Pananim at Hayop sa Pilipinas</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17"/>
          <p:cNvSpPr/>
          <p:nvPr/>
        </p:nvSpPr>
        <p:spPr>
          <a:xfrm>
            <a:off x="-113040" y="552240"/>
            <a:ext cx="8751960" cy="7066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pic>
        <p:nvPicPr>
          <p:cNvPr id="135" name="" descr=""/>
          <p:cNvPicPr/>
          <p:nvPr/>
        </p:nvPicPr>
        <p:blipFill>
          <a:blip r:embed="rId1"/>
          <a:srcRect l="4792" t="-3526" r="9534" b="16"/>
          <a:stretch/>
        </p:blipFill>
        <p:spPr>
          <a:xfrm>
            <a:off x="5076000" y="2520000"/>
            <a:ext cx="1850040" cy="1438560"/>
          </a:xfrm>
          <a:prstGeom prst="rect">
            <a:avLst/>
          </a:prstGeom>
          <a:ln w="0">
            <a:noFill/>
          </a:ln>
        </p:spPr>
      </p:pic>
      <p:pic>
        <p:nvPicPr>
          <p:cNvPr id="136" name="" descr=""/>
          <p:cNvPicPr/>
          <p:nvPr/>
        </p:nvPicPr>
        <p:blipFill>
          <a:blip r:embed="rId2"/>
          <a:srcRect l="11426" t="7565" r="12" b="13219"/>
          <a:stretch/>
        </p:blipFill>
        <p:spPr>
          <a:xfrm>
            <a:off x="8649000" y="2544840"/>
            <a:ext cx="1825560" cy="1413720"/>
          </a:xfrm>
          <a:prstGeom prst="rect">
            <a:avLst/>
          </a:prstGeom>
          <a:ln w="0">
            <a:noFill/>
          </a:ln>
        </p:spPr>
      </p:pic>
      <p:sp>
        <p:nvSpPr>
          <p:cNvPr id="137" name=""/>
          <p:cNvSpPr/>
          <p:nvPr/>
        </p:nvSpPr>
        <p:spPr>
          <a:xfrm>
            <a:off x="426960" y="527760"/>
            <a:ext cx="10251000" cy="1105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Pananim at Hayop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8" name=""/>
          <p:cNvSpPr/>
          <p:nvPr/>
        </p:nvSpPr>
        <p:spPr>
          <a:xfrm>
            <a:off x="1080000" y="2520000"/>
            <a:ext cx="10137960" cy="1361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39" name=""/>
          <p:cNvSpPr/>
          <p:nvPr/>
        </p:nvSpPr>
        <p:spPr>
          <a:xfrm>
            <a:off x="540000" y="1379880"/>
            <a:ext cx="10798200" cy="250488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Ang magandang klima sa Pilipinas ay bunga ng magandang lokasyon nito at ng distribusyon ng ulan sa iba’t ibang bahagi ng bansa. Ang matabang lupa ay natataniman ng iba’t ibang produkto.</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0" i="1" lang="en-PH" sz="1800" spc="-1" strike="noStrike">
                <a:solidFill>
                  <a:srgbClr val="000000"/>
                </a:solidFill>
                <a:latin typeface="Lato"/>
                <a:ea typeface="DejaVu Sans"/>
              </a:rPr>
              <a:t>Pangunahing produkto na itinatanim sa Pilipinas:</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r>
              <a:rPr b="0" lang="en-PH" sz="1400" spc="-1" strike="noStrike">
                <a:solidFill>
                  <a:srgbClr val="000000"/>
                </a:solidFill>
                <a:latin typeface="Lato"/>
                <a:ea typeface="DejaVu Sans"/>
              </a:rPr>
              <a:t>                    </a:t>
            </a:r>
            <a:r>
              <a:rPr b="0" i="1" lang="en-PH" sz="1400" spc="-1" strike="noStrike">
                <a:solidFill>
                  <a:srgbClr val="000000"/>
                </a:solidFill>
                <a:latin typeface="Lato"/>
                <a:ea typeface="DejaVu Sans"/>
              </a:rPr>
              <a:t>Ampalaya, Papaya,</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Palay</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Tubo</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endParaRPr b="0" lang="en-PH" sz="1400" spc="-1" strike="noStrike">
              <a:solidFill>
                <a:srgbClr val="000000"/>
              </a:solidFill>
              <a:latin typeface="Arial"/>
            </a:endParaRPr>
          </a:p>
          <a:p>
            <a:pPr>
              <a:lnSpc>
                <a:spcPct val="100000"/>
              </a:lnSpc>
            </a:pP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Petchay, at Talong</a:t>
            </a: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Mais</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Kamatis</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      Tabako</a:t>
            </a:r>
            <a:endParaRPr b="0" lang="en-PH" sz="1400" spc="-1" strike="noStrike">
              <a:solidFill>
                <a:srgbClr val="000000"/>
              </a:solidFill>
              <a:latin typeface="Arial"/>
            </a:endParaRPr>
          </a:p>
        </p:txBody>
      </p:sp>
      <p:pic>
        <p:nvPicPr>
          <p:cNvPr id="140" name="" descr=""/>
          <p:cNvPicPr/>
          <p:nvPr/>
        </p:nvPicPr>
        <p:blipFill>
          <a:blip r:embed="rId3"/>
          <a:srcRect l="0" t="0" r="18" b="7910"/>
          <a:stretch/>
        </p:blipFill>
        <p:spPr>
          <a:xfrm>
            <a:off x="1440000" y="2626560"/>
            <a:ext cx="1998360" cy="1258200"/>
          </a:xfrm>
          <a:prstGeom prst="rect">
            <a:avLst/>
          </a:prstGeom>
          <a:ln w="0">
            <a:noFill/>
          </a:ln>
        </p:spPr>
      </p:pic>
      <p:pic>
        <p:nvPicPr>
          <p:cNvPr id="141" name="" descr=""/>
          <p:cNvPicPr/>
          <p:nvPr/>
        </p:nvPicPr>
        <p:blipFill>
          <a:blip r:embed="rId4"/>
          <a:srcRect l="0" t="16270" r="0" b="10212"/>
          <a:stretch/>
        </p:blipFill>
        <p:spPr>
          <a:xfrm>
            <a:off x="1425600" y="4500000"/>
            <a:ext cx="2028960" cy="1294560"/>
          </a:xfrm>
          <a:prstGeom prst="rect">
            <a:avLst/>
          </a:prstGeom>
          <a:ln w="0">
            <a:noFill/>
          </a:ln>
        </p:spPr>
      </p:pic>
      <p:sp>
        <p:nvSpPr>
          <p:cNvPr id="142" name=""/>
          <p:cNvSpPr/>
          <p:nvPr/>
        </p:nvSpPr>
        <p:spPr>
          <a:xfrm>
            <a:off x="5328000" y="4613400"/>
            <a:ext cx="1330560" cy="964800"/>
          </a:xfrm>
          <a:prstGeom prst="rect">
            <a:avLst/>
          </a:prstGeom>
          <a:blipFill rotWithShape="0">
            <a:blip r:embed="rId5"/>
            <a:srcRect/>
            <a:stretch/>
          </a:blipFill>
          <a:ln w="0">
            <a:noFill/>
          </a:ln>
        </p:spPr>
        <p:style>
          <a:lnRef idx="0"/>
          <a:fillRef idx="0"/>
          <a:effectRef idx="0"/>
          <a:fontRef idx="minor"/>
        </p:style>
        <p:txBody>
          <a:bodyPr lIns="90000" rIns="90000" tIns="45000" bIns="45000" anchor="ctr" anchorCtr="1">
            <a:noAutofit/>
          </a:bodyPr>
          <a:p>
            <a:pPr algn="ctr">
              <a:lnSpc>
                <a:spcPct val="100000"/>
              </a:lnSpc>
            </a:pPr>
            <a:r>
              <a:rPr b="0" lang="en-PH" sz="1800" spc="-1" strike="noStrike">
                <a:solidFill>
                  <a:srgbClr val="000000"/>
                </a:solidFill>
                <a:latin typeface="Arial"/>
                <a:ea typeface="DejaVu Sans"/>
              </a:rPr>
              <a:t> </a:t>
            </a:r>
            <a:endParaRPr b="0" lang="en-PH" sz="1800" spc="-1" strike="noStrike">
              <a:solidFill>
                <a:srgbClr val="000000"/>
              </a:solidFill>
              <a:latin typeface="Arial"/>
            </a:endParaRPr>
          </a:p>
        </p:txBody>
      </p:sp>
      <p:pic>
        <p:nvPicPr>
          <p:cNvPr id="143" name="" descr=""/>
          <p:cNvPicPr/>
          <p:nvPr/>
        </p:nvPicPr>
        <p:blipFill>
          <a:blip r:embed="rId6"/>
          <a:srcRect l="3976" t="4751" r="12034" b="11911"/>
          <a:stretch/>
        </p:blipFill>
        <p:spPr>
          <a:xfrm>
            <a:off x="8490240" y="4303080"/>
            <a:ext cx="1644480" cy="143820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1"/>
          <p:cNvSpPr/>
          <p:nvPr/>
        </p:nvSpPr>
        <p:spPr>
          <a:xfrm>
            <a:off x="-113040" y="572400"/>
            <a:ext cx="8751960" cy="7066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
          <p:cNvSpPr/>
          <p:nvPr/>
        </p:nvSpPr>
        <p:spPr>
          <a:xfrm>
            <a:off x="540000" y="1130400"/>
            <a:ext cx="11158560" cy="4004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0" i="1" lang="en-PH" sz="1800" spc="-1" strike="noStrike">
                <a:solidFill>
                  <a:srgbClr val="000000"/>
                </a:solidFill>
                <a:latin typeface="Lato"/>
                <a:ea typeface="DejaVu Sans"/>
              </a:rPr>
              <a:t>Punong matatagpuan sa kagubatan ng Pilipinas:</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r>
              <a:rPr b="0"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Narra                                              Yakal                                        Molave                                   Lauan                </a:t>
            </a:r>
            <a:r>
              <a:rPr b="0" lang="en-PH" sz="1400" spc="-1" strike="noStrike">
                <a:solidFill>
                  <a:srgbClr val="000000"/>
                </a:solidFill>
                <a:latin typeface="Lato"/>
                <a:ea typeface="DejaVu Sans"/>
              </a:rPr>
              <a:t>       </a:t>
            </a:r>
            <a:endParaRPr b="0" lang="en-PH" sz="1400" spc="-1" strike="noStrike">
              <a:solidFill>
                <a:srgbClr val="000000"/>
              </a:solidFill>
              <a:latin typeface="Arial"/>
            </a:endParaRPr>
          </a:p>
        </p:txBody>
      </p:sp>
      <p:sp>
        <p:nvSpPr>
          <p:cNvPr id="146" name=""/>
          <p:cNvSpPr/>
          <p:nvPr/>
        </p:nvSpPr>
        <p:spPr>
          <a:xfrm>
            <a:off x="426960" y="527760"/>
            <a:ext cx="10251000" cy="1105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Pananim at Hayop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47" name="" descr=""/>
          <p:cNvPicPr/>
          <p:nvPr/>
        </p:nvPicPr>
        <p:blipFill>
          <a:blip r:embed="rId1"/>
          <a:stretch/>
        </p:blipFill>
        <p:spPr>
          <a:xfrm>
            <a:off x="822960" y="2190960"/>
            <a:ext cx="2631600" cy="2631600"/>
          </a:xfrm>
          <a:prstGeom prst="rect">
            <a:avLst/>
          </a:prstGeom>
          <a:ln w="0">
            <a:noFill/>
          </a:ln>
        </p:spPr>
      </p:pic>
      <p:pic>
        <p:nvPicPr>
          <p:cNvPr id="148" name="" descr=""/>
          <p:cNvPicPr/>
          <p:nvPr/>
        </p:nvPicPr>
        <p:blipFill>
          <a:blip r:embed="rId2"/>
          <a:stretch/>
        </p:blipFill>
        <p:spPr>
          <a:xfrm>
            <a:off x="3996000" y="2088000"/>
            <a:ext cx="1557360" cy="2759400"/>
          </a:xfrm>
          <a:prstGeom prst="rect">
            <a:avLst/>
          </a:prstGeom>
          <a:ln w="0">
            <a:noFill/>
          </a:ln>
        </p:spPr>
      </p:pic>
      <p:pic>
        <p:nvPicPr>
          <p:cNvPr id="149" name="" descr=""/>
          <p:cNvPicPr/>
          <p:nvPr/>
        </p:nvPicPr>
        <p:blipFill>
          <a:blip r:embed="rId3"/>
          <a:stretch/>
        </p:blipFill>
        <p:spPr>
          <a:xfrm>
            <a:off x="6145920" y="1980000"/>
            <a:ext cx="2384640" cy="2878560"/>
          </a:xfrm>
          <a:prstGeom prst="rect">
            <a:avLst/>
          </a:prstGeom>
          <a:ln w="0">
            <a:noFill/>
          </a:ln>
        </p:spPr>
      </p:pic>
      <p:pic>
        <p:nvPicPr>
          <p:cNvPr id="150" name="" descr=""/>
          <p:cNvPicPr/>
          <p:nvPr/>
        </p:nvPicPr>
        <p:blipFill>
          <a:blip r:embed="rId4"/>
          <a:stretch/>
        </p:blipFill>
        <p:spPr>
          <a:xfrm>
            <a:off x="8752320" y="2124000"/>
            <a:ext cx="1711440" cy="2698560"/>
          </a:xfrm>
          <a:prstGeom prst="rect">
            <a:avLst/>
          </a:prstGeom>
          <a:ln w="0">
            <a:noFill/>
          </a:ln>
        </p:spPr>
      </p:pic>
      <p:sp>
        <p:nvSpPr>
          <p:cNvPr id="151" name=""/>
          <p:cNvSpPr/>
          <p:nvPr/>
        </p:nvSpPr>
        <p:spPr>
          <a:xfrm>
            <a:off x="642240" y="5236560"/>
            <a:ext cx="10516320" cy="702000"/>
          </a:xfrm>
          <a:prstGeom prst="rect">
            <a:avLst/>
          </a:prstGeom>
          <a:noFill/>
          <a:ln w="0">
            <a:noFill/>
          </a:ln>
        </p:spPr>
        <p:style>
          <a:lnRef idx="0"/>
          <a:fillRef idx="0"/>
          <a:effectRef idx="0"/>
          <a:fontRef idx="minor"/>
        </p:style>
        <p:txBody>
          <a:bodyPr lIns="90000" rIns="90000" tIns="45000" bIns="45000" anchor="t">
            <a:noAutofit/>
          </a:bodyPr>
          <a:p>
            <a:pPr marL="216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Mga matitibay na uri ng kahoy sa Pilipinas na ginagamit sa paggawa ng muwebles tulad ng lamesa, upuan, at kabinet na ginagamit sa bahay at kung magpapatayo ng bahay.</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2"/>
          <p:cNvSpPr/>
          <p:nvPr/>
        </p:nvSpPr>
        <p:spPr>
          <a:xfrm>
            <a:off x="-113040" y="572400"/>
            <a:ext cx="8751960" cy="7066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
          <p:cNvSpPr/>
          <p:nvPr/>
        </p:nvSpPr>
        <p:spPr>
          <a:xfrm>
            <a:off x="426960" y="527760"/>
            <a:ext cx="10251000" cy="1105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Pananim at Hayop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54" name="" descr=""/>
          <p:cNvPicPr/>
          <p:nvPr/>
        </p:nvPicPr>
        <p:blipFill>
          <a:blip r:embed="rId1"/>
          <a:stretch/>
        </p:blipFill>
        <p:spPr>
          <a:xfrm>
            <a:off x="3924000" y="1908000"/>
            <a:ext cx="1654560" cy="1654560"/>
          </a:xfrm>
          <a:prstGeom prst="rect">
            <a:avLst/>
          </a:prstGeom>
          <a:ln w="0">
            <a:noFill/>
          </a:ln>
        </p:spPr>
      </p:pic>
      <p:sp>
        <p:nvSpPr>
          <p:cNvPr id="155" name=""/>
          <p:cNvSpPr/>
          <p:nvPr/>
        </p:nvSpPr>
        <p:spPr>
          <a:xfrm>
            <a:off x="540000" y="1454400"/>
            <a:ext cx="11158560" cy="5469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800" spc="-1" strike="noStrike">
                <a:solidFill>
                  <a:srgbClr val="000000"/>
                </a:solidFill>
                <a:latin typeface="Lato"/>
                <a:ea typeface="DejaVu Sans"/>
              </a:rPr>
              <a:t>Iba’t ibang uri ng halamang bulaklak na makikita sa Pilipinas:</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r>
              <a:rPr b="0" lang="en-PH" sz="1400" spc="-1" strike="noStrike">
                <a:solidFill>
                  <a:srgbClr val="000000"/>
                </a:solidFill>
                <a:latin typeface="Lato"/>
                <a:ea typeface="DejaVu Sans"/>
              </a:rPr>
              <a:t>            </a:t>
            </a:r>
            <a:r>
              <a:rPr b="0" i="1" lang="en-PH" sz="1400" spc="-1" strike="noStrike">
                <a:solidFill>
                  <a:srgbClr val="000000"/>
                </a:solidFill>
                <a:latin typeface="Lato"/>
                <a:ea typeface="DejaVu Sans"/>
              </a:rPr>
              <a:t>waling-waling                                        sampaguita    </a:t>
            </a:r>
            <a:r>
              <a:rPr b="0" lang="en-PH" sz="1400" spc="-1" strike="noStrike">
                <a:solidFill>
                  <a:srgbClr val="000000"/>
                </a:solidFill>
                <a:latin typeface="Lato"/>
                <a:ea typeface="DejaVu Sans"/>
              </a:rPr>
              <a:t>                              </a:t>
            </a:r>
            <a:r>
              <a:rPr b="0" i="1" lang="en-PH" sz="1400" spc="-1" strike="noStrike">
                <a:solidFill>
                  <a:srgbClr val="000000"/>
                </a:solidFill>
                <a:latin typeface="Lato"/>
                <a:ea typeface="DejaVu Sans"/>
              </a:rPr>
              <a:t>rafflesia mira</a:t>
            </a:r>
            <a:r>
              <a:rPr b="0" lang="en-PH" sz="1400" spc="-1" strike="noStrike">
                <a:solidFill>
                  <a:srgbClr val="000000"/>
                </a:solidFill>
                <a:latin typeface="Lato"/>
                <a:ea typeface="DejaVu Sans"/>
              </a:rPr>
              <a:t>                              </a:t>
            </a:r>
            <a:r>
              <a:rPr b="0" i="1" lang="en-PH" sz="1400" spc="-1" strike="noStrike">
                <a:solidFill>
                  <a:srgbClr val="000000"/>
                </a:solidFill>
                <a:latin typeface="Lato"/>
                <a:ea typeface="DejaVu Sans"/>
              </a:rPr>
              <a:t>pitcher plant</a:t>
            </a:r>
            <a:endParaRPr b="0" lang="en-PH" sz="1400" spc="-1" strike="noStrike">
              <a:solidFill>
                <a:srgbClr val="000000"/>
              </a:solidFill>
              <a:latin typeface="Arial"/>
            </a:endParaRPr>
          </a:p>
          <a:p>
            <a:pPr>
              <a:lnSpc>
                <a:spcPct val="100000"/>
              </a:lnSpc>
              <a:spcBef>
                <a:spcPts val="283"/>
              </a:spcBef>
              <a:spcAft>
                <a:spcPts val="283"/>
              </a:spcAft>
            </a:pPr>
            <a:endParaRPr b="0" lang="en-PH" sz="14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waling-waling</a:t>
            </a:r>
            <a:r>
              <a:rPr b="0" lang="en-PH" sz="1800" spc="-1" strike="noStrike">
                <a:solidFill>
                  <a:srgbClr val="000000"/>
                </a:solidFill>
                <a:latin typeface="Lato"/>
                <a:ea typeface="DejaVu Sans"/>
              </a:rPr>
              <a:t> ay tinaguriang “reyna ng orkidyas” na karaniwang matatagpuan sa Mindanao. </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sampaguita</a:t>
            </a:r>
            <a:r>
              <a:rPr b="0" lang="en-PH" sz="1800" spc="-1" strike="noStrike">
                <a:solidFill>
                  <a:srgbClr val="000000"/>
                </a:solidFill>
                <a:latin typeface="Lato"/>
                <a:ea typeface="DejaVu Sans"/>
              </a:rPr>
              <a:t> ay maliliit, mababango, at mapuputing bulaklak na sagana sa Laguna at Pampanga. </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Ang </a:t>
            </a:r>
            <a:r>
              <a:rPr b="1" i="1" lang="en-PH" sz="1800" spc="-1" strike="noStrike">
                <a:solidFill>
                  <a:srgbClr val="000000"/>
                </a:solidFill>
                <a:latin typeface="Lato"/>
                <a:ea typeface="DejaVu Sans"/>
              </a:rPr>
              <a:t>rafflesia mira </a:t>
            </a:r>
            <a:r>
              <a:rPr b="0" lang="en-PH" sz="1800" spc="-1" strike="noStrike">
                <a:solidFill>
                  <a:srgbClr val="000000"/>
                </a:solidFill>
                <a:latin typeface="Lato"/>
                <a:ea typeface="DejaVu Sans"/>
              </a:rPr>
              <a:t>ay pinakamalaking uri ng bulaklak na matatagpuan sa liblib na kagubatan ng Visayas at Mindanao. Tinatawag ding </a:t>
            </a:r>
            <a:r>
              <a:rPr b="0" i="1" lang="en-PH" sz="1800" spc="-1" strike="noStrike">
                <a:solidFill>
                  <a:srgbClr val="000000"/>
                </a:solidFill>
                <a:latin typeface="Lato"/>
                <a:ea typeface="DejaVu Sans"/>
              </a:rPr>
              <a:t>corpse flower</a:t>
            </a:r>
            <a:r>
              <a:rPr b="0" lang="en-PH" sz="1800" spc="-1" strike="noStrike">
                <a:solidFill>
                  <a:srgbClr val="000000"/>
                </a:solidFill>
                <a:latin typeface="Lato"/>
                <a:ea typeface="DejaVu Sans"/>
              </a:rPr>
              <a:t> dahil sa mabahong amoy nito. </a:t>
            </a:r>
            <a:endParaRPr b="0" lang="en-PH" sz="1800" spc="-1" strike="noStrike">
              <a:solidFill>
                <a:srgbClr val="000000"/>
              </a:solidFill>
              <a:latin typeface="Arial"/>
            </a:endParaRPr>
          </a:p>
          <a:p>
            <a:pPr marL="216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Ang</a:t>
            </a:r>
            <a:r>
              <a:rPr b="1" i="1" lang="en-PH" sz="1800" spc="-1" strike="noStrike">
                <a:solidFill>
                  <a:srgbClr val="000000"/>
                </a:solidFill>
                <a:latin typeface="Lato"/>
                <a:ea typeface="DejaVu Sans"/>
              </a:rPr>
              <a:t> pitcher plant </a:t>
            </a:r>
            <a:r>
              <a:rPr b="0" lang="en-PH" sz="1800" spc="-1" strike="noStrike">
                <a:solidFill>
                  <a:srgbClr val="000000"/>
                </a:solidFill>
                <a:latin typeface="Lato"/>
                <a:ea typeface="DejaVu Sans"/>
              </a:rPr>
              <a:t>ay isang uri ng bulaklak na kumakain ng mga insekto tulad ng lamok, langaw, atbp. na matatagpuan sa Mt. Malimumu sa Bukidnon, sa Mindanao.</a:t>
            </a:r>
            <a:r>
              <a:rPr b="0" lang="en-PH" sz="1400" spc="-1" strike="noStrike">
                <a:solidFill>
                  <a:srgbClr val="000000"/>
                </a:solidFill>
                <a:latin typeface="Lato"/>
                <a:ea typeface="DejaVu Sans"/>
              </a:rPr>
              <a:t>          </a:t>
            </a:r>
            <a:endParaRPr b="0" lang="en-PH" sz="1400" spc="-1" strike="noStrike">
              <a:solidFill>
                <a:srgbClr val="000000"/>
              </a:solidFill>
              <a:latin typeface="Arial"/>
            </a:endParaRPr>
          </a:p>
        </p:txBody>
      </p:sp>
      <p:pic>
        <p:nvPicPr>
          <p:cNvPr id="156" name="" descr=""/>
          <p:cNvPicPr/>
          <p:nvPr/>
        </p:nvPicPr>
        <p:blipFill>
          <a:blip r:embed="rId2"/>
          <a:stretch/>
        </p:blipFill>
        <p:spPr>
          <a:xfrm>
            <a:off x="1008000" y="1944000"/>
            <a:ext cx="1870560" cy="1551240"/>
          </a:xfrm>
          <a:prstGeom prst="rect">
            <a:avLst/>
          </a:prstGeom>
          <a:ln w="0">
            <a:noFill/>
          </a:ln>
        </p:spPr>
      </p:pic>
      <p:pic>
        <p:nvPicPr>
          <p:cNvPr id="157" name="" descr=""/>
          <p:cNvPicPr/>
          <p:nvPr/>
        </p:nvPicPr>
        <p:blipFill>
          <a:blip r:embed="rId3"/>
          <a:stretch/>
        </p:blipFill>
        <p:spPr>
          <a:xfrm>
            <a:off x="6660000" y="2124000"/>
            <a:ext cx="1510560" cy="1375200"/>
          </a:xfrm>
          <a:prstGeom prst="rect">
            <a:avLst/>
          </a:prstGeom>
          <a:ln w="0">
            <a:noFill/>
          </a:ln>
        </p:spPr>
      </p:pic>
      <p:pic>
        <p:nvPicPr>
          <p:cNvPr id="158" name="" descr=""/>
          <p:cNvPicPr/>
          <p:nvPr/>
        </p:nvPicPr>
        <p:blipFill>
          <a:blip r:embed="rId4"/>
          <a:stretch/>
        </p:blipFill>
        <p:spPr>
          <a:xfrm>
            <a:off x="9360000" y="1905840"/>
            <a:ext cx="1006560" cy="165672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Rectangle 3"/>
          <p:cNvSpPr/>
          <p:nvPr/>
        </p:nvSpPr>
        <p:spPr>
          <a:xfrm>
            <a:off x="-113040" y="572400"/>
            <a:ext cx="8751960" cy="7066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0" name=""/>
          <p:cNvSpPr/>
          <p:nvPr/>
        </p:nvSpPr>
        <p:spPr>
          <a:xfrm>
            <a:off x="540000" y="1454400"/>
            <a:ext cx="11338560" cy="48567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800" spc="-1" strike="noStrike">
                <a:solidFill>
                  <a:srgbClr val="000000"/>
                </a:solidFill>
                <a:latin typeface="Lato"/>
                <a:ea typeface="DejaVu Sans"/>
              </a:rPr>
              <a:t>Ilang hayop na makikita sa Pilipinas:</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r>
              <a:rPr b="0" lang="en-PH" sz="1400" spc="-1" strike="noStrike">
                <a:solidFill>
                  <a:srgbClr val="000000"/>
                </a:solidFill>
                <a:latin typeface="Lato"/>
                <a:ea typeface="DejaVu Sans"/>
              </a:rPr>
              <a:t>                </a:t>
            </a:r>
            <a:r>
              <a:rPr b="0" i="1" lang="en-PH" sz="1400" spc="-1" strike="noStrike">
                <a:solidFill>
                  <a:srgbClr val="000000"/>
                </a:solidFill>
                <a:latin typeface="Lato"/>
                <a:ea typeface="DejaVu Sans"/>
              </a:rPr>
              <a:t>tamaraw                                       monkey-eating eagle                          pilandok                                   tarsier</a:t>
            </a: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Katangi-tangi rin ang ilang hayop na makikita sa Pilipinas. Kabilang dito ang tamaraw ng Mindoro, </a:t>
            </a:r>
            <a:r>
              <a:rPr b="0" i="1" lang="en-PH" sz="1800" spc="-1" strike="noStrike">
                <a:solidFill>
                  <a:srgbClr val="000000"/>
                </a:solidFill>
                <a:latin typeface="Lato"/>
                <a:ea typeface="DejaVu Sans"/>
              </a:rPr>
              <a:t>monkey-eating eagle</a:t>
            </a:r>
            <a:r>
              <a:rPr b="0" lang="en-PH" sz="1800" spc="-1" strike="noStrike">
                <a:solidFill>
                  <a:srgbClr val="000000"/>
                </a:solidFill>
                <a:latin typeface="Lato"/>
                <a:ea typeface="DejaVu Sans"/>
              </a:rPr>
              <a:t> ng Davao, pilandok ng Palawan, at </a:t>
            </a:r>
            <a:r>
              <a:rPr b="0" i="1" lang="en-PH" sz="1800" spc="-1" strike="noStrike">
                <a:solidFill>
                  <a:srgbClr val="000000"/>
                </a:solidFill>
                <a:latin typeface="Lato"/>
                <a:ea typeface="DejaVu Sans"/>
              </a:rPr>
              <a:t>tarsier</a:t>
            </a:r>
            <a:r>
              <a:rPr b="0" lang="en-PH" sz="1800" spc="-1" strike="noStrike">
                <a:solidFill>
                  <a:srgbClr val="000000"/>
                </a:solidFill>
                <a:latin typeface="Lato"/>
                <a:ea typeface="DejaVu Sans"/>
              </a:rPr>
              <a:t> ng Bohol. Ang mga hayop na ito ay sa mga kagubatan naninirahan. Ngunit sa pagkasira ng mga kagubatan, nanganganib na mawala ang mga ito.   </a:t>
            </a:r>
            <a:r>
              <a:rPr b="0" lang="en-PH" sz="1400" spc="-1" strike="noStrike">
                <a:solidFill>
                  <a:srgbClr val="000000"/>
                </a:solidFill>
                <a:latin typeface="Lato"/>
                <a:ea typeface="DejaVu Sans"/>
              </a:rPr>
              <a:t>                    </a:t>
            </a:r>
            <a:endParaRPr b="0" lang="en-PH" sz="1400" spc="-1" strike="noStrike">
              <a:solidFill>
                <a:srgbClr val="000000"/>
              </a:solidFill>
              <a:latin typeface="Arial"/>
            </a:endParaRPr>
          </a:p>
        </p:txBody>
      </p:sp>
      <p:sp>
        <p:nvSpPr>
          <p:cNvPr id="161" name=""/>
          <p:cNvSpPr/>
          <p:nvPr/>
        </p:nvSpPr>
        <p:spPr>
          <a:xfrm>
            <a:off x="426960" y="527760"/>
            <a:ext cx="10251000" cy="1105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Pananim at Hayop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62" name="" descr=""/>
          <p:cNvPicPr/>
          <p:nvPr/>
        </p:nvPicPr>
        <p:blipFill>
          <a:blip r:embed="rId1"/>
          <a:stretch/>
        </p:blipFill>
        <p:spPr>
          <a:xfrm>
            <a:off x="540000" y="2282400"/>
            <a:ext cx="3202560" cy="2202480"/>
          </a:xfrm>
          <a:prstGeom prst="rect">
            <a:avLst/>
          </a:prstGeom>
          <a:ln w="0">
            <a:noFill/>
          </a:ln>
        </p:spPr>
      </p:pic>
      <p:pic>
        <p:nvPicPr>
          <p:cNvPr id="163" name="" descr=""/>
          <p:cNvPicPr/>
          <p:nvPr/>
        </p:nvPicPr>
        <p:blipFill>
          <a:blip r:embed="rId2"/>
          <a:stretch/>
        </p:blipFill>
        <p:spPr>
          <a:xfrm>
            <a:off x="4140000" y="2307600"/>
            <a:ext cx="1438560" cy="2104200"/>
          </a:xfrm>
          <a:prstGeom prst="rect">
            <a:avLst/>
          </a:prstGeom>
          <a:ln w="0">
            <a:noFill/>
          </a:ln>
        </p:spPr>
      </p:pic>
      <p:pic>
        <p:nvPicPr>
          <p:cNvPr id="164" name="" descr=""/>
          <p:cNvPicPr/>
          <p:nvPr/>
        </p:nvPicPr>
        <p:blipFill>
          <a:blip r:embed="rId3"/>
          <a:stretch/>
        </p:blipFill>
        <p:spPr>
          <a:xfrm>
            <a:off x="6480000" y="2476800"/>
            <a:ext cx="1798560" cy="1913760"/>
          </a:xfrm>
          <a:prstGeom prst="rect">
            <a:avLst/>
          </a:prstGeom>
          <a:ln w="0">
            <a:noFill/>
          </a:ln>
        </p:spPr>
      </p:pic>
      <p:pic>
        <p:nvPicPr>
          <p:cNvPr id="165" name="" descr=""/>
          <p:cNvPicPr/>
          <p:nvPr/>
        </p:nvPicPr>
        <p:blipFill>
          <a:blip r:embed="rId4"/>
          <a:stretch/>
        </p:blipFill>
        <p:spPr>
          <a:xfrm>
            <a:off x="8794440" y="2340000"/>
            <a:ext cx="1644120" cy="217116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Rectangle 4"/>
          <p:cNvSpPr/>
          <p:nvPr/>
        </p:nvSpPr>
        <p:spPr>
          <a:xfrm>
            <a:off x="-113040" y="572400"/>
            <a:ext cx="8751960" cy="7066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67" name=""/>
          <p:cNvSpPr/>
          <p:nvPr/>
        </p:nvSpPr>
        <p:spPr>
          <a:xfrm>
            <a:off x="540000" y="1418400"/>
            <a:ext cx="11158560" cy="4750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0" i="1" lang="en-PH" sz="1800" spc="-1" strike="noStrike">
                <a:solidFill>
                  <a:srgbClr val="000000"/>
                </a:solidFill>
                <a:latin typeface="Lato"/>
                <a:ea typeface="DejaVu Sans"/>
              </a:rPr>
              <a:t>Iba’t ibang uri ng isda, korales, at halamang dagat na makikita sa Pilipinas:</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a:lnSpc>
                <a:spcPct val="100000"/>
              </a:lnSpc>
            </a:pPr>
            <a:r>
              <a:rPr b="0" lang="en-PH" sz="1400" spc="-1" strike="noStrike">
                <a:solidFill>
                  <a:srgbClr val="000000"/>
                </a:solidFill>
                <a:latin typeface="Lato"/>
                <a:ea typeface="DejaVu Sans"/>
              </a:rPr>
              <a:t>  </a:t>
            </a:r>
            <a:r>
              <a:rPr b="0" i="1" lang="en-PH" sz="1400" spc="-1" strike="noStrike">
                <a:solidFill>
                  <a:srgbClr val="000000"/>
                </a:solidFill>
                <a:latin typeface="Lato"/>
                <a:ea typeface="DejaVu Sans"/>
              </a:rPr>
              <a:t>    </a:t>
            </a:r>
            <a:r>
              <a:rPr b="0" i="1" lang="en-PH" sz="1400" spc="-1" strike="noStrike">
                <a:solidFill>
                  <a:srgbClr val="000000"/>
                </a:solidFill>
                <a:latin typeface="Lato"/>
                <a:ea typeface="DejaVu Sans"/>
              </a:rPr>
              <a:t>Pandaka pygmaea                           Pearl of Allah                                      butanding                                            Tamilok</a:t>
            </a:r>
            <a:endParaRPr b="0" lang="en-PH" sz="1400" spc="-1" strike="noStrike">
              <a:solidFill>
                <a:srgbClr val="000000"/>
              </a:solidFill>
              <a:latin typeface="Arial"/>
            </a:endParaRPr>
          </a:p>
          <a:p>
            <a:pPr>
              <a:lnSpc>
                <a:spcPct val="100000"/>
              </a:lnSpc>
            </a:pPr>
            <a:endParaRPr b="0" lang="en-PH" sz="14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May mahigit 2,000 uri ng isda sa katubigan ng Pilipinas tulad ng talakitok, lapu-lapu, tuna, at butanding. Ang </a:t>
            </a:r>
            <a:r>
              <a:rPr b="1" i="1" lang="en-PH" sz="1800" spc="-1" strike="noStrike">
                <a:solidFill>
                  <a:srgbClr val="000000"/>
                </a:solidFill>
                <a:latin typeface="Lato"/>
                <a:ea typeface="DejaVu Sans"/>
              </a:rPr>
              <a:t>pandaka pygmaea</a:t>
            </a:r>
            <a:r>
              <a:rPr b="0" lang="en-PH" sz="1800" spc="-1" strike="noStrike">
                <a:solidFill>
                  <a:srgbClr val="000000"/>
                </a:solidFill>
                <a:latin typeface="Lato"/>
                <a:ea typeface="DejaVu Sans"/>
              </a:rPr>
              <a:t> na isa sa pinakamaliit na isda ay matatagpuan sa Lake Buhi, Camarines Sur. </a:t>
            </a:r>
            <a:endParaRPr b="0" lang="en-PH" sz="1800" spc="-1" strike="noStrike">
              <a:solidFill>
                <a:srgbClr val="000000"/>
              </a:solidFill>
              <a:latin typeface="Arial"/>
            </a:endParaRPr>
          </a:p>
          <a:p>
            <a:pPr marL="216000" indent="-216000">
              <a:lnSpc>
                <a:spcPct val="100000"/>
              </a:lnSpc>
              <a:spcBef>
                <a:spcPts val="567"/>
              </a:spcBef>
              <a:spcAft>
                <a:spcPts val="567"/>
              </a:spcAft>
              <a:buClr>
                <a:srgbClr val="000000"/>
              </a:buClr>
              <a:buSzPct val="45000"/>
              <a:buFont typeface="Wingdings" charset="2"/>
              <a:buChar char=""/>
            </a:pPr>
            <a:r>
              <a:rPr b="0" lang="en-PH" sz="1800" spc="-1" strike="noStrike">
                <a:solidFill>
                  <a:srgbClr val="000000"/>
                </a:solidFill>
                <a:latin typeface="Lato"/>
                <a:ea typeface="DejaVu Sans"/>
              </a:rPr>
              <a:t>Kung ang </a:t>
            </a:r>
            <a:r>
              <a:rPr b="1" i="1" lang="en-PH" sz="1800" spc="-1" strike="noStrike">
                <a:solidFill>
                  <a:srgbClr val="000000"/>
                </a:solidFill>
                <a:latin typeface="Lato"/>
                <a:ea typeface="&gt;”ëþ"/>
              </a:rPr>
              <a:t>Tridacna gigas</a:t>
            </a:r>
            <a:r>
              <a:rPr b="0" lang="en-PH" sz="1800" spc="-1" strike="noStrike">
                <a:solidFill>
                  <a:srgbClr val="000000"/>
                </a:solidFill>
                <a:latin typeface="Lato"/>
                <a:ea typeface="&gt;”ëþ"/>
              </a:rPr>
              <a:t> ang pinakamalaking kabibe, ang </a:t>
            </a:r>
            <a:r>
              <a:rPr b="1" i="1" lang="en-PH" sz="1800" spc="-1" strike="noStrike">
                <a:solidFill>
                  <a:srgbClr val="000000"/>
                </a:solidFill>
                <a:latin typeface="Lato"/>
                <a:ea typeface="&gt;”ëþ"/>
              </a:rPr>
              <a:t>Pisidium</a:t>
            </a:r>
            <a:r>
              <a:rPr b="0" i="1" lang="en-PH" sz="1800" spc="-1" strike="noStrike">
                <a:solidFill>
                  <a:srgbClr val="000000"/>
                </a:solidFill>
                <a:latin typeface="Lato"/>
                <a:ea typeface="&gt;”ëþ"/>
              </a:rPr>
              <a:t> </a:t>
            </a:r>
            <a:r>
              <a:rPr b="0" lang="en-PH" sz="1800" spc="-1" strike="noStrike">
                <a:solidFill>
                  <a:srgbClr val="000000"/>
                </a:solidFill>
                <a:latin typeface="Lato"/>
                <a:ea typeface="&gt;”ëþ"/>
              </a:rPr>
              <a:t>naman ang pinakamaliit. Ang </a:t>
            </a:r>
            <a:r>
              <a:rPr b="1" lang="en-PH" sz="1800" spc="-1" strike="noStrike">
                <a:solidFill>
                  <a:srgbClr val="000000"/>
                </a:solidFill>
                <a:latin typeface="Lato"/>
                <a:ea typeface="&gt;”ëþ"/>
              </a:rPr>
              <a:t>Pearl of Allah</a:t>
            </a:r>
            <a:r>
              <a:rPr b="0" lang="en-PH" sz="1800" spc="-1" strike="noStrike">
                <a:solidFill>
                  <a:srgbClr val="000000"/>
                </a:solidFill>
                <a:latin typeface="Lato"/>
                <a:ea typeface="&gt;”ëþ"/>
              </a:rPr>
              <a:t> naman ang pinakamalaking </a:t>
            </a:r>
            <a:r>
              <a:rPr b="0" lang="en-PH" sz="1800" spc="-1" strike="noStrike">
                <a:solidFill>
                  <a:srgbClr val="000000"/>
                </a:solidFill>
                <a:latin typeface="Lato"/>
                <a:ea typeface="DejaVu Sans"/>
              </a:rPr>
              <a:t>natural na perlas sa mundo.  May isang hindi pangkaraniwang uod o </a:t>
            </a:r>
            <a:r>
              <a:rPr b="0" i="1" lang="en-PH" sz="1800" spc="-1" strike="noStrike">
                <a:solidFill>
                  <a:srgbClr val="000000"/>
                </a:solidFill>
                <a:latin typeface="Lato"/>
                <a:ea typeface="DejaVu Sans"/>
              </a:rPr>
              <a:t>wood worm</a:t>
            </a:r>
            <a:r>
              <a:rPr b="0" lang="en-PH" sz="1800" spc="-1" strike="noStrike">
                <a:solidFill>
                  <a:srgbClr val="000000"/>
                </a:solidFill>
                <a:latin typeface="Lato"/>
                <a:ea typeface="DejaVu Sans"/>
              </a:rPr>
              <a:t> na tinatawag na tamilok na matatagpuan sa mga katubigan ng General Santos, South Cotabato, at Palawan.</a:t>
            </a:r>
            <a:r>
              <a:rPr b="0" lang="en-PH" sz="1400" spc="-1" strike="noStrike">
                <a:solidFill>
                  <a:srgbClr val="000000"/>
                </a:solidFill>
                <a:latin typeface="Lato"/>
                <a:ea typeface="DejaVu Sans"/>
              </a:rPr>
              <a:t>                    </a:t>
            </a:r>
            <a:endParaRPr b="0" lang="en-PH" sz="1400" spc="-1" strike="noStrike">
              <a:solidFill>
                <a:srgbClr val="000000"/>
              </a:solidFill>
              <a:latin typeface="Arial"/>
            </a:endParaRPr>
          </a:p>
        </p:txBody>
      </p:sp>
      <p:sp>
        <p:nvSpPr>
          <p:cNvPr id="168" name=""/>
          <p:cNvSpPr/>
          <p:nvPr/>
        </p:nvSpPr>
        <p:spPr>
          <a:xfrm>
            <a:off x="426960" y="527760"/>
            <a:ext cx="10251000" cy="1105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1" lang="en-PH" sz="3600" spc="-1" strike="noStrike">
                <a:solidFill>
                  <a:srgbClr val="ffffff"/>
                </a:solidFill>
                <a:latin typeface="Montserrat Medium"/>
                <a:ea typeface="DejaVu Sans"/>
              </a:rPr>
              <a:t>Mga Pananim at Hayop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pic>
        <p:nvPicPr>
          <p:cNvPr id="169" name="" descr=""/>
          <p:cNvPicPr/>
          <p:nvPr/>
        </p:nvPicPr>
        <p:blipFill>
          <a:blip r:embed="rId1"/>
          <a:stretch/>
        </p:blipFill>
        <p:spPr>
          <a:xfrm>
            <a:off x="720000" y="1963440"/>
            <a:ext cx="2338560" cy="1491120"/>
          </a:xfrm>
          <a:prstGeom prst="rect">
            <a:avLst/>
          </a:prstGeom>
          <a:ln w="0">
            <a:noFill/>
          </a:ln>
        </p:spPr>
      </p:pic>
      <p:pic>
        <p:nvPicPr>
          <p:cNvPr id="170" name="" descr=""/>
          <p:cNvPicPr/>
          <p:nvPr/>
        </p:nvPicPr>
        <p:blipFill>
          <a:blip r:embed="rId2"/>
          <a:stretch/>
        </p:blipFill>
        <p:spPr>
          <a:xfrm>
            <a:off x="3384000" y="1800000"/>
            <a:ext cx="2395080" cy="1822320"/>
          </a:xfrm>
          <a:prstGeom prst="rect">
            <a:avLst/>
          </a:prstGeom>
          <a:ln w="0">
            <a:noFill/>
          </a:ln>
        </p:spPr>
      </p:pic>
      <p:pic>
        <p:nvPicPr>
          <p:cNvPr id="171" name="" descr=""/>
          <p:cNvPicPr/>
          <p:nvPr/>
        </p:nvPicPr>
        <p:blipFill>
          <a:blip r:embed="rId3"/>
          <a:stretch/>
        </p:blipFill>
        <p:spPr>
          <a:xfrm>
            <a:off x="5744520" y="2075040"/>
            <a:ext cx="3166920" cy="1415520"/>
          </a:xfrm>
          <a:prstGeom prst="rect">
            <a:avLst/>
          </a:prstGeom>
          <a:ln w="0">
            <a:noFill/>
          </a:ln>
        </p:spPr>
      </p:pic>
      <p:pic>
        <p:nvPicPr>
          <p:cNvPr id="172" name="" descr=""/>
          <p:cNvPicPr/>
          <p:nvPr/>
        </p:nvPicPr>
        <p:blipFill>
          <a:blip r:embed="rId4"/>
          <a:stretch/>
        </p:blipFill>
        <p:spPr>
          <a:xfrm>
            <a:off x="9111960" y="2124000"/>
            <a:ext cx="2262600" cy="12790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15"/>
          <p:cNvSpPr/>
          <p:nvPr/>
        </p:nvSpPr>
        <p:spPr>
          <a:xfrm>
            <a:off x="-113040" y="572400"/>
            <a:ext cx="388944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74" name=""/>
          <p:cNvSpPr/>
          <p:nvPr/>
        </p:nvSpPr>
        <p:spPr>
          <a:xfrm>
            <a:off x="426960" y="527760"/>
            <a:ext cx="10251000" cy="1105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endParaRPr b="0" lang="en-PH" sz="1800" spc="-1" strike="noStrike">
              <a:solidFill>
                <a:srgbClr val="000000"/>
              </a:solidFill>
              <a:latin typeface="Arial"/>
              <a:ea typeface="DejaVu Sans"/>
            </a:endParaRPr>
          </a:p>
        </p:txBody>
      </p:sp>
      <p:sp>
        <p:nvSpPr>
          <p:cNvPr id="175" name=""/>
          <p:cNvSpPr/>
          <p:nvPr/>
        </p:nvSpPr>
        <p:spPr>
          <a:xfrm>
            <a:off x="540000" y="231480"/>
            <a:ext cx="10137960" cy="1203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76" name=""/>
          <p:cNvSpPr/>
          <p:nvPr/>
        </p:nvSpPr>
        <p:spPr>
          <a:xfrm>
            <a:off x="720000" y="1060560"/>
            <a:ext cx="9957960" cy="6984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77" name=""/>
          <p:cNvSpPr/>
          <p:nvPr/>
        </p:nvSpPr>
        <p:spPr>
          <a:xfrm>
            <a:off x="720000" y="1496160"/>
            <a:ext cx="10976040" cy="6991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78" name=""/>
          <p:cNvSpPr/>
          <p:nvPr/>
        </p:nvSpPr>
        <p:spPr>
          <a:xfrm>
            <a:off x="674280" y="1289880"/>
            <a:ext cx="10122480" cy="2231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Isulat ang letrang </a:t>
            </a:r>
            <a:r>
              <a:rPr b="1" lang="en-PH" sz="1800" spc="-1" strike="noStrike" u="sng">
                <a:solidFill>
                  <a:srgbClr val="000000"/>
                </a:solidFill>
                <a:uFillTx/>
                <a:latin typeface="Lato"/>
                <a:ea typeface="Arial;Arial"/>
              </a:rPr>
              <a:t>T</a:t>
            </a:r>
            <a:r>
              <a:rPr b="0" lang="en-PH" sz="1800" spc="-1" strike="noStrike">
                <a:solidFill>
                  <a:srgbClr val="000000"/>
                </a:solidFill>
                <a:latin typeface="Lato"/>
                <a:ea typeface="Arial;Arial"/>
              </a:rPr>
              <a:t> kung ang pangungusap ay tama o </a:t>
            </a:r>
            <a:r>
              <a:rPr b="1" lang="en-PH" sz="1800" spc="-1" strike="noStrike" u="sng">
                <a:solidFill>
                  <a:srgbClr val="000000"/>
                </a:solidFill>
                <a:uFillTx/>
                <a:latin typeface="Lato"/>
                <a:ea typeface="Arial;Arial"/>
              </a:rPr>
              <a:t>M</a:t>
            </a:r>
            <a:r>
              <a:rPr b="0" lang="en-PH" sz="1800" spc="-1" strike="noStrike">
                <a:solidFill>
                  <a:srgbClr val="000000"/>
                </a:solidFill>
                <a:latin typeface="Lato"/>
                <a:ea typeface="Arial;Arial"/>
              </a:rPr>
              <a:t> kung ito naman ay hindi.</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1. Ang mangga ay isang prutas na kilala sa bansa.</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2. Ang tamaraw ay isa sa mga hayop na sa Pilipinas lamang matatagpuan.</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3. Ang mansanas ang isa sa mga prutas na natural na tumutubo sa Pilipinas.</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4. </a:t>
            </a:r>
            <a:r>
              <a:rPr b="0" lang="en-PH" sz="1800" spc="-1" strike="noStrike">
                <a:solidFill>
                  <a:srgbClr val="000000"/>
                </a:solidFill>
                <a:latin typeface="Lato"/>
                <a:ea typeface="DejaVu Sans"/>
              </a:rPr>
              <a:t>Maraming uri ng orkidyas ang tumutubo sa Pilipinas dahil sa magandang klima nito.</a:t>
            </a: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DejaVu Sans"/>
              </a:rPr>
              <a:t>5. Ang Pearl of Bathala ang kinikilala bilang pinakamalaking  natural na perlas sa mundo.</a:t>
            </a:r>
            <a:endParaRPr b="0" lang="en-PH" sz="1800" spc="-1" strike="noStrike">
              <a:solidFill>
                <a:srgbClr val="000000"/>
              </a:solidFill>
              <a:latin typeface="Arial"/>
            </a:endParaRPr>
          </a:p>
          <a:p>
            <a:pPr>
              <a:lnSpc>
                <a:spcPct val="100000"/>
              </a:lnSpc>
              <a:spcBef>
                <a:spcPts val="850"/>
              </a:spcBef>
              <a:spcAft>
                <a:spcPts val="850"/>
              </a:spcAft>
            </a:pPr>
            <a:endParaRPr b="0" lang="en-PH" sz="1800" spc="-1" strike="noStrike">
              <a:solidFill>
                <a:srgbClr val="000000"/>
              </a:solidFill>
              <a:latin typeface="Arial"/>
            </a:endParaRPr>
          </a:p>
          <a:p>
            <a:pPr>
              <a:lnSpc>
                <a:spcPct val="100000"/>
              </a:lnSpc>
              <a:spcBef>
                <a:spcPts val="850"/>
              </a:spcBef>
              <a:spcAft>
                <a:spcPts val="850"/>
              </a:spcAft>
            </a:pPr>
            <a:r>
              <a:rPr b="0" lang="en-PH" sz="1800" spc="-1" strike="noStrike">
                <a:solidFill>
                  <a:srgbClr val="000000"/>
                </a:solidFill>
                <a:latin typeface="Lato"/>
                <a:ea typeface="Arial;Arial"/>
              </a:rPr>
              <a:t>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Rectangle 5"/>
          <p:cNvSpPr/>
          <p:nvPr/>
        </p:nvSpPr>
        <p:spPr>
          <a:xfrm>
            <a:off x="-113040" y="572400"/>
            <a:ext cx="5511960" cy="65196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80" name=""/>
          <p:cNvSpPr/>
          <p:nvPr/>
        </p:nvSpPr>
        <p:spPr>
          <a:xfrm>
            <a:off x="426960" y="527760"/>
            <a:ext cx="10251000" cy="11052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1" name=""/>
          <p:cNvSpPr/>
          <p:nvPr/>
        </p:nvSpPr>
        <p:spPr>
          <a:xfrm>
            <a:off x="2340000" y="1980000"/>
            <a:ext cx="8811000" cy="3707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82" name=""/>
          <p:cNvSpPr/>
          <p:nvPr/>
        </p:nvSpPr>
        <p:spPr>
          <a:xfrm>
            <a:off x="540000" y="231480"/>
            <a:ext cx="10137960" cy="12034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83" name=""/>
          <p:cNvSpPr/>
          <p:nvPr/>
        </p:nvSpPr>
        <p:spPr>
          <a:xfrm>
            <a:off x="720000" y="1458360"/>
            <a:ext cx="9897480" cy="69840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567"/>
              </a:spcBef>
              <a:spcAft>
                <a:spcPts val="567"/>
              </a:spcAft>
            </a:pPr>
            <a:r>
              <a:rPr b="0" lang="en-PH" sz="1800" spc="-1" strike="noStrike">
                <a:solidFill>
                  <a:srgbClr val="000000"/>
                </a:solidFill>
                <a:latin typeface="Lato"/>
                <a:ea typeface="Arial;Arial"/>
              </a:rPr>
              <a:t>1. T</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2. T</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3. M</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4. T</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5. M</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1191</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2023-04-04T10:34:15Z</dcterms:modified>
  <cp:revision>66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