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_rels/slide13.xml.rels" ContentType="application/vnd.openxmlformats-package.relationships+xml"/>
  <Override PartName="/ppt/slides/_rels/slide12.xml.rels" ContentType="application/vnd.openxmlformats-package.relationships+xml"/>
  <Override PartName="/ppt/slides/_rels/slide8.xml.rels" ContentType="application/vnd.openxmlformats-package.relationships+xml"/>
  <Override PartName="/ppt/slides/_rels/slide1.xml.rels" ContentType="application/vnd.openxmlformats-package.relationships+xml"/>
  <Override PartName="/ppt/slides/_rels/slide9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11.xml.rels" ContentType="application/vnd.openxmlformats-package.relationships+xml"/>
  <Override PartName="/ppt/slides/_rels/slide10.xml.rels" ContentType="application/vnd.openxmlformats-package.relationships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3.xml" ContentType="application/vnd.openxmlformats-officedocument.presentationml.slide+xml"/>
  <Override PartName="/ppt/slides/slide12.xml" ContentType="application/vnd.openxmlformats-officedocument.presentationml.slide+xml"/>
  <Override PartName="/ppt/slides/slide4.xml" ContentType="application/vnd.openxmlformats-officedocument.presentationml.slide+xml"/>
  <Override PartName="/ppt/slides/slide13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74120" cy="6840000"/>
          </a:xfrm>
          <a:prstGeom prst="rect">
            <a:avLst/>
          </a:prstGeom>
          <a:solidFill>
            <a:srgbClr val="ffffff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81000" cy="278100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86440" cy="384444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86440" cy="36612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74120" cy="61704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52560" cy="95256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16640" cy="101664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738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053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598440" cy="336672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4032000" y="2881080"/>
            <a:ext cx="808236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Extract and Compose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"/>
          <p:cNvSpPr/>
          <p:nvPr/>
        </p:nvSpPr>
        <p:spPr>
          <a:xfrm>
            <a:off x="720000" y="1080000"/>
            <a:ext cx="10977840" cy="4462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20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Do not forget these:</a:t>
            </a:r>
            <a:endParaRPr b="0" lang="en-PH" sz="1800" spc="-1" strike="noStrike">
              <a:latin typeface="Arial"/>
              <a:ea typeface="PingFang SC"/>
            </a:endParaRPr>
          </a:p>
          <a:p>
            <a:pPr marL="216000" indent="-216000">
              <a:lnSpc>
                <a:spcPct val="200000"/>
              </a:lnSpc>
              <a:spcBef>
                <a:spcPts val="850"/>
              </a:spcBef>
              <a:spcAft>
                <a:spcPts val="850"/>
              </a:spcAft>
              <a:buClr>
                <a:srgbClr val="000000"/>
              </a:buClr>
              <a:buSzPct val="110000"/>
              <a:buFont typeface="Wingdings" charset="2"/>
              <a:buChar char="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Make sure to indicate the author and title of the work.</a:t>
            </a:r>
            <a:endParaRPr b="0" lang="en-PH" sz="1800" spc="-1" strike="noStrike">
              <a:latin typeface="Arial"/>
              <a:ea typeface="PingFang SC"/>
            </a:endParaRPr>
          </a:p>
          <a:p>
            <a:pPr marL="216000" indent="-216000">
              <a:lnSpc>
                <a:spcPct val="200000"/>
              </a:lnSpc>
              <a:spcBef>
                <a:spcPts val="850"/>
              </a:spcBef>
              <a:spcAft>
                <a:spcPts val="850"/>
              </a:spcAft>
              <a:buClr>
                <a:srgbClr val="000000"/>
              </a:buClr>
              <a:buSzPct val="110000"/>
              <a:buFont typeface="Wingdings" charset="2"/>
              <a:buChar char="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Be concise; a précis radically shortens the original text. If you are typing your précis, it should come to about two single-spaced pages.</a:t>
            </a:r>
            <a:endParaRPr b="0" lang="en-PH" sz="1800" spc="-1" strike="noStrike">
              <a:latin typeface="Arial"/>
              <a:ea typeface="PingFang SC"/>
            </a:endParaRPr>
          </a:p>
          <a:p>
            <a:pPr marL="216000" indent="-216000">
              <a:lnSpc>
                <a:spcPct val="200000"/>
              </a:lnSpc>
              <a:spcBef>
                <a:spcPts val="850"/>
              </a:spcBef>
              <a:spcAft>
                <a:spcPts val="850"/>
              </a:spcAft>
              <a:buClr>
                <a:srgbClr val="000000"/>
              </a:buClr>
              <a:buSzPct val="110000"/>
              <a:buFont typeface="Wingdings" charset="2"/>
              <a:buChar char="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n 'E8þ"/>
              </a:rPr>
              <a:t>Replace words and phrases specifically used by the author with suitable synonyms.</a:t>
            </a:r>
            <a:endParaRPr b="0" lang="en-PH" sz="1800" spc="-1" strike="noStrike">
              <a:latin typeface="Arial"/>
              <a:ea typeface="PingFang SC"/>
            </a:endParaRPr>
          </a:p>
          <a:p>
            <a:pPr marL="216000" indent="-216000">
              <a:lnSpc>
                <a:spcPct val="200000"/>
              </a:lnSpc>
              <a:spcBef>
                <a:spcPts val="850"/>
              </a:spcBef>
              <a:spcAft>
                <a:spcPts val="850"/>
              </a:spcAft>
              <a:buClr>
                <a:srgbClr val="000000"/>
              </a:buClr>
              <a:buSzPct val="110000"/>
              <a:buFont typeface="Wingdings" charset="2"/>
              <a:buChar char="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Do not put your own opinions, ideas, or interpretations into the summary. The purpose of a précis is not to provide a critique of the text.</a:t>
            </a:r>
            <a:endParaRPr b="0" lang="en-PH" sz="1800" spc="-1" strike="noStrike">
              <a:latin typeface="Arial"/>
              <a:ea typeface="PingFang SC"/>
            </a:endParaRPr>
          </a:p>
        </p:txBody>
      </p:sp>
      <p:sp>
        <p:nvSpPr>
          <p:cNvPr id="142" name="TextBox 10"/>
          <p:cNvSpPr/>
          <p:nvPr/>
        </p:nvSpPr>
        <p:spPr>
          <a:xfrm>
            <a:off x="339840" y="253080"/>
            <a:ext cx="1042236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Extract and Compose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"/>
          <p:cNvSpPr/>
          <p:nvPr/>
        </p:nvSpPr>
        <p:spPr>
          <a:xfrm>
            <a:off x="720000" y="1440000"/>
            <a:ext cx="10977840" cy="4462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ACTIVITY: Identify whether the given phrase is a noun, verb, or prepositional phrase.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Realistic idea __________________________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Financial problem __________________________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With other young couples __________________________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4. New couples __________________________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5. Are seriously considering __________________________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44" name="TextBox 11"/>
          <p:cNvSpPr/>
          <p:nvPr/>
        </p:nvSpPr>
        <p:spPr>
          <a:xfrm>
            <a:off x="339840" y="253080"/>
            <a:ext cx="1042236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Extract and Compose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"/>
          <p:cNvSpPr/>
          <p:nvPr/>
        </p:nvSpPr>
        <p:spPr>
          <a:xfrm>
            <a:off x="720000" y="1440000"/>
            <a:ext cx="10977840" cy="4462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1" lang="en-PH" sz="1800" spc="-1" strike="noStrike">
                <a:solidFill>
                  <a:srgbClr val="c9211e"/>
                </a:solidFill>
                <a:latin typeface="Lato"/>
                <a:ea typeface="DejaVu Sans"/>
              </a:rPr>
              <a:t>ANSWER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: Identify whether the given phrase is a noun, verb, or prepositional phrase.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Realistic idea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         NOUN PHRASE          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Financial problem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         NOUN PHRASE          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 With other young couples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  PREPOSITIONAL PHRASE   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4. New couples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         NOUN PHRASE          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5. Are seriously considering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           VERB PHRASE           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46" name="TextBox 12"/>
          <p:cNvSpPr/>
          <p:nvPr/>
        </p:nvSpPr>
        <p:spPr>
          <a:xfrm>
            <a:off x="339840" y="253080"/>
            <a:ext cx="1042236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Extract and Compose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"/>
          <p:cNvSpPr/>
          <p:nvPr/>
        </p:nvSpPr>
        <p:spPr>
          <a:xfrm>
            <a:off x="720000" y="1188000"/>
            <a:ext cx="10977840" cy="4462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Phrases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are important when writing meaningful sentences or composing poetry or stories. Phrase is a group of related words and does not have a subject and a verb.</a:t>
            </a:r>
            <a:endParaRPr b="0" lang="en-PH" sz="1800" spc="-1" strike="noStrike">
              <a:latin typeface="Arial"/>
              <a:ea typeface="PingFang SC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Examples:</a:t>
            </a:r>
            <a:endParaRPr b="0" lang="en-PH" sz="1800" spc="-1" strike="noStrike">
              <a:latin typeface="Arial"/>
              <a:ea typeface="PingFang SC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walking the dog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cleaning the windows</a:t>
            </a:r>
            <a:endParaRPr b="0" lang="en-PH" sz="1800" spc="-1" strike="noStrike">
              <a:latin typeface="Arial"/>
              <a:ea typeface="PingFang SC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n 'E8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n 'E8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n 'E8þ"/>
              </a:rPr>
              <a:t>before the first test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n 'E8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n 'E8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n 'E8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n 'E8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n 'E8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n 'E8þ"/>
              </a:rPr>
              <a:t>after the flood</a:t>
            </a:r>
            <a:endParaRPr b="0" lang="en-PH" sz="1800" spc="-1" strike="noStrike">
              <a:latin typeface="Arial"/>
              <a:ea typeface="PingFang SC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between the two mountains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broken into thousands of pieces</a:t>
            </a:r>
            <a:endParaRPr b="0" lang="en-PH" sz="1800" spc="-1" strike="noStrike">
              <a:latin typeface="Arial"/>
              <a:ea typeface="PingFang SC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because of her sweet smile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in our town plaza</a:t>
            </a:r>
            <a:endParaRPr b="0" lang="en-PH" sz="1800" spc="-1" strike="noStrike">
              <a:latin typeface="Arial"/>
              <a:ea typeface="PingFang SC"/>
            </a:endParaRPr>
          </a:p>
        </p:txBody>
      </p:sp>
      <p:sp>
        <p:nvSpPr>
          <p:cNvPr id="126" name="TextBox 1"/>
          <p:cNvSpPr/>
          <p:nvPr/>
        </p:nvSpPr>
        <p:spPr>
          <a:xfrm>
            <a:off x="339840" y="253080"/>
            <a:ext cx="1042236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Extract and Compose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"/>
          <p:cNvSpPr/>
          <p:nvPr/>
        </p:nvSpPr>
        <p:spPr>
          <a:xfrm>
            <a:off x="720000" y="1188000"/>
            <a:ext cx="10977840" cy="4462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  <a:tabLst>
                <a:tab algn="l" pos="2833560"/>
              </a:tabLst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Kinds of Phrases</a:t>
            </a:r>
            <a:endParaRPr b="0" lang="en-PH" sz="1800" spc="-1" strike="noStrike">
              <a:latin typeface="Arial"/>
              <a:ea typeface="PingFang SC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  <a:tabLst>
                <a:tab algn="l" pos="2833560"/>
              </a:tabLst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noun phrase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contains a noun and any associated modifiers.</a:t>
            </a:r>
            <a:endParaRPr b="0" lang="en-PH" sz="1800" spc="-1" strike="noStrike">
              <a:latin typeface="Arial"/>
              <a:ea typeface="PingFang SC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  <a:tabLst>
                <a:tab algn="l" pos="2833560"/>
              </a:tabLst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Example:</a:t>
            </a:r>
            <a:endParaRPr b="0" lang="en-PH" sz="1800" spc="-1" strike="noStrike">
              <a:latin typeface="Arial"/>
              <a:ea typeface="PingFang SC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the long and winding road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new female teacher</a:t>
            </a:r>
            <a:endParaRPr b="0" lang="en-PH" sz="1800" spc="-1" strike="noStrike">
              <a:latin typeface="Arial"/>
              <a:ea typeface="PingFang SC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students in the room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legislative law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1800" spc="-1" strike="noStrike">
              <a:latin typeface="Arial"/>
              <a:ea typeface="PingFang SC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folklore about the sea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the humid weatheR</a:t>
            </a:r>
            <a:endParaRPr b="0" lang="en-PH" sz="1800" spc="-1" strike="noStrike">
              <a:latin typeface="Arial"/>
              <a:ea typeface="PingFang SC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English grammar </a:t>
            </a:r>
            <a:endParaRPr b="0" lang="en-PH" sz="1800" spc="-1" strike="noStrike">
              <a:latin typeface="Arial"/>
              <a:ea typeface="PingFang SC"/>
            </a:endParaRPr>
          </a:p>
        </p:txBody>
      </p:sp>
      <p:sp>
        <p:nvSpPr>
          <p:cNvPr id="128" name="TextBox 2"/>
          <p:cNvSpPr/>
          <p:nvPr/>
        </p:nvSpPr>
        <p:spPr>
          <a:xfrm>
            <a:off x="339840" y="253080"/>
            <a:ext cx="1042236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Extract and Compose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"/>
          <p:cNvSpPr/>
          <p:nvPr/>
        </p:nvSpPr>
        <p:spPr>
          <a:xfrm>
            <a:off x="720000" y="1188000"/>
            <a:ext cx="10977840" cy="4462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2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Kinds of Phrases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n 'E8þ"/>
              </a:rPr>
              <a:t>A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prepositional phrase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consists of a preposition, its object (noun or pronoun), and any words modifying the object.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Example: 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in an hour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in the sun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against the side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outside the shop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into the sea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in a town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of this city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from some bamboo groves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0" name="TextBox 3"/>
          <p:cNvSpPr/>
          <p:nvPr/>
        </p:nvSpPr>
        <p:spPr>
          <a:xfrm>
            <a:off x="339840" y="253080"/>
            <a:ext cx="1042236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Extract and Compose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"/>
          <p:cNvSpPr/>
          <p:nvPr/>
        </p:nvSpPr>
        <p:spPr>
          <a:xfrm>
            <a:off x="720000" y="1188000"/>
            <a:ext cx="10977840" cy="4462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Kinds of Phrases</a:t>
            </a:r>
            <a:endParaRPr b="0" lang="en-PH" sz="1800" spc="-1" strike="noStrike">
              <a:latin typeface="Arial"/>
              <a:ea typeface="PingFang SC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3.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verb phrase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is made up of the main verb and its helping verbs.</a:t>
            </a:r>
            <a:endParaRPr b="0" lang="en-PH" sz="1800" spc="-1" strike="noStrike">
              <a:latin typeface="Arial"/>
              <a:ea typeface="PingFang SC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Example:</a:t>
            </a:r>
            <a:endParaRPr b="0" lang="en-PH" sz="1800" spc="-1" strike="noStrike">
              <a:latin typeface="Arial"/>
              <a:ea typeface="PingFang SC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have waited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has never taken</a:t>
            </a:r>
            <a:endParaRPr b="0" lang="en-PH" sz="1800" spc="-1" strike="noStrike">
              <a:latin typeface="Arial"/>
              <a:ea typeface="PingFang SC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has founded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were dancing</a:t>
            </a:r>
            <a:endParaRPr b="0" lang="en-PH" sz="1800" spc="-1" strike="noStrike">
              <a:latin typeface="Arial"/>
              <a:ea typeface="PingFang SC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is attributed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has been told</a:t>
            </a:r>
            <a:endParaRPr b="0" lang="en-PH" sz="1800" spc="-1" strike="noStrike">
              <a:latin typeface="Arial"/>
              <a:ea typeface="PingFang SC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will get swallowed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cannot stand</a:t>
            </a:r>
            <a:endParaRPr b="0" lang="en-PH" sz="1800" spc="-1" strike="noStrike">
              <a:latin typeface="Arial"/>
              <a:ea typeface="PingFang SC"/>
            </a:endParaRPr>
          </a:p>
        </p:txBody>
      </p:sp>
      <p:sp>
        <p:nvSpPr>
          <p:cNvPr id="132" name="TextBox 4"/>
          <p:cNvSpPr/>
          <p:nvPr/>
        </p:nvSpPr>
        <p:spPr>
          <a:xfrm>
            <a:off x="339840" y="253080"/>
            <a:ext cx="1042236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Extract and Compose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"/>
          <p:cNvSpPr/>
          <p:nvPr/>
        </p:nvSpPr>
        <p:spPr>
          <a:xfrm>
            <a:off x="720000" y="1332000"/>
            <a:ext cx="10977840" cy="4462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Clause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is a group of related words that has both a subject and a predicate</a:t>
            </a:r>
            <a:endParaRPr b="0" lang="en-PH" sz="1800" spc="-1" strike="noStrike">
              <a:latin typeface="Arial"/>
              <a:ea typeface="PingFang SC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The two major types of clauses:</a:t>
            </a:r>
            <a:endParaRPr b="0" lang="en-PH" sz="1800" spc="-1" strike="noStrike">
              <a:latin typeface="Arial"/>
              <a:ea typeface="PingFang SC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1.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The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main clause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(sometimes called independent clause) must contain a subject and a verb and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can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stand by itself as a complete sentence.</a:t>
            </a:r>
            <a:endParaRPr b="0" lang="en-PH" sz="1800" spc="-1" strike="noStrike">
              <a:latin typeface="Arial"/>
              <a:ea typeface="PingFang SC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Example: </a:t>
            </a:r>
            <a:endParaRPr b="0" lang="en-PH" sz="1800" spc="-1" strike="noStrike">
              <a:latin typeface="Arial"/>
              <a:ea typeface="PingFang SC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City dwellers usually laugh at folk beliefs.</a:t>
            </a:r>
            <a:endParaRPr b="0" lang="en-PH" sz="1800" spc="-1" strike="noStrike">
              <a:latin typeface="Arial"/>
              <a:ea typeface="PingFang SC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Some folk beliefs carry scientific truths.</a:t>
            </a:r>
            <a:endParaRPr b="0" lang="en-PH" sz="1800" spc="-1" strike="noStrike">
              <a:latin typeface="Arial"/>
              <a:ea typeface="PingFang SC"/>
            </a:endParaRPr>
          </a:p>
          <a:p>
            <a:pPr algn="ctr"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endParaRPr b="0" lang="en-PH" sz="1800" spc="-1" strike="noStrike">
              <a:latin typeface="Arial"/>
              <a:ea typeface="PingFang SC"/>
            </a:endParaRPr>
          </a:p>
        </p:txBody>
      </p:sp>
      <p:sp>
        <p:nvSpPr>
          <p:cNvPr id="134" name="TextBox 6"/>
          <p:cNvSpPr/>
          <p:nvPr/>
        </p:nvSpPr>
        <p:spPr>
          <a:xfrm>
            <a:off x="339840" y="253080"/>
            <a:ext cx="1042236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Extract and Compose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"/>
          <p:cNvSpPr/>
          <p:nvPr/>
        </p:nvSpPr>
        <p:spPr>
          <a:xfrm>
            <a:off x="720000" y="972000"/>
            <a:ext cx="10977840" cy="4462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endParaRPr b="0" lang="en-PH" sz="1800" spc="-1" strike="noStrike">
              <a:latin typeface="Arial"/>
              <a:ea typeface="PingFang SC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2.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subordinate clause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(sometimes called dependent clause) has a subject and a verb but is only a 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part of a sentence.</a:t>
            </a:r>
            <a:endParaRPr b="0" lang="en-PH" sz="1800" spc="-1" strike="noStrike">
              <a:latin typeface="Arial"/>
              <a:ea typeface="PingFang SC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Example:</a:t>
            </a:r>
            <a:endParaRPr b="0" lang="en-PH" sz="1800" spc="-1" strike="noStrike">
              <a:latin typeface="Arial"/>
              <a:ea typeface="PingFang SC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...when one wore a new dress...</a:t>
            </a:r>
            <a:endParaRPr b="0" lang="en-PH" sz="1800" spc="-1" strike="noStrike">
              <a:latin typeface="Arial"/>
              <a:ea typeface="PingFang SC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...since it contains both a subject and complete verb...</a:t>
            </a:r>
            <a:endParaRPr b="0" lang="en-PH" sz="1800" spc="-1" strike="noStrike">
              <a:latin typeface="Arial"/>
              <a:ea typeface="PingFang SC"/>
            </a:endParaRPr>
          </a:p>
        </p:txBody>
      </p:sp>
      <p:sp>
        <p:nvSpPr>
          <p:cNvPr id="136" name="TextBox 5"/>
          <p:cNvSpPr/>
          <p:nvPr/>
        </p:nvSpPr>
        <p:spPr>
          <a:xfrm>
            <a:off x="339840" y="253080"/>
            <a:ext cx="1042236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Extract and Compose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"/>
          <p:cNvSpPr/>
          <p:nvPr/>
        </p:nvSpPr>
        <p:spPr>
          <a:xfrm>
            <a:off x="720000" y="1440000"/>
            <a:ext cx="10977840" cy="4462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200000"/>
              </a:lnSpc>
              <a:spcBef>
                <a:spcPts val="1134"/>
              </a:spcBef>
              <a:spcAft>
                <a:spcPts val="1134"/>
              </a:spcAft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How Do Writers Write a Summary?</a:t>
            </a:r>
            <a:endParaRPr b="0" lang="en-PH" sz="1800" spc="-1" strike="noStrike">
              <a:latin typeface="Arial"/>
              <a:ea typeface="PingFang SC"/>
            </a:endParaRPr>
          </a:p>
          <a:p>
            <a:pPr>
              <a:lnSpc>
                <a:spcPct val="200000"/>
              </a:lnSpc>
              <a:spcBef>
                <a:spcPts val="1134"/>
              </a:spcBef>
              <a:spcAft>
                <a:spcPts val="1134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n 'E8þ"/>
              </a:rPr>
              <a:t>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The writer begins by citing the title and name of the author with a focus statement.</a:t>
            </a:r>
            <a:endParaRPr b="0" lang="en-PH" sz="1800" spc="-1" strike="noStrike">
              <a:latin typeface="Arial"/>
              <a:ea typeface="PingFang SC"/>
            </a:endParaRPr>
          </a:p>
          <a:p>
            <a:pPr>
              <a:lnSpc>
                <a:spcPct val="200000"/>
              </a:lnSpc>
              <a:spcBef>
                <a:spcPts val="1134"/>
              </a:spcBef>
              <a:spcAft>
                <a:spcPts val="1134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n 'E8þ"/>
              </a:rPr>
              <a:t>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n 'E8þ"/>
              </a:rPr>
              <a:t>The writer introduces the first point of conflict.</a:t>
            </a:r>
            <a:endParaRPr b="0" lang="en-PH" sz="1800" spc="-1" strike="noStrike">
              <a:latin typeface="Arial"/>
              <a:ea typeface="PingFang SC"/>
            </a:endParaRPr>
          </a:p>
          <a:p>
            <a:pPr>
              <a:lnSpc>
                <a:spcPct val="200000"/>
              </a:lnSpc>
              <a:spcBef>
                <a:spcPts val="1134"/>
              </a:spcBef>
              <a:spcAft>
                <a:spcPts val="1134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n 'E8þ"/>
              </a:rPr>
              <a:t>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The writer describes the characters and the incidents/events that complicate the conflict.</a:t>
            </a:r>
            <a:endParaRPr b="0" lang="en-PH" sz="1800" spc="-1" strike="noStrike">
              <a:latin typeface="Arial"/>
              <a:ea typeface="PingFang SC"/>
            </a:endParaRPr>
          </a:p>
          <a:p>
            <a:pPr>
              <a:lnSpc>
                <a:spcPct val="200000"/>
              </a:lnSpc>
              <a:spcBef>
                <a:spcPts val="1134"/>
              </a:spcBef>
              <a:spcAft>
                <a:spcPts val="1134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n 'E8þ"/>
              </a:rPr>
              <a:t> 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The writer presents the climax of the story.</a:t>
            </a:r>
            <a:endParaRPr b="0" lang="en-PH" sz="1800" spc="-1" strike="noStrike">
              <a:latin typeface="Arial"/>
              <a:ea typeface="PingFang SC"/>
            </a:endParaRPr>
          </a:p>
        </p:txBody>
      </p:sp>
      <p:sp>
        <p:nvSpPr>
          <p:cNvPr id="138" name="TextBox 8"/>
          <p:cNvSpPr/>
          <p:nvPr/>
        </p:nvSpPr>
        <p:spPr>
          <a:xfrm>
            <a:off x="339840" y="253080"/>
            <a:ext cx="1042236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Extract and Compose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"/>
          <p:cNvSpPr/>
          <p:nvPr/>
        </p:nvSpPr>
        <p:spPr>
          <a:xfrm>
            <a:off x="684000" y="1080000"/>
            <a:ext cx="10977840" cy="4462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How to Write a Précis?</a:t>
            </a:r>
            <a:endParaRPr b="0" lang="en-PH" sz="1800" spc="-1" strike="noStrike">
              <a:latin typeface="Arial"/>
            </a:endParaRPr>
          </a:p>
          <a:p>
            <a:pPr marL="216000" indent="-216000"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Clr>
                <a:srgbClr val="000000"/>
              </a:buClr>
              <a:buSzPct val="115000"/>
              <a:buFont typeface="Wingdings" charset="2"/>
              <a:buChar char="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First, skim the text you are going to summarize; divide it into sections. Pay special attention to places where the author moves into a new area of discussion. </a:t>
            </a:r>
            <a:endParaRPr b="0" lang="en-PH" sz="1800" spc="-1" strike="noStrike">
              <a:latin typeface="Arial"/>
            </a:endParaRPr>
          </a:p>
          <a:p>
            <a:pPr marL="216000" indent="-216000"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Clr>
                <a:srgbClr val="000000"/>
              </a:buClr>
              <a:buSzPct val="115000"/>
              <a:buFont typeface="Wingdings" charset="2"/>
              <a:buChar char="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Also look at any important terms and make sure you understand them before you read.</a:t>
            </a:r>
            <a:endParaRPr b="0" lang="en-PH" sz="1800" spc="-1" strike="noStrike">
              <a:latin typeface="Arial"/>
            </a:endParaRPr>
          </a:p>
          <a:p>
            <a:pPr marL="216000" indent="-216000"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Clr>
                <a:srgbClr val="000000"/>
              </a:buClr>
              <a:buSzPct val="115000"/>
              <a:buFont typeface="Wingdings" charset="2"/>
              <a:buChar char="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Read again the selection carefully more than once. Before you begin to write, make sure you understand what it says.</a:t>
            </a:r>
            <a:endParaRPr b="0" lang="en-PH" sz="1800" spc="-1" strike="noStrike">
              <a:latin typeface="Arial"/>
            </a:endParaRPr>
          </a:p>
          <a:p>
            <a:pPr marL="216000" indent="-216000"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Clr>
                <a:srgbClr val="000000"/>
              </a:buClr>
              <a:buSzPct val="115000"/>
              <a:buFont typeface="Wingdings" charset="2"/>
              <a:buChar char="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Write down the main points (NOT whole sentences). Be sure to get a feel for the author’s tone, style, and main idea. Also, identify the areas that you do not understand and try to clarify those points.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40" name="TextBox 9"/>
          <p:cNvSpPr/>
          <p:nvPr/>
        </p:nvSpPr>
        <p:spPr>
          <a:xfrm>
            <a:off x="339840" y="253080"/>
            <a:ext cx="1042236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000000"/>
                </a:solidFill>
                <a:latin typeface="Montserrat Medium"/>
                <a:ea typeface="DejaVu Sans"/>
              </a:rPr>
              <a:t>Extract and Compose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2913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2023-07-11T09:18:33Z</dcterms:modified>
  <cp:revision>189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r8>7</vt:r8>
  </property>
</Properties>
</file>