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20E10795-AACB-4BEF-874D-D1DC7C0E8385}"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47B88250-A660-4ED9-AF0A-0A6829DA0071}"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8A3EFC12-BD93-4939-A920-F3EB7435CB4B}"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B9D35DE5-65B2-4A26-B447-1E4D50F351C5}"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EFD3B931-C1FB-4C5B-8E2F-013257BF2D1A}"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70A66AAE-C850-4ACE-9078-5F4BA0802423}"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04C830DE-A584-41ED-8E7F-1F42995069A9}"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D9D3A5D0-7D7E-46BF-9A87-064C02068BAF}"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71A5926-8A48-4979-9301-1691163AACC6}"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1970ECF-1C63-4B80-B282-3E74A9EBEF05}"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D7AB026C-CF00-41DA-8A53-CF2745426742}"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754ECAD-5E8B-4A45-9FDC-5A6B1FBEE7D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7136D25-E33E-4D0C-8E0C-83648125E698}"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71763F9E-6BD6-49FF-B7F7-B8F7ED65FC85}"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4B04D764-614E-4142-B455-56C19602A025}"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FAF61A87-C120-4DCE-9E3C-711007E000DD}"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B7E6FC0-B882-44F3-83EB-CDF88DC8DA5E}"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821728D2-9174-48A7-825B-4EA1E4406DE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231E0B7E-54D0-4B09-B5D5-5AD912D6DA69}"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5DC736D8-5858-4F53-90F4-FF2CAD2BDA6E}"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991FE157-9DF4-4796-B699-BD7255BAD8F7}"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203DF72-E8FE-4729-A177-01CD6ACD559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57C8E00-E826-494E-9588-C41C54F1D25A}"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537AF893-CC75-4E1E-898E-ECDFC275033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3055EC35-533F-488D-B501-488A53B69964}"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D0E68C6-87AF-4484-8109-BD4D3AB2107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0D3728C8-47A6-4628-A21C-ECBA3D10F0CD}"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DA72DCBF-7B22-4BFA-9501-C3169B6FDC3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69E2F0CB-B807-4A0A-AED3-16D2531A1553}"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872933C5-5E87-4EF9-B187-3BBF10936212}"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C5ED57F0-E9E5-4A0E-A510-FA541D73C592}"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99CF4AE8-448B-4988-9AC3-2F02670D6ADF}"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21102EB9-8D9E-49F0-B347-793E12DB55CA}"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6E15113-EC7B-42A1-81EB-AA268650566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46E8CD5-4D00-4EF7-8FA9-D2FF7AC330D7}"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67D098D-4467-4F56-B224-092B203B07E2}"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280" cy="6842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160" cy="2783160"/>
          </a:xfrm>
          <a:prstGeom prst="rect">
            <a:avLst/>
          </a:prstGeom>
          <a:ln w="0">
            <a:noFill/>
          </a:ln>
        </p:spPr>
      </p:pic>
      <p:sp>
        <p:nvSpPr>
          <p:cNvPr id="2" name="Rectangle 5"/>
          <p:cNvSpPr/>
          <p:nvPr/>
        </p:nvSpPr>
        <p:spPr>
          <a:xfrm>
            <a:off x="3487320" y="1475280"/>
            <a:ext cx="8688600" cy="3846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600" cy="368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76E825B-8196-46D8-B221-D5A388923685}"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280" cy="619200"/>
          </a:xfrm>
          <a:prstGeom prst="rect">
            <a:avLst/>
          </a:prstGeom>
          <a:ln w="0">
            <a:noFill/>
          </a:ln>
        </p:spPr>
      </p:pic>
      <p:sp>
        <p:nvSpPr>
          <p:cNvPr id="46" name="Rectangle 7"/>
          <p:cNvSpPr/>
          <p:nvPr/>
        </p:nvSpPr>
        <p:spPr>
          <a:xfrm>
            <a:off x="10868760" y="0"/>
            <a:ext cx="954720" cy="954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8800" cy="1018800"/>
          </a:xfrm>
          <a:prstGeom prst="rect">
            <a:avLst/>
          </a:prstGeom>
          <a:ln w="0">
            <a:noFill/>
          </a:ln>
        </p:spPr>
      </p:pic>
      <p:sp>
        <p:nvSpPr>
          <p:cNvPr id="48" name="TextBox 9"/>
          <p:cNvSpPr/>
          <p:nvPr/>
        </p:nvSpPr>
        <p:spPr>
          <a:xfrm>
            <a:off x="185400" y="6362280"/>
            <a:ext cx="467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8960" cy="34920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360" cy="34920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013C3141-171B-4A93-81BA-2B3BF54D1F51}"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360" cy="34920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600" cy="3368880"/>
          </a:xfrm>
          <a:prstGeom prst="rect">
            <a:avLst/>
          </a:prstGeom>
          <a:ln w="12700">
            <a:noFill/>
          </a:ln>
        </p:spPr>
      </p:pic>
      <p:sp>
        <p:nvSpPr>
          <p:cNvPr id="92" name="PlaceHolder 1"/>
          <p:cNvSpPr>
            <a:spLocks noGrp="1"/>
          </p:cNvSpPr>
          <p:nvPr>
            <p:ph type="ftr" idx="7"/>
          </p:nvPr>
        </p:nvSpPr>
        <p:spPr>
          <a:xfrm>
            <a:off x="4038480" y="6356520"/>
            <a:ext cx="4098960" cy="34920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360" cy="34920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D8159900-DC8A-46A3-9EB3-B919A0F7D858}"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360" cy="34920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095360" y="2448000"/>
            <a:ext cx="7664040" cy="66384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Sistemang Piyudalismo, Manoryalismo, at ang Pag-usbong ng mga Bayan at Lungsod</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3559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30196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Piyudalismo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txBox="1"/>
          <p:nvPr/>
        </p:nvSpPr>
        <p:spPr>
          <a:xfrm>
            <a:off x="789840" y="1572120"/>
            <a:ext cx="10503360" cy="2746440"/>
          </a:xfrm>
          <a:prstGeom prst="rect">
            <a:avLst/>
          </a:prstGeom>
          <a:noFill/>
          <a:ln w="0">
            <a:noFill/>
          </a:ln>
        </p:spPr>
        <p:txBody>
          <a:bodyPr lIns="90000" rIns="90000" tIns="45000" bIns="45000" anchor="t">
            <a:noAutofit/>
          </a:bodyPr>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rPr>
              <a:t>Isa itong ugnayan ng mga </a:t>
            </a:r>
            <a:r>
              <a:rPr b="1" lang="en-PH" sz="1800" spc="-1" strike="noStrike">
                <a:solidFill>
                  <a:srgbClr val="000000"/>
                </a:solidFill>
                <a:latin typeface="Lato"/>
              </a:rPr>
              <a:t>aristokrata </a:t>
            </a:r>
            <a:r>
              <a:rPr b="1" i="1" lang="en-PH" sz="1800" spc="-1" strike="noStrike">
                <a:solidFill>
                  <a:srgbClr val="000000"/>
                </a:solidFill>
                <a:latin typeface="Lato"/>
              </a:rPr>
              <a:t>(aristocrat)</a:t>
            </a:r>
            <a:r>
              <a:rPr b="0" lang="en-PH" sz="1800" spc="-1" strike="noStrike">
                <a:solidFill>
                  <a:srgbClr val="000000"/>
                </a:solidFill>
                <a:latin typeface="Lato"/>
              </a:rPr>
              <a:t> o ng </a:t>
            </a:r>
            <a:r>
              <a:rPr b="1" lang="en-PH" sz="1800" spc="-1" strike="noStrike">
                <a:solidFill>
                  <a:srgbClr val="000000"/>
                </a:solidFill>
                <a:latin typeface="Lato"/>
              </a:rPr>
              <a:t>panginoon</a:t>
            </a:r>
            <a:r>
              <a:rPr b="0" lang="en-PH" sz="1800" spc="-1" strike="noStrike">
                <a:solidFill>
                  <a:srgbClr val="000000"/>
                </a:solidFill>
                <a:latin typeface="Lato"/>
              </a:rPr>
              <a:t> </a:t>
            </a:r>
            <a:r>
              <a:rPr b="1" i="1" lang="en-PH" sz="1800" spc="-1" strike="noStrike">
                <a:solidFill>
                  <a:srgbClr val="000000"/>
                </a:solidFill>
                <a:latin typeface="Lato"/>
              </a:rPr>
              <a:t>(lord)</a:t>
            </a:r>
            <a:r>
              <a:rPr b="0" lang="en-PH" sz="1800" spc="-1" strike="noStrike">
                <a:solidFill>
                  <a:srgbClr val="000000"/>
                </a:solidFill>
                <a:latin typeface="Lato"/>
              </a:rPr>
              <a:t> at kaniyang </a:t>
            </a:r>
            <a:r>
              <a:rPr b="1" lang="en-PH" sz="1800" spc="-1" strike="noStrike">
                <a:solidFill>
                  <a:srgbClr val="000000"/>
                </a:solidFill>
                <a:latin typeface="Lato"/>
              </a:rPr>
              <a:t>basalyo</a:t>
            </a:r>
            <a:r>
              <a:rPr b="0" lang="en-PH" sz="1800" spc="-1" strike="noStrike">
                <a:solidFill>
                  <a:srgbClr val="000000"/>
                </a:solidFill>
                <a:latin typeface="Lato"/>
              </a:rPr>
              <a:t> </a:t>
            </a:r>
            <a:r>
              <a:rPr b="1" i="1" lang="en-PH" sz="1800" spc="-1" strike="noStrike">
                <a:solidFill>
                  <a:srgbClr val="000000"/>
                </a:solidFill>
                <a:latin typeface="Lato"/>
              </a:rPr>
              <a:t>(vassal)</a:t>
            </a:r>
            <a:r>
              <a:rPr b="0" lang="en-PH" sz="1800" spc="-1" strike="noStrike">
                <a:solidFill>
                  <a:srgbClr val="000000"/>
                </a:solidFill>
                <a:latin typeface="Lato"/>
              </a:rPr>
              <a:t>. Pinagkalooban ng mga panginoon ang kanilang basalyo ng lupa kapalit ng serbisyong militar at iba pang paglilingkod. Ang panginoon at basalyo ay kailangang maging tapat at makatugon sa kanilang mga obligasyon at tungkulin sa bawat isa.</a:t>
            </a:r>
            <a:endParaRPr b="0" lang="en-PH" sz="1800" spc="-1" strike="noStrike">
              <a:solidFill>
                <a:srgbClr val="000000"/>
              </a:solidFill>
              <a:latin typeface="Lato"/>
              <a:ea typeface="AppleSystemUIFont"/>
            </a:endParaRPr>
          </a:p>
          <a:p>
            <a:pPr marL="216000" indent="-216000" algn="just">
              <a:lnSpc>
                <a:spcPct val="100000"/>
              </a:lnSpc>
              <a:spcBef>
                <a:spcPts val="1134"/>
              </a:spcBef>
              <a:spcAft>
                <a:spcPts val="1134"/>
              </a:spcAft>
              <a:buClr>
                <a:srgbClr val="000000"/>
              </a:buClr>
              <a:buSzPct val="45000"/>
              <a:buFont typeface="Wingdings" charset="2"/>
              <a:buChar char=""/>
            </a:pPr>
            <a:r>
              <a:rPr b="0" lang="en-PH" sz="1800" spc="-1" strike="noStrike">
                <a:solidFill>
                  <a:srgbClr val="000000"/>
                </a:solidFill>
                <a:latin typeface="Lato"/>
              </a:rPr>
              <a:t>Noong sumapit ang 700 CE, ang mga panginoon ay kailangan ng mga hari upang labanan ang mga mananalakay. Sa kanila ngayon ibinigay ng mga hari ang kanilang mga </a:t>
            </a:r>
            <a:r>
              <a:rPr b="0" i="1" lang="en-PH" sz="1800" spc="-1" strike="noStrike">
                <a:solidFill>
                  <a:srgbClr val="000000"/>
                </a:solidFill>
                <a:latin typeface="Lato"/>
              </a:rPr>
              <a:t>fief</a:t>
            </a:r>
            <a:r>
              <a:rPr b="0" lang="en-PH" sz="1800" spc="-1" strike="noStrike">
                <a:solidFill>
                  <a:srgbClr val="000000"/>
                </a:solidFill>
                <a:latin typeface="Lato"/>
              </a:rPr>
              <a:t>. Ang </a:t>
            </a:r>
            <a:r>
              <a:rPr b="1" i="1" lang="en-PH" sz="1800" spc="-1" strike="noStrike">
                <a:solidFill>
                  <a:srgbClr val="000000"/>
                </a:solidFill>
                <a:latin typeface="Lato"/>
              </a:rPr>
              <a:t>fief</a:t>
            </a:r>
            <a:r>
              <a:rPr b="0" lang="en-PH" sz="1800" spc="-1" strike="noStrike">
                <a:solidFill>
                  <a:srgbClr val="000000"/>
                </a:solidFill>
                <a:latin typeface="Lato"/>
              </a:rPr>
              <a:t> ay lupa na ipinagkaloob ng hari. Ang mga tumanggap ng </a:t>
            </a:r>
            <a:r>
              <a:rPr b="0" i="1" lang="en-PH" sz="1800" spc="-1" strike="noStrike">
                <a:solidFill>
                  <a:srgbClr val="000000"/>
                </a:solidFill>
                <a:latin typeface="Lato"/>
              </a:rPr>
              <a:t>fief</a:t>
            </a:r>
            <a:r>
              <a:rPr b="0" lang="en-PH" sz="1800" spc="-1" strike="noStrike">
                <a:solidFill>
                  <a:srgbClr val="000000"/>
                </a:solidFill>
                <a:latin typeface="Lato"/>
              </a:rPr>
              <a:t> ay tinawag na basalyo.</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4"/>
          <p:cNvSpPr/>
          <p:nvPr/>
        </p:nvSpPr>
        <p:spPr>
          <a:xfrm>
            <a:off x="-113040" y="532080"/>
            <a:ext cx="355968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38" name="Rectangle 5"/>
          <p:cNvSpPr/>
          <p:nvPr/>
        </p:nvSpPr>
        <p:spPr>
          <a:xfrm>
            <a:off x="426960" y="532080"/>
            <a:ext cx="301968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Piyudalismo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txBox="1"/>
          <p:nvPr/>
        </p:nvSpPr>
        <p:spPr>
          <a:xfrm>
            <a:off x="789840" y="1572120"/>
            <a:ext cx="10503360" cy="759600"/>
          </a:xfrm>
          <a:prstGeom prst="rect">
            <a:avLst/>
          </a:prstGeom>
          <a:noFill/>
          <a:ln w="0">
            <a:noFill/>
          </a:ln>
        </p:spPr>
        <p:txBody>
          <a:bodyPr lIns="90000" rIns="90000" tIns="45000" bIns="45000" anchor="t">
            <a:noAutofit/>
          </a:bodyPr>
          <a:p>
            <a:pPr algn="just">
              <a:lnSpc>
                <a:spcPct val="100000"/>
              </a:lnSpc>
              <a:spcBef>
                <a:spcPts val="1134"/>
              </a:spcBef>
              <a:spcAft>
                <a:spcPts val="1134"/>
              </a:spcAft>
            </a:pPr>
            <a:r>
              <a:rPr b="1" lang="en-PH" sz="2000" spc="-1" strike="noStrike">
                <a:solidFill>
                  <a:srgbClr val="000000"/>
                </a:solidFill>
                <a:latin typeface="Lato"/>
              </a:rPr>
              <a:t>Ugnayan, gawain at tungkulin ng mga tao sa sistemang piyudal</a:t>
            </a:r>
            <a:endParaRPr b="1" lang="en-PH" sz="2000" spc="-1" strike="noStrike">
              <a:solidFill>
                <a:srgbClr val="000000"/>
              </a:solidFill>
              <a:latin typeface="Lato"/>
              <a:ea typeface="AppleSystemUIFont"/>
            </a:endParaRPr>
          </a:p>
        </p:txBody>
      </p:sp>
      <p:graphicFrame>
        <p:nvGraphicFramePr>
          <p:cNvPr id="140" name=""/>
          <p:cNvGraphicFramePr/>
          <p:nvPr/>
        </p:nvGraphicFramePr>
        <p:xfrm>
          <a:off x="807120" y="2087640"/>
          <a:ext cx="10830600" cy="4014720"/>
        </p:xfrm>
        <a:graphic>
          <a:graphicData uri="http://schemas.openxmlformats.org/drawingml/2006/table">
            <a:tbl>
              <a:tblPr/>
              <a:tblGrid>
                <a:gridCol w="1842840"/>
                <a:gridCol w="8987760"/>
              </a:tblGrid>
              <a:tr h="768600">
                <a:tc>
                  <a:txBody>
                    <a:bodyPr lIns="90000" rIns="90000" tIns="46800" bIns="46800" anchor="ctr">
                      <a:noAutofit/>
                    </a:bodyPr>
                    <a:p>
                      <a:pPr algn="ctr"/>
                      <a:r>
                        <a:rPr b="1" lang="en-PH" sz="1800" spc="-1" strike="noStrike">
                          <a:solidFill>
                            <a:srgbClr val="000000"/>
                          </a:solidFill>
                          <a:latin typeface="Lato"/>
                        </a:rPr>
                        <a:t>Hari </a:t>
                      </a:r>
                      <a:r>
                        <a:rPr b="1" i="1" lang="en-PH" sz="1800" spc="-1" strike="noStrike">
                          <a:solidFill>
                            <a:srgbClr val="000000"/>
                          </a:solidFill>
                          <a:latin typeface="Lato"/>
                        </a:rPr>
                        <a:t>(King)</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marL="216000" indent="-216000">
                        <a:buClr>
                          <a:srgbClr val="000000"/>
                        </a:buClr>
                        <a:buSzPct val="45000"/>
                        <a:buFont typeface="Wingdings" charset="2"/>
                        <a:buChar char=""/>
                      </a:pPr>
                      <a:r>
                        <a:rPr b="0" lang="en-PH" sz="1800" spc="-1" strike="noStrike">
                          <a:solidFill>
                            <a:srgbClr val="000000"/>
                          </a:solidFill>
                          <a:latin typeface="Lato"/>
                        </a:rPr>
                        <a:t>Nagmamay-ari ng lahat ng lupain</a:t>
                      </a:r>
                      <a:endParaRPr b="0" lang="en-PH" sz="1800" spc="-1" strike="noStrike">
                        <a:solidFill>
                          <a:srgbClr val="000000"/>
                        </a:solidFill>
                        <a:latin typeface="Lato"/>
                      </a:endParaRPr>
                    </a:p>
                    <a:p>
                      <a:pPr marL="216000" indent="-216000">
                        <a:buClr>
                          <a:srgbClr val="000000"/>
                        </a:buClr>
                        <a:buSzPct val="45000"/>
                        <a:buFont typeface="Wingdings" charset="2"/>
                        <a:buChar char=""/>
                      </a:pPr>
                      <a:r>
                        <a:rPr b="0" lang="en-PH" sz="1800" spc="-1" strike="noStrike">
                          <a:solidFill>
                            <a:srgbClr val="000000"/>
                          </a:solidFill>
                          <a:latin typeface="Lato"/>
                        </a:rPr>
                        <a:t>Nagbibigay ng </a:t>
                      </a:r>
                      <a:r>
                        <a:rPr b="0" i="1" lang="en-PH" sz="1800" spc="-1" strike="noStrike">
                          <a:solidFill>
                            <a:srgbClr val="000000"/>
                          </a:solidFill>
                          <a:latin typeface="Lato"/>
                        </a:rPr>
                        <a:t>fief</a:t>
                      </a:r>
                      <a:r>
                        <a:rPr b="0" lang="en-PH" sz="1800" spc="-1" strike="noStrike">
                          <a:solidFill>
                            <a:srgbClr val="000000"/>
                          </a:solidFill>
                          <a:latin typeface="Lato"/>
                        </a:rPr>
                        <a:t> sa mga maharlika kapalit ng kanilang katapatan at serbisyo</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81800">
                <a:tc>
                  <a:txBody>
                    <a:bodyPr lIns="90000" rIns="90000" tIns="46800" bIns="46800" anchor="ctr">
                      <a:noAutofit/>
                    </a:bodyPr>
                    <a:p>
                      <a:pPr algn="ctr"/>
                      <a:r>
                        <a:rPr b="1" lang="en-PH" sz="1800" spc="-1" strike="noStrike">
                          <a:solidFill>
                            <a:srgbClr val="000000"/>
                          </a:solidFill>
                          <a:latin typeface="Lato"/>
                        </a:rPr>
                        <a:t>Maharlika </a:t>
                      </a:r>
                      <a:r>
                        <a:rPr b="1" i="1" lang="en-PH" sz="1800" spc="-1" strike="noStrike">
                          <a:solidFill>
                            <a:srgbClr val="000000"/>
                          </a:solidFill>
                          <a:latin typeface="Lato"/>
                        </a:rPr>
                        <a:t>(Nobles)</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marL="216000" indent="-216000">
                        <a:buClr>
                          <a:srgbClr val="000000"/>
                        </a:buClr>
                        <a:buSzPct val="45000"/>
                        <a:buFont typeface="Wingdings" charset="2"/>
                        <a:buChar char=""/>
                      </a:pPr>
                      <a:r>
                        <a:rPr b="0" lang="en-PH" sz="1800" spc="-1" strike="noStrike">
                          <a:solidFill>
                            <a:srgbClr val="000000"/>
                          </a:solidFill>
                          <a:latin typeface="Lato"/>
                        </a:rPr>
                        <a:t>Nagbibigay ng proteksiyon sa hari at serbisyong militar</a:t>
                      </a:r>
                      <a:endParaRPr b="0" lang="en-PH" sz="1800" spc="-1" strike="noStrike">
                        <a:solidFill>
                          <a:srgbClr val="000000"/>
                        </a:solidFill>
                        <a:latin typeface="Lato"/>
                      </a:endParaRPr>
                    </a:p>
                    <a:p>
                      <a:pPr marL="216000" indent="-216000">
                        <a:buClr>
                          <a:srgbClr val="000000"/>
                        </a:buClr>
                        <a:buSzPct val="45000"/>
                        <a:buFont typeface="Wingdings" charset="2"/>
                        <a:buChar char=""/>
                      </a:pPr>
                      <a:r>
                        <a:rPr b="0" lang="en-PH" sz="1800" spc="-1" strike="noStrike">
                          <a:solidFill>
                            <a:srgbClr val="000000"/>
                          </a:solidFill>
                          <a:latin typeface="Lato"/>
                        </a:rPr>
                        <a:t>Nagbibigay ng </a:t>
                      </a:r>
                      <a:r>
                        <a:rPr b="0" i="1" lang="en-PH" sz="1800" spc="-1" strike="noStrike">
                          <a:solidFill>
                            <a:srgbClr val="000000"/>
                          </a:solidFill>
                          <a:latin typeface="Lato"/>
                        </a:rPr>
                        <a:t>fief </a:t>
                      </a:r>
                      <a:r>
                        <a:rPr b="0" lang="en-PH" sz="1800" spc="-1" strike="noStrike">
                          <a:solidFill>
                            <a:srgbClr val="000000"/>
                          </a:solidFill>
                          <a:latin typeface="Lato"/>
                        </a:rPr>
                        <a:t>sa mga kabalyero kapalit ng kanilang serbisyo. Sila ang basalyo ng hari</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81800">
                <a:tc>
                  <a:txBody>
                    <a:bodyPr lIns="90000" rIns="90000" tIns="46800" bIns="46800" anchor="ctr">
                      <a:noAutofit/>
                    </a:bodyPr>
                    <a:p>
                      <a:pPr algn="ctr"/>
                      <a:r>
                        <a:rPr b="1" lang="en-PH" sz="1800" spc="-1" strike="noStrike">
                          <a:solidFill>
                            <a:srgbClr val="000000"/>
                          </a:solidFill>
                          <a:latin typeface="Lato"/>
                        </a:rPr>
                        <a:t>Kabalyero </a:t>
                      </a:r>
                      <a:r>
                        <a:rPr b="1" i="1" lang="en-PH" sz="1800" spc="-1" strike="noStrike">
                          <a:solidFill>
                            <a:srgbClr val="000000"/>
                          </a:solidFill>
                          <a:latin typeface="Lato"/>
                        </a:rPr>
                        <a:t>(Knights)</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marL="216000" indent="-216000">
                        <a:buClr>
                          <a:srgbClr val="000000"/>
                        </a:buClr>
                        <a:buSzPct val="45000"/>
                        <a:buFont typeface="Wingdings" charset="2"/>
                        <a:buChar char=""/>
                      </a:pPr>
                      <a:r>
                        <a:rPr b="0" lang="en-PH" sz="1800" spc="-1" strike="noStrike">
                          <a:solidFill>
                            <a:srgbClr val="000000"/>
                          </a:solidFill>
                          <a:latin typeface="Lato"/>
                        </a:rPr>
                        <a:t>Nagbibigay serbisyong militar sa maharlika at hari kapalit ng </a:t>
                      </a:r>
                      <a:r>
                        <a:rPr b="0" i="1" lang="en-PH" sz="1800" spc="-1" strike="noStrike">
                          <a:solidFill>
                            <a:srgbClr val="000000"/>
                          </a:solidFill>
                          <a:latin typeface="Lato"/>
                        </a:rPr>
                        <a:t>fief</a:t>
                      </a:r>
                      <a:endParaRPr b="0" lang="en-PH" sz="1800" spc="-1" strike="noStrike">
                        <a:solidFill>
                          <a:srgbClr val="000000"/>
                        </a:solidFill>
                        <a:latin typeface="Lato"/>
                      </a:endParaRPr>
                    </a:p>
                    <a:p>
                      <a:pPr marL="216000" indent="-216000">
                        <a:buClr>
                          <a:srgbClr val="000000"/>
                        </a:buClr>
                        <a:buSzPct val="45000"/>
                        <a:buFont typeface="Wingdings" charset="2"/>
                        <a:buChar char=""/>
                      </a:pPr>
                      <a:r>
                        <a:rPr b="0" lang="en-PH" sz="1800" spc="-1" strike="noStrike">
                          <a:solidFill>
                            <a:srgbClr val="000000"/>
                          </a:solidFill>
                          <a:latin typeface="Lato"/>
                        </a:rPr>
                        <a:t>Nagbibigay ng lupa sa mga magsasaka kapalit ng kanilang serbisyo at pagbibigay ng pagkain. Sila ang basalyo ng Maharlika</a:t>
                      </a:r>
                      <a:endParaRPr b="0"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1082880">
                <a:tc>
                  <a:txBody>
                    <a:bodyPr lIns="90000" rIns="90000" tIns="46800" bIns="46800" anchor="ctr">
                      <a:noAutofit/>
                    </a:bodyPr>
                    <a:p>
                      <a:pPr algn="ctr"/>
                      <a:r>
                        <a:rPr b="1" lang="en-PH" sz="1800" spc="-1" strike="noStrike">
                          <a:solidFill>
                            <a:srgbClr val="000000"/>
                          </a:solidFill>
                          <a:latin typeface="Lato"/>
                        </a:rPr>
                        <a:t>Magsasaka/ Manggagawa </a:t>
                      </a:r>
                      <a:r>
                        <a:rPr b="1" i="1" lang="en-PH" sz="1800" spc="-1" strike="noStrike">
                          <a:solidFill>
                            <a:srgbClr val="000000"/>
                          </a:solidFill>
                          <a:latin typeface="Lato"/>
                        </a:rPr>
                        <a:t>(Serf)</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marL="216000" indent="-216000">
                        <a:buClr>
                          <a:srgbClr val="000000"/>
                        </a:buClr>
                        <a:buSzPct val="45000"/>
                        <a:buFont typeface="Wingdings" charset="2"/>
                        <a:buChar char=""/>
                      </a:pPr>
                      <a:r>
                        <a:rPr b="0" lang="en-PH" sz="1800" spc="-1" strike="noStrike">
                          <a:solidFill>
                            <a:srgbClr val="000000"/>
                          </a:solidFill>
                          <a:latin typeface="Lato"/>
                        </a:rPr>
                        <a:t>Sila ang nagbibigay ng serbisyo sa mga kabalyero. Wala silang ari-arian. Nagtatrabaho sila sa lupain ng kanilang panginoon na walang bayad. Sila ay basalyo ng mga kabalyero.</a:t>
                      </a:r>
                      <a:endParaRPr b="0" lang="en-PH" sz="1800" spc="-1" strike="noStrike">
                        <a:solidFill>
                          <a:srgbClr val="000000"/>
                        </a:solidFill>
                        <a:latin typeface="Arial"/>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Rectangle 8"/>
          <p:cNvSpPr/>
          <p:nvPr/>
        </p:nvSpPr>
        <p:spPr>
          <a:xfrm>
            <a:off x="-113040" y="532080"/>
            <a:ext cx="388404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2" name="Rectangle 9"/>
          <p:cNvSpPr/>
          <p:nvPr/>
        </p:nvSpPr>
        <p:spPr>
          <a:xfrm>
            <a:off x="426960" y="532080"/>
            <a:ext cx="46620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Manoryalismo</a:t>
            </a:r>
            <a:endParaRPr b="0" lang="en-PH" sz="3600" spc="-1" strike="noStrike">
              <a:solidFill>
                <a:srgbClr val="000000"/>
              </a:solidFill>
              <a:latin typeface="Arial"/>
            </a:endParaRPr>
          </a:p>
        </p:txBody>
      </p:sp>
      <p:sp>
        <p:nvSpPr>
          <p:cNvPr id="143" name=""/>
          <p:cNvSpPr txBox="1"/>
          <p:nvPr/>
        </p:nvSpPr>
        <p:spPr>
          <a:xfrm>
            <a:off x="789840" y="1572120"/>
            <a:ext cx="10503360" cy="4054680"/>
          </a:xfrm>
          <a:prstGeom prst="rect">
            <a:avLst/>
          </a:prstGeom>
          <a:noFill/>
          <a:ln w="0">
            <a:noFill/>
          </a:ln>
        </p:spPr>
        <p:txBody>
          <a:bodyPr lIns="90000" rIns="90000" tIns="45000" bIns="45000" anchor="t">
            <a:noAutofit/>
          </a:bodyPr>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sistemang manoryal ay nakasalalay sa pagsasaka. Dito kinukuha ang panggastos sa pamahalaang piyudal. Ang manor ay lupaing sakop ng isang panginoong maylupa. Sila ang mga maharlika at kabalyero na binigyan ng </a:t>
            </a:r>
            <a:r>
              <a:rPr b="0" i="1" lang="en-PH" sz="1800" spc="-1" strike="noStrike">
                <a:solidFill>
                  <a:srgbClr val="000000"/>
                </a:solidFill>
                <a:latin typeface="Lato"/>
                <a:ea typeface="AppleSystemUIFont"/>
              </a:rPr>
              <a:t>fief</a:t>
            </a:r>
            <a:r>
              <a:rPr b="0" lang="en-PH" sz="1800" spc="-1" strike="noStrike">
                <a:solidFill>
                  <a:srgbClr val="000000"/>
                </a:solidFill>
                <a:latin typeface="Lato"/>
                <a:ea typeface="AppleSystemUIFont"/>
              </a:rPr>
              <a:t> kapalit ng serbisyong militar.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Ang manor ay binubuo ng kastilyo, simbahan, at pamayanan na may 15 hanggang 30 pamilya. Kabilang din sa nasasakupan ng panginoong maylupa ang mga bukirin, pastulan, at gubat na nakapalibot sa manor. Halos lahat ng produkto at serbisyo ay ginagawa sa loob ng manor na pinatatakbo ng isang panginoon. </a:t>
            </a:r>
            <a:endParaRPr b="0" lang="en-PH" sz="1800" spc="-1" strike="noStrike">
              <a:solidFill>
                <a:srgbClr val="000000"/>
              </a:solidFill>
              <a:latin typeface="Lato"/>
              <a:ea typeface="AppleSystemUIFont"/>
            </a:endParaRPr>
          </a:p>
          <a:p>
            <a:pPr marL="216000" indent="-216000" algn="just">
              <a:lnSpc>
                <a:spcPct val="100000"/>
              </a:lnSpc>
              <a:spcBef>
                <a:spcPts val="567"/>
              </a:spcBef>
              <a:spcAft>
                <a:spcPts val="567"/>
              </a:spcAft>
              <a:buClr>
                <a:srgbClr val="000000"/>
              </a:buClr>
              <a:buSzPct val="45000"/>
              <a:buFont typeface="Wingdings" charset="2"/>
              <a:buChar char=""/>
            </a:pPr>
            <a:r>
              <a:rPr b="0" lang="en-PH" sz="1800" spc="-1" strike="noStrike">
                <a:solidFill>
                  <a:srgbClr val="000000"/>
                </a:solidFill>
                <a:latin typeface="Lato"/>
                <a:ea typeface="AppleSystemUIFont"/>
              </a:rPr>
              <a:t>Sa ilalim ng manoryalismo, tungkulin ng isang panginoong maylupa na bigyan ng pabahay, lupang sakahan, at proteksiyon ang mga naninirahan sa manor. Kapalit nito ang paglilingkod ng mga tao sa pangangailangan ng kanilang panginoong maylupa. Ang bawat manor ay sentro ng gawaing panlipunan at pangkabuhayan ng bawat taong nakatira doon. Sa pusod ng manor, makikita ang palasyo ng panginoon.</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0"/>
          <p:cNvSpPr/>
          <p:nvPr/>
        </p:nvSpPr>
        <p:spPr>
          <a:xfrm>
            <a:off x="-113040" y="532080"/>
            <a:ext cx="9277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5" name="Rectangle 11"/>
          <p:cNvSpPr/>
          <p:nvPr/>
        </p:nvSpPr>
        <p:spPr>
          <a:xfrm>
            <a:off x="426960" y="532080"/>
            <a:ext cx="87372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Pag-usbong ng mga Bayan at Lungsod</a:t>
            </a:r>
            <a:endParaRPr b="0" lang="en-PH" sz="3600" spc="-1" strike="noStrike">
              <a:solidFill>
                <a:srgbClr val="000000"/>
              </a:solidFill>
              <a:latin typeface="Arial"/>
            </a:endParaRPr>
          </a:p>
        </p:txBody>
      </p:sp>
      <p:sp>
        <p:nvSpPr>
          <p:cNvPr id="146" name=""/>
          <p:cNvSpPr txBox="1"/>
          <p:nvPr/>
        </p:nvSpPr>
        <p:spPr>
          <a:xfrm>
            <a:off x="789840" y="1572120"/>
            <a:ext cx="10503360" cy="3063600"/>
          </a:xfrm>
          <a:prstGeom prst="rect">
            <a:avLst/>
          </a:prstGeom>
          <a:noFill/>
          <a:ln w="0">
            <a:noFill/>
          </a:ln>
        </p:spPr>
        <p:txBody>
          <a:bodyPr lIns="90000" rIns="90000" tIns="45000" bIns="45000" anchor="t">
            <a:noAutofit/>
          </a:bodyPr>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krusada</a:t>
            </a:r>
            <a:r>
              <a:rPr b="0" lang="en-PH" sz="1800" spc="-1" strike="noStrike">
                <a:solidFill>
                  <a:srgbClr val="000000"/>
                </a:solidFill>
                <a:latin typeface="Lato"/>
                <a:ea typeface="AppleSystemUIFont"/>
              </a:rPr>
              <a:t> ay may malaking naidulot sa pag-unlad ng kalakalan sa pagitan ng Italy at Gitnang Silangan. Ang mga produktong galing Asya katulad ng pampalasa at seda ay nagustuhan ng mga maharlika kaya sumigla ang kalakalan sa Kanlurang Europa. Sabay na umunlad ang kalakalan at mga bayan na karaniwang nagkakaroon ng interaksiyon.</a:t>
            </a:r>
            <a:endParaRPr b="0" lang="en-PH" sz="1800" spc="-1" strike="noStrike">
              <a:solidFill>
                <a:srgbClr val="000000"/>
              </a:solidFill>
              <a:latin typeface="Lato"/>
              <a:ea typeface="AppleSystemUIFont"/>
            </a:endParaRPr>
          </a:p>
          <a:p>
            <a:pPr marL="216000" indent="-216000" algn="just">
              <a:lnSpc>
                <a:spcPct val="100000"/>
              </a:lnSpc>
              <a:spcBef>
                <a:spcPts val="850"/>
              </a:spcBef>
              <a:spcAft>
                <a:spcPts val="850"/>
              </a:spcAft>
              <a:buClr>
                <a:srgbClr val="000000"/>
              </a:buClr>
              <a:buSzPct val="45000"/>
              <a:buFont typeface="Wingdings" charset="2"/>
              <a:buChar char=""/>
            </a:pPr>
            <a:r>
              <a:rPr b="0" lang="en-PH" sz="1800" spc="-1" strike="noStrike">
                <a:solidFill>
                  <a:srgbClr val="000000"/>
                </a:solidFill>
                <a:latin typeface="Lato"/>
                <a:ea typeface="AppleSystemUIFont"/>
              </a:rPr>
              <a:t>Nagkaroon din ng pagbabago sa agrikultura dulot ng pag-unlad ng teknolohiya na nagresulta sa pagtaas ng kita at ani ng mga magsasaka sa mga manor at pamahalaang piyudal. Sa paglawak ng kalakalan kung saan maraming bayan na ang sumali, naisip ng panginoong maylupa na magtatag ng taunang perya. Dito nagkatagpo-tagpo ang mga mangangalakal at umusbong sa paligid ng mga bayan at lungsod.</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2"/>
          <p:cNvSpPr/>
          <p:nvPr/>
        </p:nvSpPr>
        <p:spPr>
          <a:xfrm>
            <a:off x="-113040" y="532080"/>
            <a:ext cx="9277200" cy="72612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endParaRPr b="0" lang="en-PH" sz="1800" spc="-1" strike="noStrike">
              <a:solidFill>
                <a:srgbClr val="000000"/>
              </a:solidFill>
              <a:latin typeface="Arial"/>
              <a:ea typeface="DejaVu Sans"/>
            </a:endParaRPr>
          </a:p>
        </p:txBody>
      </p:sp>
      <p:sp>
        <p:nvSpPr>
          <p:cNvPr id="148" name="Rectangle 13"/>
          <p:cNvSpPr/>
          <p:nvPr/>
        </p:nvSpPr>
        <p:spPr>
          <a:xfrm>
            <a:off x="426960" y="532080"/>
            <a:ext cx="8737200" cy="630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Pag-usbong ng mga Bayan at Lungsod</a:t>
            </a:r>
            <a:endParaRPr b="0" lang="en-PH" sz="3600" spc="-1" strike="noStrike">
              <a:solidFill>
                <a:srgbClr val="000000"/>
              </a:solidFill>
              <a:latin typeface="Arial"/>
            </a:endParaRPr>
          </a:p>
        </p:txBody>
      </p:sp>
      <p:sp>
        <p:nvSpPr>
          <p:cNvPr id="149" name=""/>
          <p:cNvSpPr txBox="1"/>
          <p:nvPr/>
        </p:nvSpPr>
        <p:spPr>
          <a:xfrm>
            <a:off x="789840" y="1572120"/>
            <a:ext cx="10503360" cy="1928520"/>
          </a:xfrm>
          <a:prstGeom prst="rect">
            <a:avLst/>
          </a:prstGeom>
          <a:noFill/>
          <a:ln w="0">
            <a:noFill/>
          </a:ln>
        </p:spPr>
        <p:txBody>
          <a:bodyPr lIns="90000" rIns="90000" tIns="45000" bIns="45000" anchor="t">
            <a:noAutofit/>
          </a:bodyPr>
          <a:p>
            <a:pPr marL="216000" indent="-216000" algn="just">
              <a:buClr>
                <a:srgbClr val="000000"/>
              </a:buClr>
              <a:buSzPct val="45000"/>
              <a:buFont typeface="Wingdings" charset="2"/>
              <a:buChar char=""/>
            </a:pPr>
            <a:r>
              <a:rPr b="0" lang="en-PH" sz="1800" spc="-1" strike="noStrike">
                <a:solidFill>
                  <a:srgbClr val="000000"/>
                </a:solidFill>
                <a:latin typeface="Lato"/>
                <a:ea typeface="AppleSystemUIFont"/>
              </a:rPr>
              <a:t>Ang </a:t>
            </a:r>
            <a:r>
              <a:rPr b="1" lang="en-PH" sz="1800" spc="-1" strike="noStrike">
                <a:solidFill>
                  <a:srgbClr val="000000"/>
                </a:solidFill>
                <a:latin typeface="Lato"/>
                <a:ea typeface="AppleSystemUIFont"/>
              </a:rPr>
              <a:t>Flanders</a:t>
            </a:r>
            <a:r>
              <a:rPr b="0" lang="en-PH" sz="1800" spc="-1" strike="noStrike">
                <a:solidFill>
                  <a:srgbClr val="000000"/>
                </a:solidFill>
                <a:latin typeface="Lato"/>
                <a:ea typeface="AppleSystemUIFont"/>
              </a:rPr>
              <a:t> sa Hilagang Italy ang naging sentro ng pag-unlad. Pinalakas ng mga daungan sa Venice at Genoa at ng mga sentro sa Milan at Florence ang palitan ng produkto. Dumagsa rito ang mga produkto mula silangan na idinaan sa Baltic Sea. Bagaman umunlad ang kabuhayan, nagsisiksikan naman ang mga tao sa kabayanan. Walang maayos na alkantarilya kaya itinatapon nila ang mga basura kahit saan. Sunog at iba’t ibang uri ng sakit ang karaniwang suliranin. Isa na rito ang pagdating ng </a:t>
            </a:r>
            <a:r>
              <a:rPr b="1" i="1" lang="en-PH" sz="1800" spc="-1" strike="noStrike">
                <a:solidFill>
                  <a:srgbClr val="000000"/>
                </a:solidFill>
                <a:latin typeface="Lato"/>
                <a:ea typeface="AppleSystemUIFont"/>
              </a:rPr>
              <a:t>bubonic plague</a:t>
            </a:r>
            <a:r>
              <a:rPr b="0" lang="en-PH" sz="1800" spc="-1" strike="noStrike">
                <a:solidFill>
                  <a:srgbClr val="000000"/>
                </a:solidFill>
                <a:latin typeface="Lato"/>
                <a:ea typeface="AppleSystemUIFont"/>
              </a:rPr>
              <a:t> na pumatay sa malaking bahagi ng populasyon ng Europa.</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Rectangle 15"/>
          <p:cNvSpPr/>
          <p:nvPr/>
        </p:nvSpPr>
        <p:spPr>
          <a:xfrm>
            <a:off x="-113040" y="552240"/>
            <a:ext cx="368136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1" name="Rectangle 192"/>
          <p:cNvSpPr/>
          <p:nvPr/>
        </p:nvSpPr>
        <p:spPr>
          <a:xfrm>
            <a:off x="540000" y="480240"/>
            <a:ext cx="2868120" cy="6519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52" name="Rectangle 194"/>
          <p:cNvSpPr/>
          <p:nvPr/>
        </p:nvSpPr>
        <p:spPr>
          <a:xfrm>
            <a:off x="720000" y="1496160"/>
            <a:ext cx="10969560" cy="6926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3" name=""/>
          <p:cNvSpPr txBox="1"/>
          <p:nvPr/>
        </p:nvSpPr>
        <p:spPr>
          <a:xfrm>
            <a:off x="720000" y="1437840"/>
            <a:ext cx="10410840" cy="703080"/>
          </a:xfrm>
          <a:prstGeom prst="rect">
            <a:avLst/>
          </a:prstGeom>
          <a:noFill/>
          <a:ln w="0">
            <a:noFill/>
          </a:ln>
        </p:spPr>
        <p:txBody>
          <a:bodyPr lIns="90000" rIns="90000" tIns="45000" bIns="45000" anchor="t">
            <a:noAutofit/>
          </a:bodyPr>
          <a:p>
            <a:r>
              <a:rPr b="0" lang="en-PH" sz="1800" spc="-1" strike="noStrike">
                <a:solidFill>
                  <a:srgbClr val="000000"/>
                </a:solidFill>
                <a:latin typeface="Lato"/>
              </a:rPr>
              <a:t>I. Panuto: Buoin ang talahanayan upang maipakita ang mga bunga ng pag-usbong ng mga bayan at lungsod sa Europa sa Gitnang Panahon.</a:t>
            </a:r>
            <a:endParaRPr b="0" lang="en-PH" sz="1800" spc="-1" strike="noStrike">
              <a:solidFill>
                <a:srgbClr val="000000"/>
              </a:solidFill>
              <a:latin typeface="Lato"/>
              <a:ea typeface="AppleSystemUIFont"/>
            </a:endParaRPr>
          </a:p>
        </p:txBody>
      </p:sp>
      <p:graphicFrame>
        <p:nvGraphicFramePr>
          <p:cNvPr id="154" name=""/>
          <p:cNvGraphicFramePr/>
          <p:nvPr/>
        </p:nvGraphicFramePr>
        <p:xfrm>
          <a:off x="847800" y="2208600"/>
          <a:ext cx="10708560" cy="3752280"/>
        </p:xfrm>
        <a:graphic>
          <a:graphicData uri="http://schemas.openxmlformats.org/drawingml/2006/table">
            <a:tbl>
              <a:tblPr/>
              <a:tblGrid>
                <a:gridCol w="5353560"/>
                <a:gridCol w="5355360"/>
              </a:tblGrid>
              <a:tr h="431640">
                <a:tc>
                  <a:txBody>
                    <a:bodyPr lIns="90000" rIns="90000" tIns="46800" bIns="46800" anchor="ctr">
                      <a:noAutofit/>
                    </a:bodyPr>
                    <a:p>
                      <a:pPr algn="ctr"/>
                      <a:r>
                        <a:rPr b="1" lang="en-PH" sz="1800" spc="-1" strike="noStrike">
                          <a:solidFill>
                            <a:srgbClr val="000000"/>
                          </a:solidFill>
                          <a:latin typeface="Lato"/>
                        </a:rPr>
                        <a:t>Sanhi</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ctr">
                      <a:noAutofit/>
                    </a:bodyPr>
                    <a:p>
                      <a:pPr algn="ctr"/>
                      <a:r>
                        <a:rPr b="1" lang="en-PH" sz="1800" spc="-1" strike="noStrike">
                          <a:solidFill>
                            <a:srgbClr val="000000"/>
                          </a:solidFill>
                          <a:latin typeface="Lato"/>
                        </a:rPr>
                        <a:t>Bunga</a:t>
                      </a:r>
                      <a:endParaRPr b="1" lang="en-PH" sz="1800" spc="-1" strike="noStrike">
                        <a:solidFill>
                          <a:srgbClr val="000000"/>
                        </a:solidFill>
                        <a:latin typeface="Lato"/>
                      </a:endParaRPr>
                    </a:p>
                  </a:txBody>
                  <a:tcPr anchor="ctr"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64200">
                <a:tc>
                  <a:txBody>
                    <a:bodyPr lIns="90000" rIns="90000" tIns="46800" bIns="46800" anchor="t">
                      <a:noAutofit/>
                    </a:bodyPr>
                    <a:p>
                      <a:r>
                        <a:rPr b="0" lang="en-PH" sz="1800" spc="-1" strike="noStrike">
                          <a:solidFill>
                            <a:srgbClr val="000000"/>
                          </a:solidFill>
                          <a:latin typeface="Lato"/>
                          <a:ea typeface="AppleSystemUIFont"/>
                        </a:rPr>
                        <a:t>1. Ang krusada ay nagbukas ng kalakalan.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64200">
                <a:tc>
                  <a:txBody>
                    <a:bodyPr lIns="90000" rIns="90000" tIns="46800" bIns="46800" anchor="t">
                      <a:noAutofit/>
                    </a:bodyPr>
                    <a:p>
                      <a:r>
                        <a:rPr b="0" lang="en-PH" sz="1800" spc="-1" strike="noStrike">
                          <a:solidFill>
                            <a:srgbClr val="000000"/>
                          </a:solidFill>
                          <a:latin typeface="Lato"/>
                          <a:ea typeface="AppleSystemUIFont"/>
                        </a:rPr>
                        <a:t>2. Umunlad ang teknolohiya sa agrikultura.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64200">
                <a:tc>
                  <a:txBody>
                    <a:bodyPr lIns="90000" rIns="90000" tIns="46800" bIns="46800" anchor="t">
                      <a:noAutofit/>
                    </a:bodyPr>
                    <a:p>
                      <a:r>
                        <a:rPr b="0" lang="en-PH" sz="1800" spc="-1" strike="noStrike">
                          <a:solidFill>
                            <a:srgbClr val="000000"/>
                          </a:solidFill>
                          <a:latin typeface="Lato"/>
                        </a:rPr>
                        <a:t>3. Iniwan ng mga konde at duke ang kanilang mga</a:t>
                      </a:r>
                      <a:endParaRPr b="0" lang="en-PH" sz="1800" spc="-1" strike="noStrike">
                        <a:solidFill>
                          <a:srgbClr val="000000"/>
                        </a:solidFill>
                        <a:latin typeface="Lato"/>
                      </a:endParaRPr>
                    </a:p>
                    <a:p>
                      <a:r>
                        <a:rPr b="0" lang="en-PH" sz="1800" spc="-1" strike="noStrike">
                          <a:solidFill>
                            <a:srgbClr val="000000"/>
                          </a:solidFill>
                          <a:latin typeface="Lato"/>
                        </a:rPr>
                        <a:t>lupain at sumama sa krusada.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64200">
                <a:tc>
                  <a:txBody>
                    <a:bodyPr lIns="90000" rIns="90000" tIns="46800" bIns="46800" anchor="t">
                      <a:noAutofit/>
                    </a:bodyPr>
                    <a:p>
                      <a:r>
                        <a:rPr b="0" lang="en-PH" sz="1800" spc="-1" strike="noStrike">
                          <a:solidFill>
                            <a:srgbClr val="000000"/>
                          </a:solidFill>
                          <a:latin typeface="Lato"/>
                        </a:rPr>
                        <a:t>4. Naisagawa ang taunang perya sa pamumuno</a:t>
                      </a:r>
                      <a:endParaRPr b="0" lang="en-PH" sz="1800" spc="-1" strike="noStrike">
                        <a:solidFill>
                          <a:srgbClr val="000000"/>
                        </a:solidFill>
                        <a:latin typeface="Lato"/>
                      </a:endParaRPr>
                    </a:p>
                    <a:p>
                      <a:r>
                        <a:rPr b="0" lang="en-PH" sz="1800" spc="-1" strike="noStrike">
                          <a:solidFill>
                            <a:srgbClr val="000000"/>
                          </a:solidFill>
                          <a:latin typeface="Lato"/>
                        </a:rPr>
                        <a:t>ng mga panginoong maylupa.</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r h="663840">
                <a:tc>
                  <a:txBody>
                    <a:bodyPr lIns="90000" rIns="90000" tIns="46800" bIns="46800" anchor="t">
                      <a:noAutofit/>
                    </a:bodyPr>
                    <a:p>
                      <a:r>
                        <a:rPr b="0" lang="en-PH" sz="1800" spc="-1" strike="noStrike">
                          <a:solidFill>
                            <a:srgbClr val="000000"/>
                          </a:solidFill>
                          <a:latin typeface="Lato"/>
                        </a:rPr>
                        <a:t>5. Walang maayos na pamamahala at kalinisan sa</a:t>
                      </a:r>
                      <a:endParaRPr b="0" lang="en-PH" sz="1800" spc="-1" strike="noStrike">
                        <a:solidFill>
                          <a:srgbClr val="000000"/>
                        </a:solidFill>
                        <a:latin typeface="Lato"/>
                      </a:endParaRPr>
                    </a:p>
                    <a:p>
                      <a:r>
                        <a:rPr b="0" lang="en-PH" sz="1800" spc="-1" strike="noStrike">
                          <a:solidFill>
                            <a:srgbClr val="000000"/>
                          </a:solidFill>
                          <a:latin typeface="Lato"/>
                        </a:rPr>
                        <a:t>mga bayan.</a:t>
                      </a:r>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c>
                  <a:txBody>
                    <a:bodyPr lIns="90000" rIns="90000" tIns="46800" bIns="46800" anchor="t">
                      <a:noAutofit/>
                    </a:bodyPr>
                    <a:p>
                      <a:endParaRPr b="0" lang="en-PH" sz="1800" spc="-1" strike="noStrike">
                        <a:solidFill>
                          <a:srgbClr val="000000"/>
                        </a:solidFill>
                        <a:latin typeface="Lato"/>
                      </a:endParaRPr>
                    </a:p>
                  </a:txBody>
                  <a:tcPr anchor="t" marL="90000" marR="90000">
                    <a:lnL w="10800">
                      <a:solidFill>
                        <a:srgbClr val="000000"/>
                      </a:solidFill>
                    </a:lnL>
                    <a:lnR w="10800">
                      <a:solidFill>
                        <a:srgbClr val="000000"/>
                      </a:solidFill>
                    </a:lnR>
                    <a:lnT w="10800">
                      <a:solidFill>
                        <a:srgbClr val="000000"/>
                      </a:solidFill>
                    </a:lnT>
                    <a:lnB w="10800">
                      <a:solidFill>
                        <a:srgbClr val="000000"/>
                      </a:solidFill>
                    </a:lnB>
                    <a:solidFill>
                      <a:srgbClr val="ffffff"/>
                    </a:solidFill>
                  </a:tcPr>
                </a:tc>
              </a:tr>
            </a:tbl>
          </a:graphicData>
        </a:graphic>
      </p:graphicFrame>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Rectangle 1"/>
          <p:cNvSpPr/>
          <p:nvPr/>
        </p:nvSpPr>
        <p:spPr>
          <a:xfrm>
            <a:off x="-113040" y="552240"/>
            <a:ext cx="5480640" cy="65196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6" name="Rectangle 2"/>
          <p:cNvSpPr/>
          <p:nvPr/>
        </p:nvSpPr>
        <p:spPr>
          <a:xfrm>
            <a:off x="426960" y="527760"/>
            <a:ext cx="4940640" cy="67644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7" name="Rectangle 3"/>
          <p:cNvSpPr/>
          <p:nvPr/>
        </p:nvSpPr>
        <p:spPr>
          <a:xfrm>
            <a:off x="540000" y="195480"/>
            <a:ext cx="4827600" cy="1197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Susi sa Pagwawasto</a:t>
            </a:r>
            <a:endParaRPr b="0" lang="en-PH" sz="3600" spc="-1" strike="noStrike">
              <a:solidFill>
                <a:srgbClr val="000000"/>
              </a:solidFill>
              <a:latin typeface="Arial"/>
            </a:endParaRPr>
          </a:p>
        </p:txBody>
      </p:sp>
      <p:sp>
        <p:nvSpPr>
          <p:cNvPr id="158" name=""/>
          <p:cNvSpPr txBox="1"/>
          <p:nvPr/>
        </p:nvSpPr>
        <p:spPr>
          <a:xfrm>
            <a:off x="813240" y="1532880"/>
            <a:ext cx="10662480" cy="2234880"/>
          </a:xfrm>
          <a:prstGeom prst="rect">
            <a:avLst/>
          </a:prstGeom>
          <a:noFill/>
          <a:ln w="0">
            <a:noFill/>
          </a:ln>
        </p:spPr>
        <p:txBody>
          <a:bodyPr lIns="90000" rIns="90000" tIns="45000" bIns="45000" anchor="t">
            <a:noAutofit/>
          </a:bodyPr>
          <a:p>
            <a:pPr>
              <a:lnSpc>
                <a:spcPct val="100000"/>
              </a:lnSpc>
              <a:spcBef>
                <a:spcPts val="567"/>
              </a:spcBef>
              <a:spcAft>
                <a:spcPts val="567"/>
              </a:spcAft>
            </a:pPr>
            <a:r>
              <a:rPr b="0" lang="en-PH" sz="1800" spc="-1" strike="noStrike">
                <a:solidFill>
                  <a:srgbClr val="000000"/>
                </a:solidFill>
                <a:latin typeface="Lato"/>
              </a:rPr>
              <a:t>1. Nakilala ng mga Europeo ang mga kalakal ng Asya tulad ng seda, porselana, pampalasa, at iba pa.</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2. Dumami ang ani at pagkain na naging dahilan ng pagtaas ng populasyon.</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3 Nawalan ng tagapagtanggol ang mga </a:t>
            </a:r>
            <a:r>
              <a:rPr b="0" i="1" lang="en-PH" sz="1800" spc="-1" strike="noStrike">
                <a:solidFill>
                  <a:srgbClr val="000000"/>
                </a:solidFill>
                <a:latin typeface="Lato"/>
              </a:rPr>
              <a:t>serf</a:t>
            </a:r>
            <a:r>
              <a:rPr b="0" lang="en-PH" sz="1800" spc="-1" strike="noStrike">
                <a:solidFill>
                  <a:srgbClr val="000000"/>
                </a:solidFill>
                <a:latin typeface="Lato"/>
              </a:rPr>
              <a:t> at </a:t>
            </a:r>
            <a:r>
              <a:rPr b="0" i="1" lang="en-PH" sz="1800" spc="-1" strike="noStrike">
                <a:solidFill>
                  <a:srgbClr val="000000"/>
                </a:solidFill>
                <a:latin typeface="Lato"/>
              </a:rPr>
              <a:t>peasant</a:t>
            </a:r>
            <a:r>
              <a:rPr b="0" lang="en-PH" sz="1800" spc="-1" strike="noStrike">
                <a:solidFill>
                  <a:srgbClr val="000000"/>
                </a:solidFill>
                <a:latin typeface="Lato"/>
              </a:rPr>
              <a:t>.</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4. Sumisigla ang kalakalan at nagkakaroon ng pag-unlad.</a:t>
            </a:r>
            <a:endParaRPr b="0" lang="en-PH" sz="1800" spc="-1" strike="noStrike">
              <a:solidFill>
                <a:srgbClr val="000000"/>
              </a:solidFill>
              <a:latin typeface="Lato"/>
              <a:ea typeface="AppleSystemUIFont"/>
            </a:endParaRPr>
          </a:p>
          <a:p>
            <a:pPr>
              <a:lnSpc>
                <a:spcPct val="100000"/>
              </a:lnSpc>
              <a:spcBef>
                <a:spcPts val="567"/>
              </a:spcBef>
              <a:spcAft>
                <a:spcPts val="567"/>
              </a:spcAft>
            </a:pPr>
            <a:r>
              <a:rPr b="0" lang="en-PH" sz="1800" spc="-1" strike="noStrike">
                <a:solidFill>
                  <a:srgbClr val="000000"/>
                </a:solidFill>
                <a:latin typeface="Lato"/>
              </a:rPr>
              <a:t>5. Laganap ang kaguluhan at marami ang nagkakasakit.</a:t>
            </a:r>
            <a:endParaRPr b="0" lang="en-PH" sz="1800" spc="-1" strike="noStrike">
              <a:solidFill>
                <a:srgbClr val="000000"/>
              </a:solidFill>
              <a:latin typeface="Lato"/>
              <a:ea typeface="AppleSystemUIFon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1846</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2023-05-05T09:26:42Z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