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88E2E60-7989-4308-839C-1613A711B3A1}"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DEAB2F8-21CF-49AB-8D41-7E152B4C859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567EE948-73C6-4207-8683-C796EF8C6C80}"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4E16D27C-1542-455D-8AA0-4063B9B59642}"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EAC8684-4B61-49AA-8960-F1754CAB3FC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EEE61C9-851C-4D55-8905-A2F3BBF3809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8AF188E-5123-436A-92DF-EA4194D8D15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F6C39B9-CD1E-4485-97D8-FB9DD858B44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2F1B9D6-1B12-442A-BC10-D6B94C13F13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57F4EC5-3E13-4CBE-A89E-1F6933F90D3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CCF62EE-F765-43E7-B2D8-58B10E7CB2A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8A56185-E07B-46E1-AEBD-FE00879B2CE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0D0DD14-BABE-48EC-8394-E4CAE23BD78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200E0D2-A106-42F7-A97B-878B84A082F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2082045-BC66-4ABE-9BB8-3D496CA8B07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269ECB9C-7397-42CF-B907-E087CE95049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E78E7E3-FA3B-445E-BB8C-8DC131D8B90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FB411B3-45F0-4B42-B011-8CC35A6FB67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A9A14BD-A0D0-41C3-9DC6-BA1EB178768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A2D27A0-432C-411D-9978-37601842982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6BC1D6E-096B-4FC0-BC19-61A980A71EA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7FF5194-197A-4A53-95B6-E9FDF02DC65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D92A866-B6E3-4F45-ADF5-4160888EC61E}"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C59929F-A095-4F1D-A85E-EDFC5EE1CD2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87B9F91-D636-4A8C-ACC0-AE31B0EBA27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C6CD01B-F08F-4662-BC04-67F6AD471B1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5246FB5-FAE3-4657-A4A4-3A1FFFE7171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F8A9101-AED4-4934-A124-5B90D9FA112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3FDEFAE-2413-4020-A1FC-7B1977169F4B}"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5A548EB1-D449-4E3D-82D1-BF21F559DDCB}"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F1A67C9B-8907-4C26-ABBC-0B65F84DCB2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D2A3A80-5ECE-4C16-B70B-CA77A78A738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B3C6182-106B-4BFC-9026-C678597F589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3954C64-49D7-43E9-93AF-3DCAC2A43E8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82CD177-F14E-4D4C-ACA1-FF4EE5CB582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FE7FD9B-EA7E-4613-8820-8AE862145D56}"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1680" cy="6847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8560" cy="2788560"/>
          </a:xfrm>
          <a:prstGeom prst="rect">
            <a:avLst/>
          </a:prstGeom>
          <a:ln w="0">
            <a:noFill/>
          </a:ln>
        </p:spPr>
      </p:pic>
      <p:sp>
        <p:nvSpPr>
          <p:cNvPr id="2" name="Rectangle 5"/>
          <p:cNvSpPr/>
          <p:nvPr/>
        </p:nvSpPr>
        <p:spPr>
          <a:xfrm>
            <a:off x="3487320" y="1475280"/>
            <a:ext cx="8694000" cy="3852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4000" cy="3736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4360" cy="3546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2760" cy="3546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73559C76-18B9-45EE-8246-AE166E8FEFEB}"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2760" cy="3546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81680" cy="624600"/>
          </a:xfrm>
          <a:prstGeom prst="rect">
            <a:avLst/>
          </a:prstGeom>
          <a:ln w="0">
            <a:noFill/>
          </a:ln>
        </p:spPr>
      </p:pic>
      <p:sp>
        <p:nvSpPr>
          <p:cNvPr id="46" name="Rectangle 7"/>
          <p:cNvSpPr/>
          <p:nvPr/>
        </p:nvSpPr>
        <p:spPr>
          <a:xfrm>
            <a:off x="10868760" y="0"/>
            <a:ext cx="960120" cy="960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4200" cy="1024200"/>
          </a:xfrm>
          <a:prstGeom prst="rect">
            <a:avLst/>
          </a:prstGeom>
          <a:ln w="0">
            <a:noFill/>
          </a:ln>
        </p:spPr>
      </p:pic>
      <p:sp>
        <p:nvSpPr>
          <p:cNvPr id="48" name="TextBox 9"/>
          <p:cNvSpPr/>
          <p:nvPr/>
        </p:nvSpPr>
        <p:spPr>
          <a:xfrm>
            <a:off x="185400" y="6362280"/>
            <a:ext cx="468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2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4360" cy="3546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2760" cy="3546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F1641E39-8BCA-4B6D-8222-9279273AE36C}"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2760" cy="3546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6000" cy="3374280"/>
          </a:xfrm>
          <a:prstGeom prst="rect">
            <a:avLst/>
          </a:prstGeom>
          <a:ln w="12700">
            <a:noFill/>
          </a:ln>
        </p:spPr>
      </p:pic>
      <p:sp>
        <p:nvSpPr>
          <p:cNvPr id="92" name="PlaceHolder 1"/>
          <p:cNvSpPr>
            <a:spLocks noGrp="1"/>
          </p:cNvSpPr>
          <p:nvPr>
            <p:ph type="ftr" idx="7"/>
          </p:nvPr>
        </p:nvSpPr>
        <p:spPr>
          <a:xfrm>
            <a:off x="4038480" y="6356520"/>
            <a:ext cx="4104360" cy="3546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2760" cy="3546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9396D4C8-D214-450D-A7BA-4730F56C69F6}"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2760" cy="3546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2772000"/>
            <a:ext cx="6829920" cy="2127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Heograpiyang Pisikal ng Pilipinas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Rectangle 9"/>
          <p:cNvSpPr/>
          <p:nvPr/>
        </p:nvSpPr>
        <p:spPr>
          <a:xfrm>
            <a:off x="-113040" y="560880"/>
            <a:ext cx="227268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3"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Klima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4"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5" name=""/>
          <p:cNvSpPr/>
          <p:nvPr/>
        </p:nvSpPr>
        <p:spPr>
          <a:xfrm>
            <a:off x="540000" y="1379880"/>
            <a:ext cx="6118200" cy="2503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Arial;Arial"/>
              </a:rPr>
              <a:t>Klima – </a:t>
            </a:r>
            <a:r>
              <a:rPr b="0" lang="en-PH" sz="1800" spc="-1" strike="noStrike">
                <a:solidFill>
                  <a:srgbClr val="000000"/>
                </a:solidFill>
                <a:latin typeface="Lato"/>
                <a:ea typeface="Arial;Arial"/>
              </a:rPr>
              <a:t>pangkalahatang uri sa isang lugar sa loob ng mahabang panahon.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DejaVu Sans"/>
              </a:rPr>
              <a:t>Panahon</a:t>
            </a:r>
            <a:r>
              <a:rPr b="0" lang="en-PH" sz="1800" spc="-1" strike="noStrike">
                <a:solidFill>
                  <a:srgbClr val="000000"/>
                </a:solidFill>
                <a:latin typeface="Lato"/>
                <a:ea typeface="DejaVu Sans"/>
              </a:rPr>
              <a:t> – aktuwal na kalagayan ng atmospera ng isang tiyak na lugar.</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Ang mga bansang matatagpuan sa pagitan ng ekwador at 23.5º pahilaga o patimog ay nasa Tropiko ng Kanser at Tropiko ng Kaprikorn ay sakop ng mababang latitud.</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Direktang nasisikatan ng araw ang mga lugar na tinatawag ding </a:t>
            </a:r>
            <a:r>
              <a:rPr b="1" i="1" lang="en-PH" sz="1800" spc="-1" strike="noStrike">
                <a:solidFill>
                  <a:srgbClr val="000000"/>
                </a:solidFill>
                <a:latin typeface="Lato"/>
                <a:ea typeface="DejaVu Sans"/>
              </a:rPr>
              <a:t>tropical zone</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Pilipinas ay bansang tropikal na may tagtuyot at tag-ulan na panahon.</a:t>
            </a:r>
            <a:endParaRPr b="0" lang="en-PH" sz="1800" spc="-1" strike="noStrike">
              <a:solidFill>
                <a:srgbClr val="000000"/>
              </a:solidFill>
              <a:latin typeface="Arial"/>
            </a:endParaRPr>
          </a:p>
        </p:txBody>
      </p:sp>
      <p:pic>
        <p:nvPicPr>
          <p:cNvPr id="206" name="" descr=""/>
          <p:cNvPicPr/>
          <p:nvPr/>
        </p:nvPicPr>
        <p:blipFill>
          <a:blip r:embed="rId1"/>
          <a:stretch/>
        </p:blipFill>
        <p:spPr>
          <a:xfrm>
            <a:off x="6660000" y="1502640"/>
            <a:ext cx="5037120" cy="32464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Rectangle 6"/>
          <p:cNvSpPr/>
          <p:nvPr/>
        </p:nvSpPr>
        <p:spPr>
          <a:xfrm>
            <a:off x="-113040" y="560880"/>
            <a:ext cx="227268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8"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Klima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9"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pic>
        <p:nvPicPr>
          <p:cNvPr id="210" name="" descr=""/>
          <p:cNvPicPr/>
          <p:nvPr/>
        </p:nvPicPr>
        <p:blipFill>
          <a:blip r:embed="rId1"/>
          <a:stretch/>
        </p:blipFill>
        <p:spPr>
          <a:xfrm>
            <a:off x="6660000" y="1502640"/>
            <a:ext cx="5037120" cy="3246480"/>
          </a:xfrm>
          <a:prstGeom prst="rect">
            <a:avLst/>
          </a:prstGeom>
          <a:ln w="0">
            <a:noFill/>
          </a:ln>
        </p:spPr>
      </p:pic>
      <p:sp>
        <p:nvSpPr>
          <p:cNvPr id="211" name=""/>
          <p:cNvSpPr/>
          <p:nvPr/>
        </p:nvSpPr>
        <p:spPr>
          <a:xfrm>
            <a:off x="597600" y="1767600"/>
            <a:ext cx="5519520" cy="2621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mga bansang nasa pagitan ng 23.5º at 66.5º latitud pahilaga at patimog ay pahilis na nasisikatan ng araw.</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May apat na uri ng panahon dito (tag-araw, taglagas, taglamig, at tagsibol). </a:t>
            </a:r>
            <a:r>
              <a:rPr b="1" i="1" lang="en-PH" sz="1800" spc="-1" strike="noStrike">
                <a:solidFill>
                  <a:srgbClr val="000000"/>
                </a:solidFill>
                <a:latin typeface="Lato"/>
                <a:ea typeface="DejaVu Sans"/>
              </a:rPr>
              <a:t>Temperate zone</a:t>
            </a:r>
            <a:r>
              <a:rPr b="0" lang="en-PH" sz="1800" spc="-1" strike="noStrike">
                <a:solidFill>
                  <a:srgbClr val="000000"/>
                </a:solidFill>
                <a:latin typeface="Lato"/>
                <a:ea typeface="DejaVu Sans"/>
              </a:rPr>
              <a:t> ang tawag sa sonang 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Rectangle 8"/>
          <p:cNvSpPr/>
          <p:nvPr/>
        </p:nvSpPr>
        <p:spPr>
          <a:xfrm>
            <a:off x="-113040" y="560880"/>
            <a:ext cx="227268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3"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Klima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4"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pic>
        <p:nvPicPr>
          <p:cNvPr id="215" name="" descr=""/>
          <p:cNvPicPr/>
          <p:nvPr/>
        </p:nvPicPr>
        <p:blipFill>
          <a:blip r:embed="rId1"/>
          <a:stretch/>
        </p:blipFill>
        <p:spPr>
          <a:xfrm>
            <a:off x="6660000" y="1502640"/>
            <a:ext cx="5037120" cy="3246480"/>
          </a:xfrm>
          <a:prstGeom prst="rect">
            <a:avLst/>
          </a:prstGeom>
          <a:ln w="0">
            <a:noFill/>
          </a:ln>
        </p:spPr>
      </p:pic>
      <p:sp>
        <p:nvSpPr>
          <p:cNvPr id="216" name=""/>
          <p:cNvSpPr/>
          <p:nvPr/>
        </p:nvSpPr>
        <p:spPr>
          <a:xfrm>
            <a:off x="597600" y="1767600"/>
            <a:ext cx="5519520" cy="3457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Nasa mataas na latitud naman matatagpuan ang mga lugar na halos hindi nasisikatan ng araw. Ang mga lugar na ito ay nasa pagitan ng 66.5º–90º.</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Ganito rin ang nararanasan ng mga lugar na nasa katulad ng sonang ito sa dakong timog. </a:t>
            </a:r>
            <a:r>
              <a:rPr b="1" i="1" lang="en-PH" sz="1800" spc="-1" strike="noStrike">
                <a:solidFill>
                  <a:srgbClr val="000000"/>
                </a:solidFill>
                <a:latin typeface="Lato"/>
                <a:ea typeface="DejaVu Sans"/>
              </a:rPr>
              <a:t>Frigid zone</a:t>
            </a:r>
            <a:r>
              <a:rPr b="0" lang="en-PH" sz="1800" spc="-1" strike="noStrike">
                <a:solidFill>
                  <a:srgbClr val="000000"/>
                </a:solidFill>
                <a:latin typeface="Lato"/>
                <a:ea typeface="DejaVu Sans"/>
              </a:rPr>
              <a:t> ang tawag sa sonang ito.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mga naninirahan sa mga polong hilaga at polong timog ay nasa frigid zone. Malamig sa buong taon dito.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Rectangle 10"/>
          <p:cNvSpPr/>
          <p:nvPr/>
        </p:nvSpPr>
        <p:spPr>
          <a:xfrm>
            <a:off x="-113040" y="560880"/>
            <a:ext cx="685332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8"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Uri ng Klima sa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9"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220" name=""/>
          <p:cNvSpPr/>
          <p:nvPr/>
        </p:nvSpPr>
        <p:spPr>
          <a:xfrm>
            <a:off x="647640" y="1550520"/>
            <a:ext cx="6730200" cy="376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Unang Uri</a:t>
            </a:r>
            <a:r>
              <a:rPr b="0" lang="en-PH" sz="1800" spc="-1" strike="noStrike">
                <a:solidFill>
                  <a:srgbClr val="000000"/>
                </a:solidFill>
                <a:latin typeface="Lato"/>
                <a:ea typeface="DejaVu Sans"/>
              </a:rPr>
              <a:t> – tuyo mula Nobyembre hanggang Abril at basa naman sa iba pang bahagi ng taon. Nararanasan ito sa Luzon, Negros, at Palawan.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Ikalawang Uri</a:t>
            </a:r>
            <a:r>
              <a:rPr b="0" lang="en-PH" sz="1800" spc="-1" strike="noStrike">
                <a:solidFill>
                  <a:srgbClr val="000000"/>
                </a:solidFill>
                <a:latin typeface="Lato"/>
                <a:ea typeface="DejaVu Sans"/>
              </a:rPr>
              <a:t> – maulan buong taon, lalo na mula Nobyembre hanggang Enero. Walang panahong tagtuyo. Nararanasan ito sa Sorsogon, Camarines Sur, Catanduanes, Silangang Albay, Quezon, Samar, Leyte, at Silangang Mindanao.</a:t>
            </a:r>
            <a:endParaRPr b="0" lang="en-PH" sz="1800" spc="-1" strike="noStrike">
              <a:solidFill>
                <a:srgbClr val="000000"/>
              </a:solidFill>
              <a:latin typeface="Arial"/>
            </a:endParaRPr>
          </a:p>
        </p:txBody>
      </p:sp>
      <p:pic>
        <p:nvPicPr>
          <p:cNvPr id="221" name="" descr=""/>
          <p:cNvPicPr/>
          <p:nvPr/>
        </p:nvPicPr>
        <p:blipFill>
          <a:blip r:embed="rId1"/>
          <a:stretch/>
        </p:blipFill>
        <p:spPr>
          <a:xfrm>
            <a:off x="7200000" y="437400"/>
            <a:ext cx="3597840" cy="571176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Rectangle 11"/>
          <p:cNvSpPr/>
          <p:nvPr/>
        </p:nvSpPr>
        <p:spPr>
          <a:xfrm>
            <a:off x="-113040" y="560880"/>
            <a:ext cx="685332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3"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Uri ng Klima sa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24"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pic>
        <p:nvPicPr>
          <p:cNvPr id="225" name="" descr=""/>
          <p:cNvPicPr/>
          <p:nvPr/>
        </p:nvPicPr>
        <p:blipFill>
          <a:blip r:embed="rId1"/>
          <a:stretch/>
        </p:blipFill>
        <p:spPr>
          <a:xfrm>
            <a:off x="7200000" y="437400"/>
            <a:ext cx="3597840" cy="5711760"/>
          </a:xfrm>
          <a:prstGeom prst="rect">
            <a:avLst/>
          </a:prstGeom>
          <a:ln w="0">
            <a:noFill/>
          </a:ln>
        </p:spPr>
      </p:pic>
      <p:sp>
        <p:nvSpPr>
          <p:cNvPr id="226" name=""/>
          <p:cNvSpPr/>
          <p:nvPr/>
        </p:nvSpPr>
        <p:spPr>
          <a:xfrm>
            <a:off x="647640" y="1550520"/>
            <a:ext cx="6730200" cy="376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3.</a:t>
            </a:r>
            <a:r>
              <a:rPr b="1" lang="en-PH" sz="1800" spc="-1" strike="noStrike">
                <a:solidFill>
                  <a:srgbClr val="000000"/>
                </a:solidFill>
                <a:latin typeface="Lato"/>
                <a:ea typeface="DejaVu Sans"/>
              </a:rPr>
              <a:t> Ikatlong Uri </a:t>
            </a:r>
            <a:r>
              <a:rPr b="0" lang="en-PH" sz="1800" spc="-1" strike="noStrike">
                <a:solidFill>
                  <a:srgbClr val="000000"/>
                </a:solidFill>
                <a:latin typeface="Lato"/>
                <a:ea typeface="DejaVu Sans"/>
              </a:rPr>
              <a:t>– walang tiyak na panahon. Maaaring tagtuyo mula Nobyembre hanggang Abril at maaaring tag-ulan sa ibang bahagi ng taon. Nararanasan ito sa Nueva Vizcaya, Isabela, Cagayan Valley, silangang bahagi ng Mt. Province, Masbate, Romblon, Timog Quezon, Cebu, Silangang Negros, Hilagang Mindanao, at Silangang Palawan.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Ikaapat na Uri</a:t>
            </a:r>
            <a:r>
              <a:rPr b="0" lang="en-PH" sz="1800" spc="-1" strike="noStrike">
                <a:solidFill>
                  <a:srgbClr val="000000"/>
                </a:solidFill>
                <a:latin typeface="Lato"/>
                <a:ea typeface="DejaVu Sans"/>
              </a:rPr>
              <a:t> – ang tagulan ay pantay sa buong taon. Nararanasan sa Batanes, Albay, Bontoc, Marinduque, Leyte, Hilagang Cebu, Bohol, Hilagang-silangang Luzon, Kanlurang Camarines Sur, at buong pulo ng Mindanao.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Rectangle 15"/>
          <p:cNvSpPr/>
          <p:nvPr/>
        </p:nvSpPr>
        <p:spPr>
          <a:xfrm>
            <a:off x="-113040" y="572400"/>
            <a:ext cx="38901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28"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229" name=""/>
          <p:cNvSpPr/>
          <p:nvPr/>
        </p:nvSpPr>
        <p:spPr>
          <a:xfrm>
            <a:off x="540000" y="231480"/>
            <a:ext cx="10136880" cy="1202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230" name=""/>
          <p:cNvSpPr/>
          <p:nvPr/>
        </p:nvSpPr>
        <p:spPr>
          <a:xfrm>
            <a:off x="720000" y="1060560"/>
            <a:ext cx="9956880" cy="697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231" name=""/>
          <p:cNvSpPr/>
          <p:nvPr/>
        </p:nvSpPr>
        <p:spPr>
          <a:xfrm>
            <a:off x="720000" y="1496160"/>
            <a:ext cx="10974960" cy="698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32" name=""/>
          <p:cNvSpPr/>
          <p:nvPr/>
        </p:nvSpPr>
        <p:spPr>
          <a:xfrm>
            <a:off x="674280" y="1289880"/>
            <a:ext cx="10121400" cy="2230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Sagutin ang mga tanong.</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1. Ano-ano ang pagkakaiba ng bawat pares ng anyong lupa?</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 bundok at burol</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 pulo at tangway</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c. bulkan at talampas</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 lambak at kapatagan</a:t>
            </a: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2. Bakit mahalagang makilala mo ang mga anyong tubig sa ating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Rectangle 14"/>
          <p:cNvSpPr/>
          <p:nvPr/>
        </p:nvSpPr>
        <p:spPr>
          <a:xfrm>
            <a:off x="-113040" y="572400"/>
            <a:ext cx="659268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4"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35" name=""/>
          <p:cNvSpPr/>
          <p:nvPr/>
        </p:nvSpPr>
        <p:spPr>
          <a:xfrm>
            <a:off x="2340000" y="1980000"/>
            <a:ext cx="8809920" cy="3706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36" name=""/>
          <p:cNvSpPr/>
          <p:nvPr/>
        </p:nvSpPr>
        <p:spPr>
          <a:xfrm>
            <a:off x="540000" y="231480"/>
            <a:ext cx="10136880" cy="1202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Halimbawang sagot:</a:t>
            </a:r>
            <a:endParaRPr b="0" lang="en-PH" sz="3600" spc="-1" strike="noStrike">
              <a:solidFill>
                <a:srgbClr val="000000"/>
              </a:solidFill>
              <a:latin typeface="Arial"/>
            </a:endParaRPr>
          </a:p>
        </p:txBody>
      </p:sp>
      <p:sp>
        <p:nvSpPr>
          <p:cNvPr id="237" name=""/>
          <p:cNvSpPr/>
          <p:nvPr/>
        </p:nvSpPr>
        <p:spPr>
          <a:xfrm>
            <a:off x="720000" y="1278360"/>
            <a:ext cx="10798920" cy="697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pPr>
            <a:r>
              <a:rPr b="0" lang="en-PH" sz="1800" spc="-1" strike="noStrike">
                <a:solidFill>
                  <a:srgbClr val="000000"/>
                </a:solidFill>
                <a:latin typeface="Lato"/>
                <a:ea typeface="Arial;Arial"/>
              </a:rPr>
              <a:t>Narito ang pagkakaiba ng mga anyong lupa:</a:t>
            </a:r>
            <a:endParaRPr b="0" lang="en-PH" sz="1800" spc="-1" strike="noStrike">
              <a:solidFill>
                <a:srgbClr val="000000"/>
              </a:solidFill>
              <a:latin typeface="Arial"/>
            </a:endParaRPr>
          </a:p>
          <a:p>
            <a:pPr algn="just">
              <a:lnSpc>
                <a:spcPct val="100000"/>
              </a:lnSpc>
              <a:spcBef>
                <a:spcPts val="283"/>
              </a:spcBef>
              <a:spcAft>
                <a:spcPts val="283"/>
              </a:spcAft>
            </a:pP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ea typeface="DejaVu Sans"/>
              </a:rPr>
              <a:t>a. Ang bundok ay mataas na anyong lupa na may tuktok o peak samantalang ang burol ay mas mababa </a:t>
            </a:r>
            <a:r>
              <a:rPr b="0" lang="en-PH" sz="1800" spc="-1" strike="noStrike">
                <a:solidFill>
                  <a:srgbClr val="000000"/>
                </a:solidFill>
                <a:latin typeface="Lato"/>
                <a:ea typeface="Arial;Arial"/>
              </a:rPr>
              <a:t>kompara sa bundok.</a:t>
            </a: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ea typeface="Arial;Arial"/>
              </a:rPr>
              <a:t>b. Ang pulo ay anyong lupang napaliligiran ng tubig samantalang ang tangway ay lupang nakausli sa kalupaan na halos naliligiran ng tubig.</a:t>
            </a: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ea typeface="DejaVu Sans"/>
              </a:rPr>
              <a:t>c. Ang bulkan ay isang mataas na anyong lupa na karaniwang naglalabas ng usok at lava kung ito ay </a:t>
            </a:r>
            <a:r>
              <a:rPr b="0" lang="en-PH" sz="1800" spc="-1" strike="noStrike">
                <a:solidFill>
                  <a:srgbClr val="000000"/>
                </a:solidFill>
                <a:latin typeface="Lato"/>
                <a:ea typeface="Arial;Arial"/>
              </a:rPr>
              <a:t>sumasabog samantalang ang talampas ay patag na lupa sa ibabaw ng bundok.</a:t>
            </a: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ea typeface="Arial;Arial"/>
              </a:rPr>
              <a:t>d. Ang lambak ay patag na lupa sa pagitan ng mga bundok samantalang ang kapatagan ay anyong lupa na mababa, patag, at malawak na pinakaangkop sa pagtatanim.</a:t>
            </a:r>
            <a:endParaRPr b="0" lang="en-PH" sz="1800" spc="-1" strike="noStrike">
              <a:solidFill>
                <a:srgbClr val="000000"/>
              </a:solidFill>
              <a:latin typeface="Arial"/>
            </a:endParaRPr>
          </a:p>
          <a:p>
            <a:pPr algn="just">
              <a:lnSpc>
                <a:spcPct val="100000"/>
              </a:lnSpc>
              <a:spcBef>
                <a:spcPts val="283"/>
              </a:spcBef>
              <a:spcAft>
                <a:spcPts val="283"/>
              </a:spcAft>
            </a:pP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ea typeface="Arial;Arial"/>
              </a:rPr>
              <a:t>2. Mahalagang makilala at magkaroon ng sapat na kaalaman tungkol sa mga anyong lupa sa bansa upang magkaroon ng ideya sa uri ng buhay at hanapbuhay na mayroon ang iba’t ibang lugar. Ito ay mahalaga rin sa paghahanda sa mga kalamidad o hindi magandang epekto ng posibleng pag-apaw ng mga anyong tubigna 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4"/>
          <p:cNvSpPr/>
          <p:nvPr/>
        </p:nvSpPr>
        <p:spPr>
          <a:xfrm>
            <a:off x="-113040" y="556560"/>
            <a:ext cx="731268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Ang Topograpiya ng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37"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pic>
        <p:nvPicPr>
          <p:cNvPr id="138" name="" descr=""/>
          <p:cNvPicPr/>
          <p:nvPr/>
        </p:nvPicPr>
        <p:blipFill>
          <a:blip r:embed="rId1"/>
          <a:stretch/>
        </p:blipFill>
        <p:spPr>
          <a:xfrm>
            <a:off x="7946280" y="1101240"/>
            <a:ext cx="3211560" cy="5010840"/>
          </a:xfrm>
          <a:prstGeom prst="rect">
            <a:avLst/>
          </a:prstGeom>
          <a:ln w="0">
            <a:noFill/>
          </a:ln>
        </p:spPr>
      </p:pic>
      <p:sp>
        <p:nvSpPr>
          <p:cNvPr id="139" name=""/>
          <p:cNvSpPr/>
          <p:nvPr/>
        </p:nvSpPr>
        <p:spPr>
          <a:xfrm>
            <a:off x="613080" y="1634040"/>
            <a:ext cx="7124760" cy="3764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topograpiya</a:t>
            </a:r>
            <a:r>
              <a:rPr b="0" lang="en-PH" sz="1800" spc="-1" strike="noStrike">
                <a:solidFill>
                  <a:srgbClr val="000000"/>
                </a:solidFill>
                <a:latin typeface="Lato"/>
                <a:ea typeface="DejaVu Sans"/>
              </a:rPr>
              <a:t> ng ating bansa ay binubuo ng mga anyong lupa at mga anyong tubig.</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Pilipinas ay mabundok. Ang mga pangunahing hanay ng kabundukan ay ang bulubundukin ng Sierra Madre, Cordillera, Caraballo, at Zambales. May kabundukan din sa Visayas at Mindanao.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Dahil ang Pilipinas ay isang bansang arkipelago, ang kabuoan nito ay napaliligiran ng malalaking katawan ng tubig tulad ng Pacific Ocean, Philippine Sea, West Philippine Sea, Babuyan Channel, Luzon Strait, Celebes Sea, at Sulu Sea.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6"/>
          <p:cNvSpPr/>
          <p:nvPr/>
        </p:nvSpPr>
        <p:spPr>
          <a:xfrm>
            <a:off x="-113040" y="556560"/>
            <a:ext cx="509400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43"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44" name=""/>
          <p:cNvSpPr/>
          <p:nvPr/>
        </p:nvSpPr>
        <p:spPr>
          <a:xfrm>
            <a:off x="613080" y="1418040"/>
            <a:ext cx="7124760" cy="432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Kapuluan </a:t>
            </a:r>
            <a:r>
              <a:rPr b="1" i="1" lang="en-PH" sz="1800" spc="-1" strike="noStrike">
                <a:solidFill>
                  <a:srgbClr val="000000"/>
                </a:solidFill>
                <a:latin typeface="Lato"/>
                <a:ea typeface="DejaVu Sans"/>
              </a:rPr>
              <a:t>(Archipelago)</a:t>
            </a:r>
            <a:r>
              <a:rPr b="1" lang="en-PH" sz="1800" spc="-1" strike="noStrike">
                <a:solidFill>
                  <a:srgbClr val="000000"/>
                </a:solidFill>
                <a:latin typeface="Lato"/>
                <a:ea typeface="DejaVu Sans"/>
              </a:rPr>
              <a:t> - </a:t>
            </a:r>
            <a:r>
              <a:rPr b="0" lang="en-PH" sz="1800" spc="-1" strike="noStrike">
                <a:solidFill>
                  <a:srgbClr val="000000"/>
                </a:solidFill>
                <a:latin typeface="Lato"/>
                <a:ea typeface="DejaVu Sans"/>
              </a:rPr>
              <a:t>binubuo ng iba’t ibang mga pulo. Ang Pilipinas ay isang kapuluan na binubuo ng tinatayang 7,641 na maliliit at malalaking pulo. Ang mga halimbawa ng bansang kapuluan sa mundo ay ang Indonesia, Japan, at United Kingdom</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Pulo o Isla </a:t>
            </a:r>
            <a:r>
              <a:rPr b="1" i="1" lang="en-PH" sz="1800" spc="-1" strike="noStrike">
                <a:solidFill>
                  <a:srgbClr val="000000"/>
                </a:solidFill>
                <a:latin typeface="Lato"/>
                <a:ea typeface="DejaVu Sans"/>
              </a:rPr>
              <a:t>(Island)</a:t>
            </a:r>
            <a:r>
              <a:rPr b="1" lang="en-PH" sz="1800" spc="-1" strike="noStrike">
                <a:solidFill>
                  <a:srgbClr val="000000"/>
                </a:solidFill>
                <a:latin typeface="Lato"/>
                <a:ea typeface="DejaVu Sans"/>
              </a:rPr>
              <a:t> – </a:t>
            </a:r>
            <a:r>
              <a:rPr b="0" lang="en-PH" sz="1800" spc="-1" strike="noStrike">
                <a:solidFill>
                  <a:srgbClr val="000000"/>
                </a:solidFill>
                <a:latin typeface="Lato"/>
                <a:ea typeface="DejaVu Sans"/>
              </a:rPr>
              <a:t>anyong lupang napaliligiran ng tubig ay isang pulo o isla. Maraming pulo ang bumubuo sa Pilipinas: Luzon, Visayas, at Mindanao.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Tangway </a:t>
            </a:r>
            <a:r>
              <a:rPr b="1" i="1" lang="en-PH" sz="1800" spc="-1" strike="noStrike">
                <a:solidFill>
                  <a:srgbClr val="000000"/>
                </a:solidFill>
                <a:latin typeface="Lato"/>
                <a:ea typeface="DejaVu Sans"/>
              </a:rPr>
              <a:t>(Peninsula) – </a:t>
            </a:r>
            <a:r>
              <a:rPr b="0" lang="en-PH" sz="1800" spc="-1" strike="noStrike">
                <a:solidFill>
                  <a:srgbClr val="000000"/>
                </a:solidFill>
                <a:latin typeface="Lato"/>
                <a:ea typeface="DejaVu Sans"/>
              </a:rPr>
              <a:t>anyong lupa na nakausli sa kalupaan o </a:t>
            </a:r>
            <a:r>
              <a:rPr b="0" i="1" lang="en-PH" sz="1800" spc="-1" strike="noStrike">
                <a:solidFill>
                  <a:srgbClr val="000000"/>
                </a:solidFill>
                <a:latin typeface="Lato"/>
                <a:ea typeface="DejaVu Sans"/>
              </a:rPr>
              <a:t>mainland </a:t>
            </a:r>
            <a:r>
              <a:rPr b="0" lang="en-PH" sz="1800" spc="-1" strike="noStrike">
                <a:solidFill>
                  <a:srgbClr val="000000"/>
                </a:solidFill>
                <a:latin typeface="Lato"/>
                <a:ea typeface="DejaVu Sans"/>
              </a:rPr>
              <a:t>at naliligiran halos ng katubigan. Ang mga halimbawa ng tangway sa Pilipinas ay ang Bataan, Bicol, at Zamboanga.</a:t>
            </a:r>
            <a:endParaRPr b="0" lang="en-PH" sz="1800" spc="-1" strike="noStrike">
              <a:solidFill>
                <a:srgbClr val="000000"/>
              </a:solidFill>
              <a:latin typeface="Arial"/>
            </a:endParaRPr>
          </a:p>
        </p:txBody>
      </p:sp>
      <p:pic>
        <p:nvPicPr>
          <p:cNvPr id="145" name="" descr=""/>
          <p:cNvPicPr/>
          <p:nvPr/>
        </p:nvPicPr>
        <p:blipFill>
          <a:blip r:embed="rId1"/>
          <a:stretch/>
        </p:blipFill>
        <p:spPr>
          <a:xfrm>
            <a:off x="7920000" y="2429280"/>
            <a:ext cx="2697840" cy="1559160"/>
          </a:xfrm>
          <a:prstGeom prst="rect">
            <a:avLst/>
          </a:prstGeom>
          <a:ln w="0">
            <a:noFill/>
          </a:ln>
        </p:spPr>
      </p:pic>
      <p:sp>
        <p:nvSpPr>
          <p:cNvPr id="146" name=""/>
          <p:cNvSpPr/>
          <p:nvPr/>
        </p:nvSpPr>
        <p:spPr>
          <a:xfrm>
            <a:off x="8280000" y="3983760"/>
            <a:ext cx="201636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P199, CC BY-SA 3.0, via Wikimedia Commons</a:t>
            </a:r>
            <a:endParaRPr b="0" lang="en-PH" sz="700" spc="-1" strike="noStrike">
              <a:solidFill>
                <a:srgbClr val="000000"/>
              </a:solidFill>
              <a:latin typeface="Arial"/>
            </a:endParaRPr>
          </a:p>
        </p:txBody>
      </p:sp>
      <p:pic>
        <p:nvPicPr>
          <p:cNvPr id="147" name="" descr=""/>
          <p:cNvPicPr/>
          <p:nvPr/>
        </p:nvPicPr>
        <p:blipFill>
          <a:blip r:embed="rId2"/>
          <a:stretch/>
        </p:blipFill>
        <p:spPr>
          <a:xfrm>
            <a:off x="7920000" y="4431960"/>
            <a:ext cx="2715120" cy="1559160"/>
          </a:xfrm>
          <a:prstGeom prst="rect">
            <a:avLst/>
          </a:prstGeom>
          <a:ln w="0">
            <a:noFill/>
          </a:ln>
        </p:spPr>
      </p:pic>
      <p:sp>
        <p:nvSpPr>
          <p:cNvPr id="148" name=""/>
          <p:cNvSpPr/>
          <p:nvPr/>
        </p:nvSpPr>
        <p:spPr>
          <a:xfrm>
            <a:off x="8100000" y="5993280"/>
            <a:ext cx="239148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JannahTepace, CC BY-SA 4.0, via Wikimedia Commons</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7"/>
          <p:cNvSpPr/>
          <p:nvPr/>
        </p:nvSpPr>
        <p:spPr>
          <a:xfrm>
            <a:off x="-113040" y="556560"/>
            <a:ext cx="509400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0"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52"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53" name=""/>
          <p:cNvSpPr/>
          <p:nvPr/>
        </p:nvSpPr>
        <p:spPr>
          <a:xfrm>
            <a:off x="613080" y="1634040"/>
            <a:ext cx="7124760" cy="432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Bundok </a:t>
            </a:r>
            <a:r>
              <a:rPr b="1" i="1" lang="en-PH" sz="1800" spc="-1" strike="noStrike">
                <a:solidFill>
                  <a:srgbClr val="000000"/>
                </a:solidFill>
                <a:latin typeface="Lato"/>
                <a:ea typeface="DejaVu Sans"/>
              </a:rPr>
              <a:t>(Mountain) – </a:t>
            </a:r>
            <a:r>
              <a:rPr b="0" lang="en-PH" sz="1800" spc="-1" strike="noStrike">
                <a:solidFill>
                  <a:srgbClr val="000000"/>
                </a:solidFill>
                <a:latin typeface="Lato"/>
                <a:ea typeface="DejaVu Sans"/>
              </a:rPr>
              <a:t>mataas na anyong lupa na may tuktok o </a:t>
            </a:r>
            <a:r>
              <a:rPr b="0" i="1" lang="en-PH" sz="1800" spc="-1" strike="noStrike">
                <a:solidFill>
                  <a:srgbClr val="000000"/>
                </a:solidFill>
                <a:latin typeface="Lato"/>
                <a:ea typeface="DejaVu Sans"/>
              </a:rPr>
              <a:t>peak. </a:t>
            </a:r>
            <a:r>
              <a:rPr b="0" lang="en-PH" sz="1800" spc="-1" strike="noStrike">
                <a:solidFill>
                  <a:srgbClr val="000000"/>
                </a:solidFill>
                <a:latin typeface="Lato"/>
                <a:ea typeface="DejaVu Sans"/>
              </a:rPr>
              <a:t>Ilan sa mga kilalang bundok ay ang Bundok Makiling, Bundok Dulang-Dulang, Bundok Guiting-Guiting, at Bundok Halcon.</a:t>
            </a:r>
            <a:r>
              <a:rPr b="0" i="1"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Bulubundukin</a:t>
            </a:r>
            <a:r>
              <a:rPr b="1" i="1" lang="en-PH" sz="1800" spc="-1" strike="noStrike">
                <a:solidFill>
                  <a:srgbClr val="000000"/>
                </a:solidFill>
                <a:latin typeface="Lato"/>
                <a:ea typeface="DejaVu Sans"/>
              </a:rPr>
              <a:t> (Mountain Range) – </a:t>
            </a:r>
            <a:r>
              <a:rPr b="0" lang="en-PH" sz="1800" spc="-1" strike="noStrike">
                <a:solidFill>
                  <a:srgbClr val="000000"/>
                </a:solidFill>
                <a:latin typeface="Lato"/>
                <a:ea typeface="DejaVu Sans"/>
              </a:rPr>
              <a:t>magkakakawing na mga bundok. Ang mga bulubundukin sa Pilipinas ay ang Bulubundukin ng Sierra Madre, Cordillera, at Caraballo sa Luzon at Diwata sa Mindanao.</a:t>
            </a:r>
            <a:endParaRPr b="0" lang="en-PH" sz="1800" spc="-1" strike="noStrike">
              <a:solidFill>
                <a:srgbClr val="000000"/>
              </a:solidFill>
              <a:latin typeface="Arial"/>
            </a:endParaRPr>
          </a:p>
        </p:txBody>
      </p:sp>
      <p:sp>
        <p:nvSpPr>
          <p:cNvPr id="154" name=""/>
          <p:cNvSpPr/>
          <p:nvPr/>
        </p:nvSpPr>
        <p:spPr>
          <a:xfrm>
            <a:off x="8646120" y="3090960"/>
            <a:ext cx="1792080" cy="187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Arial"/>
                <a:ea typeface="DejaVu Sans"/>
              </a:rPr>
              <a:t>Studphil [Public domain]</a:t>
            </a:r>
            <a:endParaRPr b="0" lang="en-PH" sz="700" spc="-1" strike="noStrike">
              <a:solidFill>
                <a:srgbClr val="000000"/>
              </a:solidFill>
              <a:latin typeface="Arial"/>
            </a:endParaRPr>
          </a:p>
        </p:txBody>
      </p:sp>
      <p:pic>
        <p:nvPicPr>
          <p:cNvPr id="155" name="" descr=""/>
          <p:cNvPicPr/>
          <p:nvPr/>
        </p:nvPicPr>
        <p:blipFill>
          <a:blip r:embed="rId1"/>
          <a:stretch/>
        </p:blipFill>
        <p:spPr>
          <a:xfrm>
            <a:off x="7920000" y="3545280"/>
            <a:ext cx="2697840" cy="1547640"/>
          </a:xfrm>
          <a:prstGeom prst="rect">
            <a:avLst/>
          </a:prstGeom>
          <a:ln w="0">
            <a:noFill/>
          </a:ln>
        </p:spPr>
      </p:pic>
      <p:sp>
        <p:nvSpPr>
          <p:cNvPr id="156" name=""/>
          <p:cNvSpPr/>
          <p:nvPr/>
        </p:nvSpPr>
        <p:spPr>
          <a:xfrm>
            <a:off x="7859160" y="5099760"/>
            <a:ext cx="275868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Christian Frausto Bernal, CC BY-SA 2.0, via Wikimedia Commons</a:t>
            </a:r>
            <a:endParaRPr b="0" lang="en-PH" sz="700" spc="-1" strike="noStrike">
              <a:solidFill>
                <a:srgbClr val="000000"/>
              </a:solidFill>
              <a:latin typeface="Arial"/>
            </a:endParaRPr>
          </a:p>
        </p:txBody>
      </p:sp>
      <p:pic>
        <p:nvPicPr>
          <p:cNvPr id="157" name="" descr=""/>
          <p:cNvPicPr/>
          <p:nvPr/>
        </p:nvPicPr>
        <p:blipFill>
          <a:blip r:embed="rId2"/>
          <a:stretch/>
        </p:blipFill>
        <p:spPr>
          <a:xfrm>
            <a:off x="7920000" y="1512720"/>
            <a:ext cx="2697840" cy="15591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
          <p:cNvSpPr/>
          <p:nvPr/>
        </p:nvSpPr>
        <p:spPr>
          <a:xfrm>
            <a:off x="-113040" y="556560"/>
            <a:ext cx="509400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9"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0"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61"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62" name=""/>
          <p:cNvSpPr/>
          <p:nvPr/>
        </p:nvSpPr>
        <p:spPr>
          <a:xfrm>
            <a:off x="613080" y="1634040"/>
            <a:ext cx="7124760" cy="432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Burol </a:t>
            </a:r>
            <a:r>
              <a:rPr b="1" i="1" lang="en-PH" sz="1800" spc="-1" strike="noStrike">
                <a:solidFill>
                  <a:srgbClr val="000000"/>
                </a:solidFill>
                <a:latin typeface="Lato"/>
                <a:ea typeface="DejaVu Sans"/>
              </a:rPr>
              <a:t>(Hill) – </a:t>
            </a:r>
            <a:r>
              <a:rPr b="0" lang="en-PH" sz="1800" spc="-1" strike="noStrike">
                <a:solidFill>
                  <a:srgbClr val="000000"/>
                </a:solidFill>
                <a:latin typeface="Lato"/>
                <a:ea typeface="DejaVu Sans"/>
              </a:rPr>
              <a:t>mataas na anyong lupa ngunit mas maliit at mababa kaysa sa bundok. Ang Chocolate Hills na matatagpuan sa Bohol ay ang pinakakilalang burol sa Pilipinas.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Bulkan</a:t>
            </a:r>
            <a:r>
              <a:rPr b="1" i="1" lang="en-PH" sz="1800" spc="-1" strike="noStrike">
                <a:solidFill>
                  <a:srgbClr val="000000"/>
                </a:solidFill>
                <a:latin typeface="Lato"/>
                <a:ea typeface="DejaVu Sans"/>
              </a:rPr>
              <a:t> (Volcano) – </a:t>
            </a:r>
            <a:r>
              <a:rPr b="0" lang="en-PH" sz="1800" spc="-1" strike="noStrike">
                <a:solidFill>
                  <a:srgbClr val="000000"/>
                </a:solidFill>
                <a:latin typeface="Lato"/>
                <a:ea typeface="DejaVu Sans"/>
              </a:rPr>
              <a:t>mataas na anyong lupa kung saan ang butas nito sa tuktok ay nilalabasan ng napakainit na </a:t>
            </a:r>
            <a:r>
              <a:rPr b="0" i="1" lang="en-PH" sz="1800" spc="-1" strike="noStrike">
                <a:solidFill>
                  <a:srgbClr val="000000"/>
                </a:solidFill>
                <a:latin typeface="Lato"/>
                <a:ea typeface="DejaVu Sans"/>
              </a:rPr>
              <a:t>lava, </a:t>
            </a:r>
            <a:r>
              <a:rPr b="0" lang="en-PH" sz="1800" spc="-1" strike="noStrike">
                <a:solidFill>
                  <a:srgbClr val="000000"/>
                </a:solidFill>
                <a:latin typeface="Lato"/>
                <a:ea typeface="DejaVu Sans"/>
              </a:rPr>
              <a:t>abo, at bato kapag pumutok. Ang ilang halimbawa ay ang Bulkang Mayon, Bulkang Taal, at Bulkang Pinatubo sa Luzon; Bulkang Kanlaon sa Visayas; at Bulkang Hibok-Hibok sa Mindanao.</a:t>
            </a:r>
            <a:endParaRPr b="0" lang="en-PH" sz="1800" spc="-1" strike="noStrike">
              <a:solidFill>
                <a:srgbClr val="000000"/>
              </a:solidFill>
              <a:latin typeface="Arial"/>
            </a:endParaRPr>
          </a:p>
        </p:txBody>
      </p:sp>
      <p:sp>
        <p:nvSpPr>
          <p:cNvPr id="163" name=""/>
          <p:cNvSpPr/>
          <p:nvPr/>
        </p:nvSpPr>
        <p:spPr>
          <a:xfrm>
            <a:off x="8280000" y="3054960"/>
            <a:ext cx="2157840" cy="385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Arial"/>
                <a:ea typeface="DejaVu Sans"/>
              </a:rPr>
              <a:t>P199, CC BY-SA 3.0, via Wikimedia Commons</a:t>
            </a:r>
            <a:endParaRPr b="0" lang="en-PH" sz="700" spc="-1" strike="noStrike">
              <a:solidFill>
                <a:srgbClr val="000000"/>
              </a:solidFill>
              <a:latin typeface="Arial"/>
            </a:endParaRPr>
          </a:p>
        </p:txBody>
      </p:sp>
      <p:pic>
        <p:nvPicPr>
          <p:cNvPr id="164" name="" descr=""/>
          <p:cNvPicPr/>
          <p:nvPr/>
        </p:nvPicPr>
        <p:blipFill>
          <a:blip r:embed="rId1"/>
          <a:stretch/>
        </p:blipFill>
        <p:spPr>
          <a:xfrm>
            <a:off x="7920000" y="1494000"/>
            <a:ext cx="2697840" cy="1559160"/>
          </a:xfrm>
          <a:prstGeom prst="rect">
            <a:avLst/>
          </a:prstGeom>
          <a:ln w="0">
            <a:noFill/>
          </a:ln>
        </p:spPr>
      </p:pic>
      <p:pic>
        <p:nvPicPr>
          <p:cNvPr id="165" name="" descr=""/>
          <p:cNvPicPr/>
          <p:nvPr/>
        </p:nvPicPr>
        <p:blipFill>
          <a:blip r:embed="rId2"/>
          <a:stretch/>
        </p:blipFill>
        <p:spPr>
          <a:xfrm>
            <a:off x="7920000" y="3365280"/>
            <a:ext cx="2697840" cy="1559160"/>
          </a:xfrm>
          <a:prstGeom prst="rect">
            <a:avLst/>
          </a:prstGeom>
          <a:ln w="0">
            <a:noFill/>
          </a:ln>
        </p:spPr>
      </p:pic>
      <p:sp>
        <p:nvSpPr>
          <p:cNvPr id="166" name=""/>
          <p:cNvSpPr/>
          <p:nvPr/>
        </p:nvSpPr>
        <p:spPr>
          <a:xfrm>
            <a:off x="8172000" y="4913280"/>
            <a:ext cx="229536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Patryk Reba, CC BY-SA 4.0, via Wikimedia Commons</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2"/>
          <p:cNvSpPr/>
          <p:nvPr/>
        </p:nvSpPr>
        <p:spPr>
          <a:xfrm>
            <a:off x="-113040" y="556560"/>
            <a:ext cx="509400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8"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9"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70"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71" name=""/>
          <p:cNvSpPr/>
          <p:nvPr/>
        </p:nvSpPr>
        <p:spPr>
          <a:xfrm>
            <a:off x="613080" y="2174040"/>
            <a:ext cx="7124760" cy="432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Talampas </a:t>
            </a:r>
            <a:r>
              <a:rPr b="1" i="1" lang="en-PH" sz="1800" spc="-1" strike="noStrike">
                <a:solidFill>
                  <a:srgbClr val="000000"/>
                </a:solidFill>
                <a:latin typeface="Lato"/>
                <a:ea typeface="DejaVu Sans"/>
              </a:rPr>
              <a:t>(Plateau) – </a:t>
            </a:r>
            <a:r>
              <a:rPr b="0" lang="en-PH" sz="1800" spc="-1" strike="noStrike">
                <a:solidFill>
                  <a:srgbClr val="000000"/>
                </a:solidFill>
                <a:latin typeface="Lato"/>
                <a:ea typeface="DejaVu Sans"/>
              </a:rPr>
              <a:t>patag na lupa sa ibabaw ng bundok. Ang</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malamig na lungsod ng Baguio ay bahagi ng talampas ng Benguet.</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Kapatagan</a:t>
            </a:r>
            <a:r>
              <a:rPr b="1" i="1" lang="en-PH" sz="1800" spc="-1" strike="noStrike">
                <a:solidFill>
                  <a:srgbClr val="000000"/>
                </a:solidFill>
                <a:latin typeface="Lato"/>
                <a:ea typeface="DejaVu Sans"/>
              </a:rPr>
              <a:t> (Plain) – </a:t>
            </a:r>
            <a:r>
              <a:rPr b="0" lang="en-PH" sz="1800" spc="-1" strike="noStrike">
                <a:solidFill>
                  <a:srgbClr val="000000"/>
                </a:solidFill>
                <a:latin typeface="Lato"/>
                <a:ea typeface="DejaVu Sans"/>
              </a:rPr>
              <a:t>anyong lupa na mababa, patag, at malawak. Ang mga kilalang kapatagan ay ang Gitnang Luzon at ang Kapatagan ng Cotabato.</a:t>
            </a:r>
            <a:endParaRPr b="0" lang="en-PH" sz="1800" spc="-1" strike="noStrike">
              <a:solidFill>
                <a:srgbClr val="000000"/>
              </a:solidFill>
              <a:latin typeface="Arial"/>
            </a:endParaRPr>
          </a:p>
        </p:txBody>
      </p:sp>
      <p:sp>
        <p:nvSpPr>
          <p:cNvPr id="172" name=""/>
          <p:cNvSpPr/>
          <p:nvPr/>
        </p:nvSpPr>
        <p:spPr>
          <a:xfrm>
            <a:off x="8064000" y="3290040"/>
            <a:ext cx="2697840" cy="385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Leocadio Sebastian, CC BY 2.0, via Wikimedia Commons</a:t>
            </a:r>
            <a:endParaRPr b="0" lang="en-PH" sz="700" spc="-1" strike="noStrike">
              <a:solidFill>
                <a:srgbClr val="000000"/>
              </a:solidFill>
              <a:latin typeface="Arial"/>
            </a:endParaRPr>
          </a:p>
        </p:txBody>
      </p:sp>
      <p:sp>
        <p:nvSpPr>
          <p:cNvPr id="173" name=""/>
          <p:cNvSpPr/>
          <p:nvPr/>
        </p:nvSpPr>
        <p:spPr>
          <a:xfrm>
            <a:off x="8460000" y="5220360"/>
            <a:ext cx="229536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Bishnu Sarangi, CC0 via Pixabay.com</a:t>
            </a:r>
            <a:endParaRPr b="0" lang="en-PH" sz="700" spc="-1" strike="noStrike">
              <a:solidFill>
                <a:srgbClr val="000000"/>
              </a:solidFill>
              <a:latin typeface="Arial"/>
            </a:endParaRPr>
          </a:p>
        </p:txBody>
      </p:sp>
      <p:pic>
        <p:nvPicPr>
          <p:cNvPr id="174" name="" descr=""/>
          <p:cNvPicPr/>
          <p:nvPr/>
        </p:nvPicPr>
        <p:blipFill>
          <a:blip r:embed="rId1"/>
          <a:stretch/>
        </p:blipFill>
        <p:spPr>
          <a:xfrm>
            <a:off x="7914240" y="1693440"/>
            <a:ext cx="2703960" cy="1559160"/>
          </a:xfrm>
          <a:prstGeom prst="rect">
            <a:avLst/>
          </a:prstGeom>
          <a:ln w="0">
            <a:noFill/>
          </a:ln>
        </p:spPr>
      </p:pic>
      <p:pic>
        <p:nvPicPr>
          <p:cNvPr id="175" name="" descr=""/>
          <p:cNvPicPr/>
          <p:nvPr/>
        </p:nvPicPr>
        <p:blipFill>
          <a:blip r:embed="rId2"/>
          <a:stretch/>
        </p:blipFill>
        <p:spPr>
          <a:xfrm>
            <a:off x="7920000" y="3677400"/>
            <a:ext cx="2698200" cy="15314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3"/>
          <p:cNvSpPr/>
          <p:nvPr/>
        </p:nvSpPr>
        <p:spPr>
          <a:xfrm>
            <a:off x="-113040" y="556560"/>
            <a:ext cx="509400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7"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Anyong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8"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79"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80" name=""/>
          <p:cNvSpPr/>
          <p:nvPr/>
        </p:nvSpPr>
        <p:spPr>
          <a:xfrm>
            <a:off x="613080" y="1415880"/>
            <a:ext cx="7124760" cy="432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Karagatan </a:t>
            </a:r>
            <a:r>
              <a:rPr b="1" i="1" lang="en-PH" sz="1800" spc="-1" strike="noStrike">
                <a:solidFill>
                  <a:srgbClr val="000000"/>
                </a:solidFill>
                <a:latin typeface="Lato"/>
                <a:ea typeface="DejaVu Sans"/>
              </a:rPr>
              <a:t>(Ocean) – </a:t>
            </a:r>
            <a:r>
              <a:rPr b="0" lang="en-PH" sz="1800" spc="-1" strike="noStrike">
                <a:solidFill>
                  <a:srgbClr val="000000"/>
                </a:solidFill>
                <a:latin typeface="Lato"/>
                <a:ea typeface="DejaVu Sans"/>
              </a:rPr>
              <a:t>ito ang pinakamalaking anyong tubig. Napakalalim nito at malawak. Ang Atlantic Ocean, Arctic Ocean, Indian Ocean, Pacific Ocean, at Southern Ocean ay ang mga karagatan sa mundo. Ang Pacific Ocean ang pinakamalapit sa Pilipinas na nasa gawing kanluran nito.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Dagat </a:t>
            </a:r>
            <a:r>
              <a:rPr b="1" i="1" lang="en-PH" sz="1800" spc="-1" strike="noStrike">
                <a:solidFill>
                  <a:srgbClr val="000000"/>
                </a:solidFill>
                <a:latin typeface="Lato"/>
                <a:ea typeface="DejaVu Sans"/>
              </a:rPr>
              <a:t>(Sea)</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 malaking anyong tubig din ngunit hindi kasinlaki at lawak ng karagatan. Maalat ang tubig nito tulad ng tubig sa karagatan. Ang Philippine Sea, West Philippine Sea, South China Sea, Celebes Sea, Sulu Sea, Sibuyan Sea, at Bohol Sea ay mga halimbawa ng dagat.</a:t>
            </a:r>
            <a:endParaRPr b="0" lang="en-PH" sz="1800" spc="-1" strike="noStrike">
              <a:solidFill>
                <a:srgbClr val="000000"/>
              </a:solidFill>
              <a:latin typeface="Arial"/>
            </a:endParaRPr>
          </a:p>
        </p:txBody>
      </p:sp>
      <p:pic>
        <p:nvPicPr>
          <p:cNvPr id="181" name="" descr=""/>
          <p:cNvPicPr/>
          <p:nvPr/>
        </p:nvPicPr>
        <p:blipFill>
          <a:blip r:embed="rId1"/>
          <a:stretch/>
        </p:blipFill>
        <p:spPr>
          <a:xfrm>
            <a:off x="8100360" y="1430640"/>
            <a:ext cx="2698200" cy="1807560"/>
          </a:xfrm>
          <a:prstGeom prst="rect">
            <a:avLst/>
          </a:prstGeom>
          <a:ln w="0">
            <a:noFill/>
          </a:ln>
        </p:spPr>
      </p:pic>
      <p:sp>
        <p:nvSpPr>
          <p:cNvPr id="182" name=""/>
          <p:cNvSpPr/>
          <p:nvPr/>
        </p:nvSpPr>
        <p:spPr>
          <a:xfrm>
            <a:off x="8245800" y="3257280"/>
            <a:ext cx="305604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Roel Balingit (username: Namayan), CC BY 2.5, via Wikimedia Commons</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Rectangle 5"/>
          <p:cNvSpPr/>
          <p:nvPr/>
        </p:nvSpPr>
        <p:spPr>
          <a:xfrm>
            <a:off x="-113040" y="556560"/>
            <a:ext cx="509400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4"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Anyong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5"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86"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87" name=""/>
          <p:cNvSpPr/>
          <p:nvPr/>
        </p:nvSpPr>
        <p:spPr>
          <a:xfrm>
            <a:off x="613080" y="1415880"/>
            <a:ext cx="7124760" cy="432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Ilog </a:t>
            </a:r>
            <a:r>
              <a:rPr b="1" i="1" lang="en-PH" sz="1800" spc="-1" strike="noStrike">
                <a:solidFill>
                  <a:srgbClr val="000000"/>
                </a:solidFill>
                <a:latin typeface="Lato"/>
                <a:ea typeface="DejaVu Sans"/>
              </a:rPr>
              <a:t>(River) – </a:t>
            </a:r>
            <a:r>
              <a:rPr b="0" lang="en-PH" sz="1800" spc="-1" strike="noStrike">
                <a:solidFill>
                  <a:srgbClr val="000000"/>
                </a:solidFill>
                <a:latin typeface="Lato"/>
                <a:ea typeface="DejaVu Sans"/>
              </a:rPr>
              <a:t>ang tubig sa ilog ay karaniwang nanggagaling sa bundok at umaagos patungong dagat. Ang tubig dito ay hindi maalat o tinatawag na tubig tabang. Ang Ilog Cagayan, Rio Grande de Mindanao, Ilog Agno, Ilog Angat, at Ilog Pasig ay halimbawa ng mga ilog.</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1" lang="en-PH" sz="1800" spc="-1" strike="noStrike">
                <a:solidFill>
                  <a:srgbClr val="000000"/>
                </a:solidFill>
                <a:latin typeface="Lato"/>
                <a:ea typeface="DejaVu Sans"/>
              </a:rPr>
              <a:t>Lawa </a:t>
            </a:r>
            <a:r>
              <a:rPr b="1" i="1" lang="en-PH" sz="1800" spc="-1" strike="noStrike">
                <a:solidFill>
                  <a:srgbClr val="000000"/>
                </a:solidFill>
                <a:latin typeface="Lato"/>
                <a:ea typeface="DejaVu Sans"/>
              </a:rPr>
              <a:t>(Lake)</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 anyong tubig na napalilibutan ng lupa. Ang tubig dito ay hindi umaagos sa dagat at hindi maalat. Ang Lawa Naujan, Lawa Buhi, Lawa Laguna,at Lawa Taal ay mga halimbawa ng anyong tubig na ito. </a:t>
            </a:r>
            <a:endParaRPr b="0" lang="en-PH" sz="1800" spc="-1" strike="noStrike">
              <a:solidFill>
                <a:srgbClr val="000000"/>
              </a:solidFill>
              <a:latin typeface="Arial"/>
            </a:endParaRPr>
          </a:p>
        </p:txBody>
      </p:sp>
      <p:sp>
        <p:nvSpPr>
          <p:cNvPr id="188" name=""/>
          <p:cNvSpPr/>
          <p:nvPr/>
        </p:nvSpPr>
        <p:spPr>
          <a:xfrm>
            <a:off x="8173800" y="3240000"/>
            <a:ext cx="305604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Ramon FVelasquez, CC BY-SA 3.0, via Wikimedia Commons</a:t>
            </a:r>
            <a:endParaRPr b="0" lang="en-PH" sz="700" spc="-1" strike="noStrike">
              <a:solidFill>
                <a:srgbClr val="000000"/>
              </a:solidFill>
              <a:latin typeface="Arial"/>
            </a:endParaRPr>
          </a:p>
        </p:txBody>
      </p:sp>
      <p:pic>
        <p:nvPicPr>
          <p:cNvPr id="189" name="" descr=""/>
          <p:cNvPicPr/>
          <p:nvPr/>
        </p:nvPicPr>
        <p:blipFill>
          <a:blip r:embed="rId1"/>
          <a:stretch/>
        </p:blipFill>
        <p:spPr>
          <a:xfrm>
            <a:off x="8100000" y="3580560"/>
            <a:ext cx="2698200" cy="1817280"/>
          </a:xfrm>
          <a:prstGeom prst="rect">
            <a:avLst/>
          </a:prstGeom>
          <a:ln w="0">
            <a:noFill/>
          </a:ln>
        </p:spPr>
      </p:pic>
      <p:sp>
        <p:nvSpPr>
          <p:cNvPr id="190" name=""/>
          <p:cNvSpPr/>
          <p:nvPr/>
        </p:nvSpPr>
        <p:spPr>
          <a:xfrm>
            <a:off x="8280000" y="5417280"/>
            <a:ext cx="248904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hidariki58, joy mulato, CC BY 3.0, via Wikimedia Commons</a:t>
            </a:r>
            <a:endParaRPr b="0" lang="en-PH" sz="700" spc="-1" strike="noStrike">
              <a:solidFill>
                <a:srgbClr val="000000"/>
              </a:solidFill>
              <a:latin typeface="Arial"/>
            </a:endParaRPr>
          </a:p>
        </p:txBody>
      </p:sp>
      <p:pic>
        <p:nvPicPr>
          <p:cNvPr id="191" name="" descr=""/>
          <p:cNvPicPr/>
          <p:nvPr/>
        </p:nvPicPr>
        <p:blipFill>
          <a:blip r:embed="rId2"/>
          <a:stretch/>
        </p:blipFill>
        <p:spPr>
          <a:xfrm>
            <a:off x="8100720" y="1430280"/>
            <a:ext cx="2698200" cy="18172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Rectangle 7"/>
          <p:cNvSpPr/>
          <p:nvPr/>
        </p:nvSpPr>
        <p:spPr>
          <a:xfrm>
            <a:off x="-113040" y="560880"/>
            <a:ext cx="5056920" cy="70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3" name=""/>
          <p:cNvSpPr/>
          <p:nvPr/>
        </p:nvSpPr>
        <p:spPr>
          <a:xfrm>
            <a:off x="426960" y="527760"/>
            <a:ext cx="10249920" cy="110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Anyong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4" name=""/>
          <p:cNvSpPr/>
          <p:nvPr/>
        </p:nvSpPr>
        <p:spPr>
          <a:xfrm>
            <a:off x="1080000" y="2520000"/>
            <a:ext cx="10136880" cy="1360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5" name=""/>
          <p:cNvSpPr/>
          <p:nvPr/>
        </p:nvSpPr>
        <p:spPr>
          <a:xfrm>
            <a:off x="540000" y="1379880"/>
            <a:ext cx="10797120" cy="2503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6" name=""/>
          <p:cNvSpPr/>
          <p:nvPr/>
        </p:nvSpPr>
        <p:spPr>
          <a:xfrm>
            <a:off x="613080" y="1487880"/>
            <a:ext cx="7124760" cy="432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Golpo </a:t>
            </a:r>
            <a:r>
              <a:rPr b="1" i="1" lang="en-PH" sz="1800" spc="-1" strike="noStrike">
                <a:solidFill>
                  <a:srgbClr val="000000"/>
                </a:solidFill>
                <a:latin typeface="Lato"/>
                <a:ea typeface="DejaVu Sans"/>
              </a:rPr>
              <a:t>(Gulf) – </a:t>
            </a:r>
            <a:r>
              <a:rPr b="0" lang="en-PH" sz="1800" spc="-1" strike="noStrike">
                <a:solidFill>
                  <a:srgbClr val="000000"/>
                </a:solidFill>
                <a:latin typeface="Lato"/>
                <a:ea typeface="DejaVu Sans"/>
              </a:rPr>
              <a:t>anyong tubig na halos napalilibutan ng lupa ngunit matatagpuan ito sa bukana ng dagat. Ang Golpo ng Davao at Golpo ng Lingayen ay mga halimbawa ng golpo.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Talon </a:t>
            </a:r>
            <a:r>
              <a:rPr b="1" i="1" lang="en-PH" sz="1800" spc="-1" strike="noStrike">
                <a:solidFill>
                  <a:srgbClr val="000000"/>
                </a:solidFill>
                <a:latin typeface="Lato"/>
                <a:ea typeface="DejaVu Sans"/>
              </a:rPr>
              <a:t>(Falls)</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 anyong tubig na bumabagsak mula sa mataas na lugar. Karaniwang dumadaloy ang tubig mula sa talon patungo sa ilog at iba pang anyong tubig. Ang Talon Maria Cristina, Talon Daranak, Talon Kawasan, at Talon Pagsanjan ay ilan lamang sa mga kilalang talon sa Pilipinas. </a:t>
            </a:r>
            <a:endParaRPr b="0" lang="en-PH" sz="1800" spc="-1" strike="noStrike">
              <a:solidFill>
                <a:srgbClr val="000000"/>
              </a:solidFill>
              <a:latin typeface="Arial"/>
            </a:endParaRPr>
          </a:p>
        </p:txBody>
      </p:sp>
      <p:sp>
        <p:nvSpPr>
          <p:cNvPr id="197" name=""/>
          <p:cNvSpPr/>
          <p:nvPr/>
        </p:nvSpPr>
        <p:spPr>
          <a:xfrm>
            <a:off x="756000" y="5472000"/>
            <a:ext cx="10977840" cy="537840"/>
          </a:xfrm>
          <a:prstGeom prst="rect">
            <a:avLst/>
          </a:prstGeom>
          <a:solidFill>
            <a:srgbClr val="ffffff"/>
          </a:solidFill>
          <a:ln w="0">
            <a:solidFill>
              <a:srgbClr val="ffff00"/>
            </a:solidFill>
          </a:ln>
        </p:spPr>
        <p:style>
          <a:lnRef idx="0"/>
          <a:fillRef idx="0"/>
          <a:effectRef idx="0"/>
          <a:fontRef idx="minor"/>
        </p:style>
        <p:txBody>
          <a:bodyPr lIns="90000" rIns="90000" tIns="45000" bIns="45000" anchor="ctr">
            <a:noAutofit/>
          </a:bodyPr>
          <a:p>
            <a:pPr>
              <a:lnSpc>
                <a:spcPct val="100000"/>
              </a:lnSpc>
            </a:pPr>
            <a:r>
              <a:rPr b="0" i="1" lang="en-PH" sz="1800" spc="-1" strike="noStrike">
                <a:solidFill>
                  <a:srgbClr val="000000"/>
                </a:solidFill>
                <a:latin typeface="Lato"/>
                <a:ea typeface="DejaVu Sans"/>
              </a:rPr>
              <a:t>May iba pang anyong tubig na matatagpuan sa Pilipinas tulad ng look (bay), kipot (strait), at bukal (spring).</a:t>
            </a:r>
            <a:endParaRPr b="0" lang="en-PH" sz="1800" spc="-1" strike="noStrike">
              <a:solidFill>
                <a:srgbClr val="000000"/>
              </a:solidFill>
              <a:latin typeface="Arial"/>
            </a:endParaRPr>
          </a:p>
        </p:txBody>
      </p:sp>
      <p:sp>
        <p:nvSpPr>
          <p:cNvPr id="198" name=""/>
          <p:cNvSpPr/>
          <p:nvPr/>
        </p:nvSpPr>
        <p:spPr>
          <a:xfrm>
            <a:off x="8029800" y="3024000"/>
            <a:ext cx="305604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Mike Gonzalez (TheCoffee), CC BY-SA 3.0, via Wikimedia Commons</a:t>
            </a:r>
            <a:endParaRPr b="0" lang="en-PH" sz="700" spc="-1" strike="noStrike">
              <a:solidFill>
                <a:srgbClr val="000000"/>
              </a:solidFill>
              <a:latin typeface="Arial"/>
            </a:endParaRPr>
          </a:p>
        </p:txBody>
      </p:sp>
      <p:pic>
        <p:nvPicPr>
          <p:cNvPr id="199" name="" descr=""/>
          <p:cNvPicPr/>
          <p:nvPr/>
        </p:nvPicPr>
        <p:blipFill>
          <a:blip r:embed="rId1"/>
          <a:stretch/>
        </p:blipFill>
        <p:spPr>
          <a:xfrm>
            <a:off x="8100000" y="3328560"/>
            <a:ext cx="2697840" cy="1817280"/>
          </a:xfrm>
          <a:prstGeom prst="rect">
            <a:avLst/>
          </a:prstGeom>
          <a:ln w="0">
            <a:noFill/>
          </a:ln>
        </p:spPr>
      </p:pic>
      <p:sp>
        <p:nvSpPr>
          <p:cNvPr id="200" name=""/>
          <p:cNvSpPr/>
          <p:nvPr/>
        </p:nvSpPr>
        <p:spPr>
          <a:xfrm>
            <a:off x="8280000" y="5184000"/>
            <a:ext cx="2489040" cy="20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Î€'EAþ"/>
                <a:ea typeface="Î€'EAþ"/>
              </a:rPr>
              <a:t>Andrew Martin, CC BY 3.0, via Wikimedia Commons</a:t>
            </a:r>
            <a:endParaRPr b="0" lang="en-PH" sz="700" spc="-1" strike="noStrike">
              <a:solidFill>
                <a:srgbClr val="000000"/>
              </a:solidFill>
              <a:latin typeface="Arial"/>
            </a:endParaRPr>
          </a:p>
        </p:txBody>
      </p:sp>
      <p:pic>
        <p:nvPicPr>
          <p:cNvPr id="201" name="" descr=""/>
          <p:cNvPicPr/>
          <p:nvPr/>
        </p:nvPicPr>
        <p:blipFill>
          <a:blip r:embed="rId2"/>
          <a:stretch/>
        </p:blipFill>
        <p:spPr>
          <a:xfrm>
            <a:off x="8101080" y="1179000"/>
            <a:ext cx="2698200" cy="18075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1315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2023-04-04T12:41:14Z</dcterms:modified>
  <cp:revision>70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