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3AC7E796-8651-4870-AA20-107B8A52087D}"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1AC877C3-A908-403B-AD3D-B6F908BAC28E}"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A85A1AD7-ABCD-4821-A9D7-69DBBFD52A59}"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3B23B574-15B8-4CA3-9A91-1C6060A46905}"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7101504D-E725-4C7B-B3A7-75534AD081E2}"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B564A055-75FF-4DC6-9D5E-DF072948808E}"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587C8D5A-9BBC-40E7-A02A-E976874C24F0}"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A0D2D876-37AF-4216-A69A-FD95D5B3F0A4}"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2BED8AEF-5A2B-4390-9C3E-BA606A84601E}"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899DA7EF-393E-4A99-923D-39B157B1B197}"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01B4697-12A3-4E4A-B782-37744D36FD4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F636658B-44BE-4320-8E91-AB3DAEF746F6}"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4EFC714-1F70-4C7A-B784-296A69113426}"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1947287-6B70-4912-BDFB-8B17635F40FD}"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98428053-0B7F-45E4-AFD2-B94F7FC2CF31}"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6B265613-0690-415B-879F-ACC27C447D79}"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A647B978-935D-4522-8477-A97CA582E497}"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BA92506B-9324-4095-9D87-650ADD01866D}"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AF4CA68-3E64-400C-9802-BD64BC8E18BD}"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3B73F902-7188-40BA-B208-7CD1466BD952}"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F8E9E607-AFFE-48BF-9EC8-41CC11D4FCAD}"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2BAACA2-CBDD-43A5-945A-4CD40454063C}"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E8789F4B-21E7-4996-BD3C-E78E2B70F364}"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8EE1EFB4-21CE-4DA1-96D1-DE4ED7DFC0D8}"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572F1E32-C0DF-4F92-8795-37134CAAD093}"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94912247-8E97-45A2-A95F-CA2AC76131C7}"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D3D55BD-6F23-4C67-BBE3-C5A750E20A26}"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1FAA3A36-6734-4CA7-8F01-B43BD2C6DBEA}"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FEAA5ADE-5249-4626-83DA-7AE4B8340E68}"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32BA2BF9-924A-489F-A9E0-D58B564A6047}"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887EE4BE-580B-4985-803D-9032092D0ADA}"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A99CC23B-A2C2-40CA-90EC-9F12332C677E}"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E47FA6F-8A93-4B9F-931D-1F9D269751E0}"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9CDFD32-B1A1-48E4-B578-FF9F20F6563A}"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FFD8B0C-F616-40E4-B650-1780FF759E5F}"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EA5588B-CB7A-4A92-A791-E2113E323C71}"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D25319C3-7B20-46DB-955B-6892FDE0ED49}"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A3397DB5-7D8B-4F46-8670-DA5C7BFB9241}"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46A249B5-489B-496A-A8B1-A81A4378BA41}"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988000"/>
            <a:ext cx="6824160" cy="2122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Katangiang Pisikal ng Daigdig</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Rectangle 33"/>
          <p:cNvSpPr/>
          <p:nvPr/>
        </p:nvSpPr>
        <p:spPr>
          <a:xfrm>
            <a:off x="0" y="532080"/>
            <a:ext cx="106394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0" name="Rectangle 34"/>
          <p:cNvSpPr/>
          <p:nvPr/>
        </p:nvSpPr>
        <p:spPr>
          <a:xfrm>
            <a:off x="426960" y="568080"/>
            <a:ext cx="100886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800" spc="-1" strike="noStrike">
                <a:solidFill>
                  <a:srgbClr val="ffffff"/>
                </a:solidFill>
                <a:latin typeface="Montserrat Medium"/>
                <a:ea typeface="DejaVu Sans"/>
              </a:rPr>
              <a:t>Sukat, Laki, at Hangganan ng mga Kontinente ng Mundo</a:t>
            </a:r>
            <a:endParaRPr b="0" lang="en-PH" sz="28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71" name=""/>
          <p:cNvGraphicFramePr/>
          <p:nvPr/>
        </p:nvGraphicFramePr>
        <p:xfrm>
          <a:off x="696960" y="1366920"/>
          <a:ext cx="10871640" cy="4564080"/>
        </p:xfrm>
        <a:graphic>
          <a:graphicData uri="http://schemas.openxmlformats.org/drawingml/2006/table">
            <a:tbl>
              <a:tblPr/>
              <a:tblGrid>
                <a:gridCol w="2172960"/>
                <a:gridCol w="1730160"/>
                <a:gridCol w="1703520"/>
                <a:gridCol w="1502280"/>
                <a:gridCol w="3763080"/>
              </a:tblGrid>
              <a:tr h="605880">
                <a:tc>
                  <a:txBody>
                    <a:bodyPr lIns="90000" rIns="90000" anchor="ctr">
                      <a:noAutofit/>
                    </a:bodyPr>
                    <a:p>
                      <a:pPr algn="ctr">
                        <a:lnSpc>
                          <a:spcPct val="100000"/>
                        </a:lnSpc>
                      </a:pPr>
                      <a:r>
                        <a:rPr b="1" lang="en-PH" sz="1800" spc="-1" strike="noStrike">
                          <a:solidFill>
                            <a:srgbClr val="000000"/>
                          </a:solidFill>
                          <a:latin typeface="Lato"/>
                        </a:rPr>
                        <a:t>Kontinente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Milya Kuwadrado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Kilometro Kuwadrado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Bilang ng Bansa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Hangganan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319400">
                <a:tc>
                  <a:txBody>
                    <a:bodyPr lIns="90000" rIns="90000" anchor="ctr">
                      <a:noAutofit/>
                    </a:bodyPr>
                    <a:p>
                      <a:pPr>
                        <a:lnSpc>
                          <a:spcPct val="100000"/>
                        </a:lnSpc>
                      </a:pPr>
                      <a:r>
                        <a:rPr b="0" lang="en-PH" sz="1800" spc="-1" strike="noStrike">
                          <a:solidFill>
                            <a:srgbClr val="000000"/>
                          </a:solidFill>
                          <a:latin typeface="Lato"/>
                        </a:rPr>
                        <a:t>Asya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17,128,578</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ea typeface="AppleSystemUIFont"/>
                        </a:rPr>
                        <a:t>44,362,815</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48</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H – Arctic Ocean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S – Pacific Ocean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T – Arabian Sea at Indian Ocean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K – Red Sea/Ural Mountains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319400">
                <a:tc>
                  <a:txBody>
                    <a:bodyPr lIns="90000" rIns="90000" anchor="ctr">
                      <a:noAutofit/>
                    </a:bodyPr>
                    <a:p>
                      <a:pPr>
                        <a:lnSpc>
                          <a:spcPct val="100000"/>
                        </a:lnSpc>
                      </a:pPr>
                      <a:r>
                        <a:rPr b="0" lang="en-PH" sz="1800" spc="-1" strike="noStrike">
                          <a:solidFill>
                            <a:srgbClr val="000000"/>
                          </a:solidFill>
                          <a:latin typeface="Lato"/>
                        </a:rPr>
                        <a:t>Africa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11,700,500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30,304,155</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54</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H – Mediterranean Sea</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S – Indian Sea</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T – Artic Ocean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K – South Atlantic Ocean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319400">
                <a:tc>
                  <a:txBody>
                    <a:bodyPr lIns="90000" rIns="90000" anchor="ctr">
                      <a:noAutofit/>
                    </a:bodyPr>
                    <a:p>
                      <a:pPr>
                        <a:lnSpc>
                          <a:spcPct val="100000"/>
                        </a:lnSpc>
                      </a:pPr>
                      <a:r>
                        <a:rPr b="0" lang="en-PH" sz="1800" spc="-1" strike="noStrike">
                          <a:solidFill>
                            <a:srgbClr val="000000"/>
                          </a:solidFill>
                          <a:latin typeface="Lato"/>
                        </a:rPr>
                        <a:t>Hilagang Amerika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9,636,000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24,250,058</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23</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H – Arctic Ocean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S – Atlantic Ocean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T – Timog Amerika</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K – Pacific Ocean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Rectangle 31"/>
          <p:cNvSpPr/>
          <p:nvPr/>
        </p:nvSpPr>
        <p:spPr>
          <a:xfrm>
            <a:off x="0" y="532080"/>
            <a:ext cx="106394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3" name="Rectangle 32"/>
          <p:cNvSpPr/>
          <p:nvPr/>
        </p:nvSpPr>
        <p:spPr>
          <a:xfrm>
            <a:off x="426960" y="568080"/>
            <a:ext cx="100886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800" spc="-1" strike="noStrike">
                <a:solidFill>
                  <a:srgbClr val="ffffff"/>
                </a:solidFill>
                <a:latin typeface="Montserrat Medium"/>
                <a:ea typeface="DejaVu Sans"/>
              </a:rPr>
              <a:t>Sukat, Laki, at Hangganan ng mga Kontinente ng Mundo</a:t>
            </a:r>
            <a:endParaRPr b="0" lang="en-PH" sz="28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74" name=""/>
          <p:cNvGraphicFramePr/>
          <p:nvPr/>
        </p:nvGraphicFramePr>
        <p:xfrm>
          <a:off x="696960" y="1366920"/>
          <a:ext cx="10871640" cy="4084920"/>
        </p:xfrm>
        <a:graphic>
          <a:graphicData uri="http://schemas.openxmlformats.org/drawingml/2006/table">
            <a:tbl>
              <a:tblPr/>
              <a:tblGrid>
                <a:gridCol w="2172960"/>
                <a:gridCol w="1730160"/>
                <a:gridCol w="1703520"/>
                <a:gridCol w="1502280"/>
                <a:gridCol w="3763080"/>
              </a:tblGrid>
              <a:tr h="658800">
                <a:tc>
                  <a:txBody>
                    <a:bodyPr lIns="90000" rIns="90000" anchor="ctr">
                      <a:noAutofit/>
                    </a:bodyPr>
                    <a:p>
                      <a:pPr algn="ctr">
                        <a:lnSpc>
                          <a:spcPct val="100000"/>
                        </a:lnSpc>
                      </a:pPr>
                      <a:r>
                        <a:rPr b="1" lang="en-PH" sz="1800" spc="-1" strike="noStrike">
                          <a:solidFill>
                            <a:srgbClr val="000000"/>
                          </a:solidFill>
                          <a:latin typeface="Lato"/>
                        </a:rPr>
                        <a:t>Kontinente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Milya Kuwadrado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Kilometro Kuwadrado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Bilang ng Bansa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Hangganan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434960">
                <a:tc>
                  <a:txBody>
                    <a:bodyPr lIns="90000" rIns="90000" anchor="ctr">
                      <a:noAutofit/>
                    </a:bodyPr>
                    <a:p>
                      <a:pPr>
                        <a:lnSpc>
                          <a:spcPct val="100000"/>
                        </a:lnSpc>
                      </a:pPr>
                      <a:r>
                        <a:rPr b="0" lang="en-PH" sz="1800" spc="-1" strike="noStrike">
                          <a:solidFill>
                            <a:srgbClr val="000000"/>
                          </a:solidFill>
                          <a:latin typeface="Lato"/>
                        </a:rPr>
                        <a:t>Timog Amerika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6,875,000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17,806,168</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12</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H – Hilagang Amerika</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S – South Atlantic Ocean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T – Antarctic Ocean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K – South Atlantic Ocean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554760">
                <a:tc>
                  <a:txBody>
                    <a:bodyPr lIns="90000" rIns="90000" anchor="ctr">
                      <a:noAutofit/>
                    </a:bodyPr>
                    <a:p>
                      <a:pPr>
                        <a:lnSpc>
                          <a:spcPct val="100000"/>
                        </a:lnSpc>
                      </a:pPr>
                      <a:r>
                        <a:rPr b="0" lang="en-PH" sz="1800" spc="-1" strike="noStrike">
                          <a:solidFill>
                            <a:srgbClr val="000000"/>
                          </a:solidFill>
                          <a:latin typeface="Lato"/>
                        </a:rPr>
                        <a:t>Antarctica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5,500,000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14,244,934</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Walang Hangganan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436400">
                <a:tc>
                  <a:txBody>
                    <a:bodyPr lIns="90000" rIns="90000" anchor="ctr">
                      <a:noAutofit/>
                    </a:bodyPr>
                    <a:p>
                      <a:pPr>
                        <a:lnSpc>
                          <a:spcPct val="100000"/>
                        </a:lnSpc>
                      </a:pPr>
                      <a:r>
                        <a:rPr b="0" lang="en-PH" sz="1800" spc="-1" strike="noStrike">
                          <a:solidFill>
                            <a:srgbClr val="000000"/>
                          </a:solidFill>
                          <a:latin typeface="Lato"/>
                        </a:rPr>
                        <a:t>Europe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4,057,000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10,507,581</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50</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H – Arctic Ocean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S – Ural Mountains</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T – Mediterranean Sea</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K – Atlantic Ocean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Rectangle 35"/>
          <p:cNvSpPr/>
          <p:nvPr/>
        </p:nvSpPr>
        <p:spPr>
          <a:xfrm>
            <a:off x="0" y="532080"/>
            <a:ext cx="106394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6" name="Rectangle 36"/>
          <p:cNvSpPr/>
          <p:nvPr/>
        </p:nvSpPr>
        <p:spPr>
          <a:xfrm>
            <a:off x="426960" y="568080"/>
            <a:ext cx="100886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800" spc="-1" strike="noStrike">
                <a:solidFill>
                  <a:srgbClr val="ffffff"/>
                </a:solidFill>
                <a:latin typeface="Montserrat Medium"/>
                <a:ea typeface="DejaVu Sans"/>
              </a:rPr>
              <a:t>Sukat, Laki, at Hangganan ng mga Kontinente ng Mundo</a:t>
            </a:r>
            <a:endParaRPr b="0" lang="en-PH" sz="28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77" name=""/>
          <p:cNvGraphicFramePr/>
          <p:nvPr/>
        </p:nvGraphicFramePr>
        <p:xfrm>
          <a:off x="696960" y="1366920"/>
          <a:ext cx="10871640" cy="2431440"/>
        </p:xfrm>
        <a:graphic>
          <a:graphicData uri="http://schemas.openxmlformats.org/drawingml/2006/table">
            <a:tbl>
              <a:tblPr/>
              <a:tblGrid>
                <a:gridCol w="2172960"/>
                <a:gridCol w="1730160"/>
                <a:gridCol w="1703520"/>
                <a:gridCol w="1502280"/>
                <a:gridCol w="3763080"/>
              </a:tblGrid>
              <a:tr h="510480">
                <a:tc>
                  <a:txBody>
                    <a:bodyPr lIns="90000" rIns="90000" anchor="ctr">
                      <a:noAutofit/>
                    </a:bodyPr>
                    <a:p>
                      <a:pPr algn="ctr">
                        <a:lnSpc>
                          <a:spcPct val="100000"/>
                        </a:lnSpc>
                      </a:pPr>
                      <a:r>
                        <a:rPr b="1" lang="en-PH" sz="1800" spc="-1" strike="noStrike">
                          <a:solidFill>
                            <a:srgbClr val="000000"/>
                          </a:solidFill>
                          <a:latin typeface="Lato"/>
                        </a:rPr>
                        <a:t>Kontinente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Milya Kuwadrado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Kilometro Kuwadrado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Bilang ng Bansa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Hangganan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510480">
                <a:tc>
                  <a:txBody>
                    <a:bodyPr lIns="90000" rIns="90000" anchor="ctr">
                      <a:noAutofit/>
                    </a:bodyPr>
                    <a:p>
                      <a:pPr>
                        <a:lnSpc>
                          <a:spcPct val="100000"/>
                        </a:lnSpc>
                      </a:pPr>
                      <a:r>
                        <a:rPr b="0" lang="en-PH" sz="1800" spc="-1" strike="noStrike">
                          <a:solidFill>
                            <a:srgbClr val="000000"/>
                          </a:solidFill>
                          <a:latin typeface="Lato"/>
                        </a:rPr>
                        <a:t>Australia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2,966,136</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7,682,256</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3</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H – Arctic Ocean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S – Ural Mountains</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T – Mediterranean Sea</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K – Atlantic Ocean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510480">
                <a:tc>
                  <a:txBody>
                    <a:bodyPr lIns="90000" rIns="90000" anchor="ctr">
                      <a:noAutofit/>
                    </a:bodyPr>
                    <a:p>
                      <a:pPr>
                        <a:lnSpc>
                          <a:spcPct val="100000"/>
                        </a:lnSpc>
                      </a:pPr>
                      <a:r>
                        <a:rPr b="1" lang="en-PH" sz="1800" spc="-1" strike="noStrike">
                          <a:solidFill>
                            <a:srgbClr val="000000"/>
                          </a:solidFill>
                          <a:latin typeface="Lato"/>
                        </a:rPr>
                        <a:t>Kabuoan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57,590,214</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149,157,967</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
        <p:nvSpPr>
          <p:cNvPr id="178" name=""/>
          <p:cNvSpPr/>
          <p:nvPr/>
        </p:nvSpPr>
        <p:spPr>
          <a:xfrm>
            <a:off x="4863240" y="3838320"/>
            <a:ext cx="6704640" cy="903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600" spc="-1" strike="noStrike">
                <a:solidFill>
                  <a:srgbClr val="000000"/>
                </a:solidFill>
                <a:latin typeface="Lato"/>
                <a:ea typeface="DejaVu Sans"/>
              </a:rPr>
              <a:t>Pinagkunan: https://www.indiatoday.in/education-today/gk-current-affairs/story/7-continents-of-the-world-facts-html-1334565-2018-09-07</a:t>
            </a:r>
            <a:endParaRPr b="0" lang="en-PH"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Rectangle 21"/>
          <p:cNvSpPr/>
          <p:nvPr/>
        </p:nvSpPr>
        <p:spPr>
          <a:xfrm>
            <a:off x="0" y="532080"/>
            <a:ext cx="34376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0" name="Rectangle 22"/>
          <p:cNvSpPr/>
          <p:nvPr/>
        </p:nvSpPr>
        <p:spPr>
          <a:xfrm>
            <a:off x="426960" y="532080"/>
            <a:ext cx="29178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Anyong Tubig</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81" name=""/>
          <p:cNvSpPr/>
          <p:nvPr/>
        </p:nvSpPr>
        <p:spPr>
          <a:xfrm>
            <a:off x="662760" y="1579320"/>
            <a:ext cx="10503360" cy="3710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pPr>
            <a:r>
              <a:rPr b="1" lang="en-PH" sz="1800" spc="-1" strike="noStrike">
                <a:solidFill>
                  <a:srgbClr val="000000"/>
                </a:solidFill>
                <a:latin typeface="Lato"/>
                <a:ea typeface="AppleSystemUIFont"/>
              </a:rPr>
              <a:t>1. Karagatan – </a:t>
            </a:r>
            <a:r>
              <a:rPr b="0" lang="en-PH" sz="1800" spc="-1" strike="noStrike">
                <a:solidFill>
                  <a:srgbClr val="000000"/>
                </a:solidFill>
                <a:latin typeface="Lato"/>
                <a:ea typeface="AppleSystemUIFont"/>
              </a:rPr>
              <a:t>Ito ang pinakamalawak na saklaw sa lahat ng anyong tubig. Tunghayan ang mga pangunahing karagatan sa daigdig sa talahanayan.</a:t>
            </a:r>
            <a:endParaRPr b="0" lang="en-PH" sz="1800" spc="-1" strike="noStrike">
              <a:solidFill>
                <a:srgbClr val="000000"/>
              </a:solidFill>
              <a:latin typeface="Arial"/>
            </a:endParaRPr>
          </a:p>
          <a:p>
            <a:pPr algn="just">
              <a:lnSpc>
                <a:spcPct val="100000"/>
              </a:lnSpc>
              <a:spcBef>
                <a:spcPts val="850"/>
              </a:spcBef>
              <a:spcAft>
                <a:spcPts val="850"/>
              </a:spcAft>
            </a:pPr>
            <a:r>
              <a:rPr b="1" lang="en-PH" sz="1800" spc="-1" strike="noStrike">
                <a:solidFill>
                  <a:srgbClr val="000000"/>
                </a:solidFill>
                <a:latin typeface="Lato"/>
                <a:ea typeface="AppleSystemUIFont"/>
              </a:rPr>
              <a:t>2. Lawa –</a:t>
            </a:r>
            <a:r>
              <a:rPr b="0" lang="en-PH" sz="1800" spc="-1" strike="noStrike">
                <a:solidFill>
                  <a:srgbClr val="000000"/>
                </a:solidFill>
                <a:latin typeface="Lato"/>
                <a:ea typeface="AppleSystemUIFont"/>
              </a:rPr>
              <a:t> malawak na anyong tubig na napaliligiran ng lupa. Nabubuo ito kung mas mababa ang lebel ng tubig kompara sa nakapaligid na lupa.</a:t>
            </a:r>
            <a:endParaRPr b="0" lang="en-PH" sz="1800" spc="-1" strike="noStrike">
              <a:solidFill>
                <a:srgbClr val="000000"/>
              </a:solidFill>
              <a:latin typeface="Arial"/>
            </a:endParaRPr>
          </a:p>
          <a:p>
            <a:pPr algn="just">
              <a:lnSpc>
                <a:spcPct val="100000"/>
              </a:lnSpc>
              <a:spcBef>
                <a:spcPts val="850"/>
              </a:spcBef>
              <a:spcAft>
                <a:spcPts val="850"/>
              </a:spcAft>
            </a:pPr>
            <a:r>
              <a:rPr b="1" lang="en-PH" sz="1800" spc="-1" strike="noStrike">
                <a:solidFill>
                  <a:srgbClr val="000000"/>
                </a:solidFill>
                <a:latin typeface="Lato"/>
                <a:ea typeface="AppleSystemUIFont"/>
              </a:rPr>
              <a:t>3. Look –</a:t>
            </a:r>
            <a:r>
              <a:rPr b="0" lang="en-PH" sz="1800" spc="-1" strike="noStrike">
                <a:solidFill>
                  <a:srgbClr val="000000"/>
                </a:solidFill>
                <a:latin typeface="Lato"/>
                <a:ea typeface="AppleSystemUIFont"/>
              </a:rPr>
              <a:t> anyong tubig na nasa baybayin ng isang kalupaan na karugtong ng karagatan o dagat.</a:t>
            </a:r>
            <a:endParaRPr b="0" lang="en-PH" sz="1800" spc="-1" strike="noStrike">
              <a:solidFill>
                <a:srgbClr val="000000"/>
              </a:solidFill>
              <a:latin typeface="Arial"/>
            </a:endParaRPr>
          </a:p>
          <a:p>
            <a:pPr algn="just">
              <a:lnSpc>
                <a:spcPct val="100000"/>
              </a:lnSpc>
              <a:spcBef>
                <a:spcPts val="850"/>
              </a:spcBef>
              <a:spcAft>
                <a:spcPts val="850"/>
              </a:spcAft>
            </a:pPr>
            <a:r>
              <a:rPr b="1" lang="en-PH" sz="1800" spc="-1" strike="noStrike">
                <a:solidFill>
                  <a:srgbClr val="000000"/>
                </a:solidFill>
                <a:latin typeface="Lato"/>
                <a:ea typeface="AppleSystemUIFont"/>
              </a:rPr>
              <a:t>4. Golpo –</a:t>
            </a:r>
            <a:r>
              <a:rPr b="0" lang="en-PH" sz="1800" spc="-1" strike="noStrike">
                <a:solidFill>
                  <a:srgbClr val="000000"/>
                </a:solidFill>
                <a:latin typeface="Lato"/>
                <a:ea typeface="AppleSystemUIFont"/>
              </a:rPr>
              <a:t> may pagkakapareho ang look at golpo subalit mas napaliligiran ang golpo ng mga lupain.</a:t>
            </a:r>
            <a:endParaRPr b="0" lang="en-PH" sz="1800" spc="-1" strike="noStrike">
              <a:solidFill>
                <a:srgbClr val="000000"/>
              </a:solidFill>
              <a:latin typeface="Arial"/>
            </a:endParaRPr>
          </a:p>
          <a:p>
            <a:pPr algn="just">
              <a:lnSpc>
                <a:spcPct val="100000"/>
              </a:lnSpc>
              <a:spcBef>
                <a:spcPts val="850"/>
              </a:spcBef>
              <a:spcAft>
                <a:spcPts val="850"/>
              </a:spcAft>
            </a:pPr>
            <a:r>
              <a:rPr b="1" lang="en-PH" sz="1800" spc="-1" strike="noStrike">
                <a:solidFill>
                  <a:srgbClr val="000000"/>
                </a:solidFill>
                <a:latin typeface="Lato"/>
                <a:ea typeface="AppleSystemUIFont"/>
              </a:rPr>
              <a:t>5. Ilog –</a:t>
            </a:r>
            <a:r>
              <a:rPr b="0" lang="en-PH" sz="1800" spc="-1" strike="noStrike">
                <a:solidFill>
                  <a:srgbClr val="000000"/>
                </a:solidFill>
                <a:latin typeface="Lato"/>
                <a:ea typeface="AppleSystemUIFont"/>
              </a:rPr>
              <a:t> isang bahagi ng anyong tubig na dumadaloy mula sa mataas tungo sa higit na mababang lebel ng tubig tulad ng lawa. Ang malalaking ilog sa mundo ay kadalasang nagsisimula sa malalaking hanay ng bundok at nagwawakas sa mga karagatan o dagat.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Rectangle 23"/>
          <p:cNvSpPr/>
          <p:nvPr/>
        </p:nvSpPr>
        <p:spPr>
          <a:xfrm>
            <a:off x="0" y="532080"/>
            <a:ext cx="198180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3" name="Rectangle 24"/>
          <p:cNvSpPr/>
          <p:nvPr/>
        </p:nvSpPr>
        <p:spPr>
          <a:xfrm>
            <a:off x="426960" y="532080"/>
            <a:ext cx="29178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Klima</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84" name=""/>
          <p:cNvSpPr/>
          <p:nvPr/>
        </p:nvSpPr>
        <p:spPr>
          <a:xfrm>
            <a:off x="662760" y="1579320"/>
            <a:ext cx="10503360" cy="3585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AppleSystemUIFont"/>
                <a:ea typeface="AppleSystemUIFont"/>
              </a:rPr>
              <a:t>Ang lahat ng buhay sa mundo ay nabubuhay batay sa temperatura na naaangkop sa kanila. Ang </a:t>
            </a:r>
            <a:r>
              <a:rPr b="1" lang="en-PH" sz="1800" spc="-1" strike="noStrike">
                <a:solidFill>
                  <a:srgbClr val="000000"/>
                </a:solidFill>
                <a:latin typeface="AppleSystemUIFont"/>
                <a:ea typeface="AppleSystemUIFont"/>
              </a:rPr>
              <a:t>klima</a:t>
            </a:r>
            <a:r>
              <a:rPr b="0" lang="en-PH" sz="1800" spc="-1" strike="noStrike">
                <a:solidFill>
                  <a:srgbClr val="000000"/>
                </a:solidFill>
                <a:latin typeface="AppleSystemUIFont"/>
                <a:ea typeface="AppleSystemUIFont"/>
              </a:rPr>
              <a:t> ang pangkalahatang kalagayan ng atmospera sa isang lugar sa loob ng maraming taon. Nakadepende ang klima ng isang lugar batay sa latitud at ang layo nito sa ekwador.</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AppleSystemUIFont"/>
                <a:ea typeface="AppleSystemUIFont"/>
              </a:rPr>
              <a:t>Ang temperatura ng hangin at ang presipitasyon ang dalawang pinakamahalagang salik na nagtatakda sa klima. Nakaaapekto rin sa klima ang direksyon ng hangin, agos ng karagatan, at taas ng isang lugar mula sa dagat. Kontrolado ng klima ang mga </a:t>
            </a:r>
            <a:r>
              <a:rPr b="0" i="1" lang="en-PH" sz="1800" spc="-1" strike="noStrike">
                <a:solidFill>
                  <a:srgbClr val="000000"/>
                </a:solidFill>
                <a:latin typeface="AppleSystemUIFont"/>
                <a:ea typeface="AppleSystemUIFont"/>
              </a:rPr>
              <a:t>biome</a:t>
            </a:r>
            <a:r>
              <a:rPr b="0" lang="en-PH" sz="1800" spc="-1" strike="noStrike">
                <a:solidFill>
                  <a:srgbClr val="000000"/>
                </a:solidFill>
                <a:latin typeface="AppleSystemUIFont"/>
                <a:ea typeface="AppleSystemUIFont"/>
              </a:rPr>
              <a:t>, at ang klima ng isang lugar ang nagtatakda sa mga uri ng halaman at hayop na maaaring mabuhay rito.</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AppleSystemUIFont"/>
                <a:ea typeface="AppleSystemUIFont"/>
              </a:rPr>
              <a:t>Bumuo si </a:t>
            </a:r>
            <a:r>
              <a:rPr b="1" lang="en-PH" sz="1800" spc="-1" strike="noStrike">
                <a:solidFill>
                  <a:srgbClr val="000000"/>
                </a:solidFill>
                <a:latin typeface="AppleSystemUIFont"/>
                <a:ea typeface="AppleSystemUIFont"/>
              </a:rPr>
              <a:t>Wladimir Koppen</a:t>
            </a:r>
            <a:r>
              <a:rPr b="0" lang="en-PH" sz="1800" spc="-1" strike="noStrike">
                <a:solidFill>
                  <a:srgbClr val="000000"/>
                </a:solidFill>
                <a:latin typeface="AppleSystemUIFont"/>
                <a:ea typeface="AppleSystemUIFont"/>
              </a:rPr>
              <a:t>, isang Russian-German </a:t>
            </a:r>
            <a:r>
              <a:rPr b="0" i="1" lang="en-PH" sz="1800" spc="-1" strike="noStrike">
                <a:solidFill>
                  <a:srgbClr val="000000"/>
                </a:solidFill>
                <a:latin typeface="AppleSystemUIFont"/>
                <a:ea typeface="AppleSystemUIFont"/>
              </a:rPr>
              <a:t>climatologist,</a:t>
            </a:r>
            <a:r>
              <a:rPr b="0" lang="en-PH" sz="1800" spc="-1" strike="noStrike">
                <a:solidFill>
                  <a:srgbClr val="000000"/>
                </a:solidFill>
                <a:latin typeface="AppleSystemUIFont"/>
                <a:ea typeface="AppleSystemUIFont"/>
              </a:rPr>
              <a:t> ng limang pangunahing klasipikasyon na umiiral sa mundo batay sa temperatura at presipitasyon ng mga lugar. Tunghayan ang talahanayan sa ibaba tungkol sa iba’t ibang klasipikasyon, katangian, at halimbawa ng klima.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Rectangle 37"/>
          <p:cNvSpPr/>
          <p:nvPr/>
        </p:nvSpPr>
        <p:spPr>
          <a:xfrm>
            <a:off x="0" y="532080"/>
            <a:ext cx="75574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6" name="Rectangle 38"/>
          <p:cNvSpPr/>
          <p:nvPr/>
        </p:nvSpPr>
        <p:spPr>
          <a:xfrm>
            <a:off x="426960" y="532080"/>
            <a:ext cx="69138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Iba’t Ibang Klasipikasyon ng Klima</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87" name=""/>
          <p:cNvGraphicFramePr/>
          <p:nvPr/>
        </p:nvGraphicFramePr>
        <p:xfrm>
          <a:off x="697320" y="1367280"/>
          <a:ext cx="10670400" cy="4316760"/>
        </p:xfrm>
        <a:graphic>
          <a:graphicData uri="http://schemas.openxmlformats.org/drawingml/2006/table">
            <a:tbl>
              <a:tblPr/>
              <a:tblGrid>
                <a:gridCol w="1858320"/>
                <a:gridCol w="6117480"/>
                <a:gridCol w="2694960"/>
              </a:tblGrid>
              <a:tr h="614520">
                <a:tc>
                  <a:txBody>
                    <a:bodyPr lIns="90000" rIns="90000" anchor="ctr">
                      <a:noAutofit/>
                    </a:bodyPr>
                    <a:p>
                      <a:pPr algn="ctr">
                        <a:lnSpc>
                          <a:spcPct val="100000"/>
                        </a:lnSpc>
                      </a:pPr>
                      <a:r>
                        <a:rPr b="1" lang="en-PH" sz="1800" spc="-1" strike="noStrike">
                          <a:solidFill>
                            <a:srgbClr val="000000"/>
                          </a:solidFill>
                          <a:latin typeface="Lato"/>
                        </a:rPr>
                        <a:t>Klasipikasyon ng Klima</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Katangian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Halimbawa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029240">
                <a:tc>
                  <a:txBody>
                    <a:bodyPr lIns="90000" rIns="90000" anchor="ctr">
                      <a:noAutofit/>
                    </a:bodyPr>
                    <a:p>
                      <a:pPr>
                        <a:lnSpc>
                          <a:spcPct val="100000"/>
                        </a:lnSpc>
                      </a:pPr>
                      <a:r>
                        <a:rPr b="0" lang="en-PH" sz="1800" spc="-1" strike="noStrike">
                          <a:solidFill>
                            <a:srgbClr val="000000"/>
                          </a:solidFill>
                          <a:latin typeface="Lato"/>
                        </a:rPr>
                        <a:t>Tropikal</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Mainit at mahalumigmig ang klima sa lugar na ito. Nagtataglay rin ito ng mataas na antas ng pag-ulan sa buong taon.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Pilipinas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17480">
                <a:tc>
                  <a:txBody>
                    <a:bodyPr lIns="90000" rIns="90000" anchor="ctr">
                      <a:noAutofit/>
                    </a:bodyPr>
                    <a:p>
                      <a:pPr>
                        <a:lnSpc>
                          <a:spcPct val="100000"/>
                        </a:lnSpc>
                      </a:pPr>
                      <a:r>
                        <a:rPr b="0" lang="en-PH" sz="1800" spc="-1" strike="noStrike">
                          <a:solidFill>
                            <a:srgbClr val="000000"/>
                          </a:solidFill>
                          <a:latin typeface="Lato"/>
                        </a:rPr>
                        <a:t>Tuyo</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Tuyo Nakararanas ng lubhang init sa buong taon at kakaunti lamang ang pag-ulan.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Iran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17480">
                <a:tc>
                  <a:txBody>
                    <a:bodyPr lIns="90000" rIns="90000" anchor="ctr">
                      <a:noAutofit/>
                    </a:bodyPr>
                    <a:p>
                      <a:pPr>
                        <a:lnSpc>
                          <a:spcPct val="100000"/>
                        </a:lnSpc>
                      </a:pPr>
                      <a:r>
                        <a:rPr b="0" lang="en-PH" sz="1800" spc="-1" strike="noStrike">
                          <a:solidFill>
                            <a:srgbClr val="000000"/>
                          </a:solidFill>
                          <a:latin typeface="Lato"/>
                        </a:rPr>
                        <a:t>Katamtaman at Mahalumigmig</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Ang lugar ay nakararanas ng mula katamtaman hanggang sa malakas na pag-ulan.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Turkey</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17480">
                <a:tc>
                  <a:txBody>
                    <a:bodyPr lIns="90000" rIns="90000" anchor="ctr">
                      <a:noAutofit/>
                    </a:bodyPr>
                    <a:p>
                      <a:pPr>
                        <a:lnSpc>
                          <a:spcPct val="100000"/>
                        </a:lnSpc>
                      </a:pPr>
                      <a:r>
                        <a:rPr b="0" lang="en-PH" sz="1800" spc="-1" strike="noStrike">
                          <a:solidFill>
                            <a:srgbClr val="000000"/>
                          </a:solidFill>
                          <a:latin typeface="Lato"/>
                        </a:rPr>
                        <a:t>Kontinental</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ea typeface="AppleSystemUIFont"/>
                        </a:rPr>
                        <a:t>Nagtataglay ito ng mahabang taglamig at maiksing tag-araw. </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Hilagang Europa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520560">
                <a:tc>
                  <a:txBody>
                    <a:bodyPr lIns="90000" rIns="90000" anchor="ctr">
                      <a:noAutofit/>
                    </a:bodyPr>
                    <a:p>
                      <a:pPr>
                        <a:lnSpc>
                          <a:spcPct val="100000"/>
                        </a:lnSpc>
                      </a:pPr>
                      <a:r>
                        <a:rPr b="0" lang="en-PH" sz="1800" spc="-1" strike="noStrike">
                          <a:solidFill>
                            <a:srgbClr val="000000"/>
                          </a:solidFill>
                          <a:latin typeface="Lato"/>
                        </a:rPr>
                        <a:t>Polar</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ea typeface="AppleSystemUIFont"/>
                        </a:rPr>
                        <a:t>Nakararanas dito ng lubhang lamig sa buong taon.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Antartica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Rectangle 25"/>
          <p:cNvSpPr/>
          <p:nvPr/>
        </p:nvSpPr>
        <p:spPr>
          <a:xfrm>
            <a:off x="0" y="532080"/>
            <a:ext cx="35614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9" name="Rectangle 26"/>
          <p:cNvSpPr/>
          <p:nvPr/>
        </p:nvSpPr>
        <p:spPr>
          <a:xfrm>
            <a:off x="426960" y="532080"/>
            <a:ext cx="29178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Yamang Likas</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90" name="" descr=""/>
          <p:cNvPicPr/>
          <p:nvPr/>
        </p:nvPicPr>
        <p:blipFill>
          <a:blip r:embed="rId1"/>
          <a:stretch/>
        </p:blipFill>
        <p:spPr>
          <a:xfrm>
            <a:off x="216720" y="1440360"/>
            <a:ext cx="11630880" cy="4758480"/>
          </a:xfrm>
          <a:prstGeom prst="rect">
            <a:avLst/>
          </a:prstGeom>
          <a:ln w="0">
            <a:noFill/>
          </a:ln>
        </p:spPr>
      </p:pic>
      <p:sp>
        <p:nvSpPr>
          <p:cNvPr id="191" name=""/>
          <p:cNvSpPr/>
          <p:nvPr/>
        </p:nvSpPr>
        <p:spPr>
          <a:xfrm>
            <a:off x="913680" y="4363200"/>
            <a:ext cx="4692240" cy="1366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ea typeface="DejaVu Sans"/>
              </a:rPr>
              <a:t>Halimbawa nito ay mga gubat, hayop, at mga bagay na maaaring makuha sa kanila tulad ng fossil na panggatong, uling, at </a:t>
            </a:r>
            <a:r>
              <a:rPr b="0" i="1" lang="en-PH" sz="1800" spc="-1" strike="noStrike">
                <a:solidFill>
                  <a:srgbClr val="000000"/>
                </a:solidFill>
                <a:latin typeface="Lato"/>
                <a:ea typeface="DejaVu Sans"/>
              </a:rPr>
              <a:t>petroleum</a:t>
            </a:r>
            <a:endParaRPr b="0" lang="en-PH" sz="1800" spc="-1" strike="noStrike">
              <a:solidFill>
                <a:srgbClr val="000000"/>
              </a:solidFill>
              <a:latin typeface="Arial"/>
            </a:endParaRPr>
          </a:p>
        </p:txBody>
      </p:sp>
      <p:sp>
        <p:nvSpPr>
          <p:cNvPr id="192" name=""/>
          <p:cNvSpPr/>
          <p:nvPr/>
        </p:nvSpPr>
        <p:spPr>
          <a:xfrm>
            <a:off x="6438960" y="4358160"/>
            <a:ext cx="4881960" cy="1397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ea typeface="DejaVu Sans"/>
              </a:rPr>
              <a:t>Halimbawa nito ay nagmula sa mga walang buhay na materyal tulad ng lupa, tubig, hangin, at mabibigat na metal gaya ng ginto, pilak, at tanso</a:t>
            </a:r>
            <a:endParaRPr b="0" lang="en-PH" sz="1800" spc="-1" strike="noStrike">
              <a:solidFill>
                <a:srgbClr val="000000"/>
              </a:solidFill>
              <a:latin typeface="Arial"/>
            </a:endParaRPr>
          </a:p>
        </p:txBody>
      </p:sp>
      <p:sp>
        <p:nvSpPr>
          <p:cNvPr id="193" name=""/>
          <p:cNvSpPr/>
          <p:nvPr/>
        </p:nvSpPr>
        <p:spPr>
          <a:xfrm>
            <a:off x="4646520" y="1711440"/>
            <a:ext cx="2864520" cy="497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1800" spc="-1" strike="noStrike">
                <a:solidFill>
                  <a:srgbClr val="000000"/>
                </a:solidFill>
                <a:latin typeface="Lato"/>
                <a:ea typeface="AppleSystemUIFont"/>
              </a:rPr>
              <a:t>Likas na Yaman</a:t>
            </a:r>
            <a:endParaRPr b="0" lang="en-PH" sz="1800" spc="-1" strike="noStrike">
              <a:solidFill>
                <a:srgbClr val="000000"/>
              </a:solidFill>
              <a:latin typeface="Arial"/>
            </a:endParaRPr>
          </a:p>
        </p:txBody>
      </p:sp>
      <p:sp>
        <p:nvSpPr>
          <p:cNvPr id="194" name=""/>
          <p:cNvSpPr/>
          <p:nvPr/>
        </p:nvSpPr>
        <p:spPr>
          <a:xfrm>
            <a:off x="2601000" y="3224160"/>
            <a:ext cx="1965600" cy="345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1800" spc="-1" strike="noStrike">
                <a:solidFill>
                  <a:srgbClr val="000000"/>
                </a:solidFill>
                <a:latin typeface="Lato"/>
                <a:ea typeface="AppleSystemUIFont"/>
              </a:rPr>
              <a:t>Biotic</a:t>
            </a:r>
            <a:endParaRPr b="0" lang="en-PH" sz="1800" spc="-1" strike="noStrike">
              <a:solidFill>
                <a:srgbClr val="000000"/>
              </a:solidFill>
              <a:latin typeface="Arial"/>
            </a:endParaRPr>
          </a:p>
        </p:txBody>
      </p:sp>
      <p:sp>
        <p:nvSpPr>
          <p:cNvPr id="195" name=""/>
          <p:cNvSpPr/>
          <p:nvPr/>
        </p:nvSpPr>
        <p:spPr>
          <a:xfrm>
            <a:off x="7245000" y="3224160"/>
            <a:ext cx="1965600" cy="345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1800" spc="-1" strike="noStrike">
                <a:solidFill>
                  <a:srgbClr val="000000"/>
                </a:solidFill>
                <a:latin typeface="Lato"/>
                <a:ea typeface="AppleSystemUIFont"/>
              </a:rPr>
              <a:t>Abiotic</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Rectangle 27"/>
          <p:cNvSpPr/>
          <p:nvPr/>
        </p:nvSpPr>
        <p:spPr>
          <a:xfrm>
            <a:off x="0" y="532080"/>
            <a:ext cx="35614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97" name="Rectangle 28"/>
          <p:cNvSpPr/>
          <p:nvPr/>
        </p:nvSpPr>
        <p:spPr>
          <a:xfrm>
            <a:off x="426960" y="532080"/>
            <a:ext cx="29178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Yamang Likas</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98" name="" descr=""/>
          <p:cNvPicPr/>
          <p:nvPr/>
        </p:nvPicPr>
        <p:blipFill>
          <a:blip r:embed="rId1"/>
          <a:stretch/>
        </p:blipFill>
        <p:spPr>
          <a:xfrm>
            <a:off x="1275840" y="1624680"/>
            <a:ext cx="3985920" cy="2633760"/>
          </a:xfrm>
          <a:prstGeom prst="rect">
            <a:avLst/>
          </a:prstGeom>
          <a:ln w="0">
            <a:noFill/>
          </a:ln>
        </p:spPr>
      </p:pic>
      <p:pic>
        <p:nvPicPr>
          <p:cNvPr id="199" name="" descr=""/>
          <p:cNvPicPr/>
          <p:nvPr/>
        </p:nvPicPr>
        <p:blipFill>
          <a:blip r:embed="rId2"/>
          <a:stretch/>
        </p:blipFill>
        <p:spPr>
          <a:xfrm>
            <a:off x="6546600" y="1607760"/>
            <a:ext cx="3931920" cy="2635200"/>
          </a:xfrm>
          <a:prstGeom prst="rect">
            <a:avLst/>
          </a:prstGeom>
          <a:ln w="0">
            <a:noFill/>
          </a:ln>
        </p:spPr>
      </p:pic>
      <p:sp>
        <p:nvSpPr>
          <p:cNvPr id="200" name=""/>
          <p:cNvSpPr/>
          <p:nvPr/>
        </p:nvSpPr>
        <p:spPr>
          <a:xfrm>
            <a:off x="1435680" y="4377960"/>
            <a:ext cx="3612600" cy="1008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1800" spc="-1" strike="noStrike">
                <a:solidFill>
                  <a:srgbClr val="000000"/>
                </a:solidFill>
                <a:latin typeface="Lato"/>
                <a:ea typeface="DejaVu Sans"/>
              </a:rPr>
              <a:t>Renewable -</a:t>
            </a:r>
            <a:r>
              <a:rPr b="0" lang="en-PH" sz="1800" spc="-1" strike="noStrike">
                <a:solidFill>
                  <a:srgbClr val="000000"/>
                </a:solidFill>
                <a:latin typeface="Lato"/>
                <a:ea typeface="DejaVu Sans"/>
              </a:rPr>
              <a:t> mga likas na yaman na maaaring mapalitan sa paglipas ng panahon</a:t>
            </a:r>
            <a:endParaRPr b="0" lang="en-PH" sz="1800" spc="-1" strike="noStrike">
              <a:solidFill>
                <a:srgbClr val="000000"/>
              </a:solidFill>
              <a:latin typeface="Arial"/>
            </a:endParaRPr>
          </a:p>
        </p:txBody>
      </p:sp>
      <p:sp>
        <p:nvSpPr>
          <p:cNvPr id="201" name=""/>
          <p:cNvSpPr/>
          <p:nvPr/>
        </p:nvSpPr>
        <p:spPr>
          <a:xfrm>
            <a:off x="6783840" y="4364640"/>
            <a:ext cx="3716280" cy="1008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1800" spc="-1" strike="noStrike">
                <a:solidFill>
                  <a:srgbClr val="000000"/>
                </a:solidFill>
                <a:latin typeface="Lato"/>
                <a:ea typeface="DejaVu Sans"/>
              </a:rPr>
              <a:t>Nonrenewable - </a:t>
            </a:r>
            <a:r>
              <a:rPr b="0" lang="en-PH" sz="1800" spc="-1" strike="noStrike">
                <a:solidFill>
                  <a:srgbClr val="000000"/>
                </a:solidFill>
                <a:latin typeface="Lato"/>
                <a:ea typeface="DejaVu Sans"/>
              </a:rPr>
              <a:t>mga</a:t>
            </a:r>
            <a:endParaRPr b="0" lang="en-PH" sz="1800" spc="-1" strike="noStrike">
              <a:solidFill>
                <a:srgbClr val="000000"/>
              </a:solidFill>
              <a:latin typeface="Arial"/>
            </a:endParaRPr>
          </a:p>
          <a:p>
            <a:pPr algn="ctr">
              <a:lnSpc>
                <a:spcPct val="100000"/>
              </a:lnSpc>
            </a:pPr>
            <a:r>
              <a:rPr b="0" lang="en-PH" sz="1800" spc="-1" strike="noStrike">
                <a:solidFill>
                  <a:srgbClr val="000000"/>
                </a:solidFill>
                <a:latin typeface="Lato"/>
                <a:ea typeface="DejaVu Sans"/>
              </a:rPr>
              <a:t>likas na yaman mula sa limitadong suplay at hindi rin ito napapalitan.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Rectangle 29"/>
          <p:cNvSpPr/>
          <p:nvPr/>
        </p:nvSpPr>
        <p:spPr>
          <a:xfrm>
            <a:off x="0" y="532080"/>
            <a:ext cx="35614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03" name="Rectangle 30"/>
          <p:cNvSpPr/>
          <p:nvPr/>
        </p:nvSpPr>
        <p:spPr>
          <a:xfrm>
            <a:off x="426960" y="532080"/>
            <a:ext cx="29178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Yamang Likas</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204" name=""/>
          <p:cNvSpPr/>
          <p:nvPr/>
        </p:nvSpPr>
        <p:spPr>
          <a:xfrm>
            <a:off x="931320" y="1599480"/>
            <a:ext cx="10095480" cy="3999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ea typeface="DejaVu Sans"/>
              </a:rPr>
              <a:t>Mainam kung maisasaisip mo na hindi kasiguraduhan ang konseptong kapag mayabong ang likas na yaman ng isang bansa ay uunlad na ito at kung wala namang likas na yaman ay mahirap na ito. Ilan sa mga dahilan ang sumusunod:</a:t>
            </a:r>
            <a:endParaRPr b="0" lang="en-PH" sz="1800" spc="-1" strike="noStrike">
              <a:solidFill>
                <a:srgbClr val="000000"/>
              </a:solidFill>
              <a:latin typeface="Arial"/>
            </a:endParaRPr>
          </a:p>
          <a:p>
            <a:pPr algn="just">
              <a:lnSpc>
                <a:spcPct val="100000"/>
              </a:lnSpc>
              <a:spcBef>
                <a:spcPts val="850"/>
              </a:spcBef>
              <a:spcAft>
                <a:spcPts val="850"/>
              </a:spcAft>
            </a:pPr>
            <a:r>
              <a:rPr b="0" lang="en-PH" sz="1800" spc="-1" strike="noStrike">
                <a:solidFill>
                  <a:srgbClr val="000000"/>
                </a:solidFill>
                <a:latin typeface="Lato"/>
                <a:ea typeface="DejaVu Sans"/>
              </a:rPr>
              <a:t>1. Minsan, ang kasaganahan ng bansa ay nakasalalay sa uri, dami, at pagkakaiba-iba ng likas na yaman at sa pamamaraan ng paglinang nito.</a:t>
            </a:r>
            <a:endParaRPr b="0" lang="en-PH" sz="1800" spc="-1" strike="noStrike">
              <a:solidFill>
                <a:srgbClr val="000000"/>
              </a:solidFill>
              <a:latin typeface="Arial"/>
            </a:endParaRPr>
          </a:p>
          <a:p>
            <a:pPr algn="just">
              <a:lnSpc>
                <a:spcPct val="100000"/>
              </a:lnSpc>
              <a:spcBef>
                <a:spcPts val="850"/>
              </a:spcBef>
              <a:spcAft>
                <a:spcPts val="850"/>
              </a:spcAft>
            </a:pPr>
            <a:r>
              <a:rPr b="0" lang="en-PH" sz="1800" spc="-1" strike="noStrike">
                <a:solidFill>
                  <a:srgbClr val="000000"/>
                </a:solidFill>
                <a:latin typeface="Lato"/>
                <a:ea typeface="DejaVu Sans"/>
              </a:rPr>
              <a:t>2. May mga pagkakataong hindi pumapayag ang mga bansa na makuha ng mga mayayamang bansa ang kanilang likas na yaman. Sila ay lumalaban upang hindi ito makuha sa kanila at mapanatili din nila ang kanilang pagkakakilanlan.</a:t>
            </a:r>
            <a:endParaRPr b="0" lang="en-PH" sz="1800" spc="-1" strike="noStrike">
              <a:solidFill>
                <a:srgbClr val="000000"/>
              </a:solidFill>
              <a:latin typeface="Arial"/>
            </a:endParaRPr>
          </a:p>
          <a:p>
            <a:pPr algn="just">
              <a:lnSpc>
                <a:spcPct val="100000"/>
              </a:lnSpc>
              <a:spcBef>
                <a:spcPts val="850"/>
              </a:spcBef>
              <a:spcAft>
                <a:spcPts val="850"/>
              </a:spcAft>
            </a:pPr>
            <a:r>
              <a:rPr b="0" lang="en-PH" sz="1800" spc="-1" strike="noStrike">
                <a:solidFill>
                  <a:srgbClr val="000000"/>
                </a:solidFill>
                <a:latin typeface="Lato"/>
                <a:ea typeface="DejaVu Sans"/>
              </a:rPr>
              <a:t>3. Malaki ang kinalaman ng mga nanunungkulan sa pag-ukit ng kasaysayan ng kanilang mga bansa, Nakasalalay sa kaniyang mga polisiya at patakaran ang paggamit at pagpapaunlad ng likas na yaman n g kaniyang nasasakupan.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Rectangle 15"/>
          <p:cNvSpPr/>
          <p:nvPr/>
        </p:nvSpPr>
        <p:spPr>
          <a:xfrm>
            <a:off x="-113040" y="552240"/>
            <a:ext cx="388908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06" name="Rectangle 192"/>
          <p:cNvSpPr/>
          <p:nvPr/>
        </p:nvSpPr>
        <p:spPr>
          <a:xfrm>
            <a:off x="540000" y="552240"/>
            <a:ext cx="2867760" cy="651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207" name="Rectangle 194"/>
          <p:cNvSpPr/>
          <p:nvPr/>
        </p:nvSpPr>
        <p:spPr>
          <a:xfrm>
            <a:off x="720000" y="1496160"/>
            <a:ext cx="1096920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208" name=""/>
          <p:cNvSpPr/>
          <p:nvPr/>
        </p:nvSpPr>
        <p:spPr>
          <a:xfrm>
            <a:off x="942480" y="1496160"/>
            <a:ext cx="1064160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DejaVu Sans"/>
              </a:rPr>
              <a:t>I. Panuto:</a:t>
            </a:r>
            <a:r>
              <a:rPr b="0" lang="en-PH" sz="1800" spc="-1" strike="noStrike">
                <a:solidFill>
                  <a:srgbClr val="000000"/>
                </a:solidFill>
                <a:latin typeface="Lato"/>
                <a:ea typeface="DejaVu Sans"/>
              </a:rPr>
              <a:t> Hanapin ang mga katagang nakalista sa ibaba na may kaugnayan sa nakalipas na aralin. Bilugan ang mga katagang ito sa makikita mo sa loob ng kahon. Pagkatapos ay ipaliwanag ang mga konseptong iyong hinanap.</a:t>
            </a:r>
            <a:endParaRPr b="0" lang="en-PH" sz="1800" spc="-1" strike="noStrike">
              <a:solidFill>
                <a:srgbClr val="000000"/>
              </a:solidFill>
              <a:latin typeface="Arial"/>
            </a:endParaRPr>
          </a:p>
        </p:txBody>
      </p:sp>
      <p:graphicFrame>
        <p:nvGraphicFramePr>
          <p:cNvPr id="209" name=""/>
          <p:cNvGraphicFramePr/>
          <p:nvPr/>
        </p:nvGraphicFramePr>
        <p:xfrm>
          <a:off x="1117080" y="2726280"/>
          <a:ext cx="2459880" cy="2694600"/>
        </p:xfrm>
        <a:graphic>
          <a:graphicData uri="http://schemas.openxmlformats.org/drawingml/2006/table">
            <a:tbl>
              <a:tblPr/>
              <a:tblGrid>
                <a:gridCol w="2460240"/>
              </a:tblGrid>
              <a:tr h="448920">
                <a:tc>
                  <a:txBody>
                    <a:bodyPr lIns="90000" rIns="90000" anchor="t">
                      <a:noAutofit/>
                    </a:bodyPr>
                    <a:p>
                      <a:pPr>
                        <a:lnSpc>
                          <a:spcPct val="100000"/>
                        </a:lnSpc>
                      </a:pPr>
                      <a:r>
                        <a:rPr b="1" lang="en-PH" sz="1800" spc="-1" strike="noStrike">
                          <a:solidFill>
                            <a:srgbClr val="000000"/>
                          </a:solidFill>
                          <a:latin typeface="Arial"/>
                        </a:rPr>
                        <a:t>Mga Konsepto: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48920">
                <a:tc>
                  <a:txBody>
                    <a:bodyPr lIns="90000" rIns="90000" anchor="t">
                      <a:noAutofit/>
                    </a:bodyPr>
                    <a:p>
                      <a:pPr>
                        <a:lnSpc>
                          <a:spcPct val="100000"/>
                        </a:lnSpc>
                      </a:pPr>
                      <a:r>
                        <a:rPr b="0" lang="en-PH" sz="1800" spc="-1" strike="noStrike">
                          <a:solidFill>
                            <a:srgbClr val="000000"/>
                          </a:solidFill>
                          <a:latin typeface="Arial"/>
                        </a:rPr>
                        <a:t>Heograpiya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48920">
                <a:tc>
                  <a:txBody>
                    <a:bodyPr lIns="90000" rIns="90000" anchor="t">
                      <a:noAutofit/>
                    </a:bodyPr>
                    <a:p>
                      <a:pPr>
                        <a:lnSpc>
                          <a:spcPct val="100000"/>
                        </a:lnSpc>
                      </a:pPr>
                      <a:r>
                        <a:rPr b="0" lang="en-PH" sz="1800" spc="-1" strike="noStrike">
                          <a:solidFill>
                            <a:srgbClr val="000000"/>
                          </a:solidFill>
                          <a:latin typeface="Arial"/>
                        </a:rPr>
                        <a:t>Teorya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48920">
                <a:tc>
                  <a:txBody>
                    <a:bodyPr lIns="90000" rIns="90000" anchor="t">
                      <a:noAutofit/>
                    </a:bodyPr>
                    <a:p>
                      <a:pPr>
                        <a:lnSpc>
                          <a:spcPct val="100000"/>
                        </a:lnSpc>
                      </a:pPr>
                      <a:r>
                        <a:rPr b="0" lang="en-PH" sz="1800" spc="-1" strike="noStrike">
                          <a:solidFill>
                            <a:srgbClr val="000000"/>
                          </a:solidFill>
                          <a:latin typeface="Arial"/>
                        </a:rPr>
                        <a:t>Lupa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48920">
                <a:tc>
                  <a:txBody>
                    <a:bodyPr lIns="90000" rIns="90000" anchor="t">
                      <a:noAutofit/>
                    </a:bodyPr>
                    <a:p>
                      <a:pPr>
                        <a:lnSpc>
                          <a:spcPct val="100000"/>
                        </a:lnSpc>
                      </a:pPr>
                      <a:r>
                        <a:rPr b="0" lang="en-PH" sz="1800" spc="-1" strike="noStrike">
                          <a:solidFill>
                            <a:srgbClr val="000000"/>
                          </a:solidFill>
                          <a:latin typeface="Arial"/>
                        </a:rPr>
                        <a:t>Tubig</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50000">
                <a:tc>
                  <a:txBody>
                    <a:bodyPr lIns="90000" rIns="90000" anchor="t">
                      <a:noAutofit/>
                    </a:bodyPr>
                    <a:p>
                      <a:pPr>
                        <a:lnSpc>
                          <a:spcPct val="100000"/>
                        </a:lnSpc>
                      </a:pPr>
                      <a:r>
                        <a:rPr b="0" lang="en-PH" sz="1800" spc="-1" strike="noStrike">
                          <a:solidFill>
                            <a:srgbClr val="000000"/>
                          </a:solidFill>
                          <a:latin typeface="Arial"/>
                        </a:rPr>
                        <a:t>Klima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graphicFrame>
        <p:nvGraphicFramePr>
          <p:cNvPr id="210" name=""/>
          <p:cNvGraphicFramePr/>
          <p:nvPr/>
        </p:nvGraphicFramePr>
        <p:xfrm>
          <a:off x="4707000" y="2758320"/>
          <a:ext cx="5399640" cy="2694600"/>
        </p:xfrm>
        <a:graphic>
          <a:graphicData uri="http://schemas.openxmlformats.org/drawingml/2006/table">
            <a:tbl>
              <a:tblPr/>
              <a:tblGrid>
                <a:gridCol w="540000"/>
                <a:gridCol w="540000"/>
                <a:gridCol w="540000"/>
                <a:gridCol w="540000"/>
                <a:gridCol w="540000"/>
                <a:gridCol w="540000"/>
                <a:gridCol w="540000"/>
                <a:gridCol w="540000"/>
                <a:gridCol w="540000"/>
                <a:gridCol w="540000"/>
              </a:tblGrid>
              <a:tr h="448920">
                <a:tc>
                  <a:txBody>
                    <a:bodyPr lIns="90000" rIns="90000" anchor="ctr">
                      <a:noAutofit/>
                    </a:bodyPr>
                    <a:p>
                      <a:pPr algn="ctr">
                        <a:lnSpc>
                          <a:spcPct val="100000"/>
                        </a:lnSpc>
                      </a:pPr>
                      <a:r>
                        <a:rPr b="1" lang="en-PH" sz="1800" spc="-1" strike="noStrike">
                          <a:solidFill>
                            <a:srgbClr val="000000"/>
                          </a:solidFill>
                          <a:latin typeface="Arial"/>
                        </a:rPr>
                        <a:t>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B</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T</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R</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Y</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48920">
                <a:tc>
                  <a:txBody>
                    <a:bodyPr lIns="90000" rIns="90000" anchor="ctr">
                      <a:noAutofit/>
                    </a:bodyPr>
                    <a:p>
                      <a:pPr algn="ctr">
                        <a:lnSpc>
                          <a:spcPct val="100000"/>
                        </a:lnSpc>
                      </a:pPr>
                      <a:r>
                        <a:rPr b="1" lang="en-PH" sz="1800" spc="-1" strike="noStrike">
                          <a:solidFill>
                            <a:srgbClr val="000000"/>
                          </a:solidFill>
                          <a:latin typeface="Arial"/>
                        </a:rPr>
                        <a:t>M</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T</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U</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B</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I</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G</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P</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Q</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48920">
                <a:tc>
                  <a:txBody>
                    <a:bodyPr lIns="90000" rIns="90000" anchor="ctr">
                      <a:noAutofit/>
                    </a:bodyPr>
                    <a:p>
                      <a:pPr algn="ctr">
                        <a:lnSpc>
                          <a:spcPct val="100000"/>
                        </a:lnSpc>
                      </a:pPr>
                      <a:r>
                        <a:rPr b="1" lang="en-PH" sz="1800" spc="-1" strike="noStrike">
                          <a:solidFill>
                            <a:srgbClr val="000000"/>
                          </a:solidFill>
                          <a:latin typeface="Arial"/>
                        </a:rPr>
                        <a:t>I</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R</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J</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U</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D</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T</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U</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D</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48920">
                <a:tc>
                  <a:txBody>
                    <a:bodyPr lIns="90000" rIns="90000" anchor="ctr">
                      <a:noAutofit/>
                    </a:bodyPr>
                    <a:p>
                      <a:pPr algn="ctr">
                        <a:lnSpc>
                          <a:spcPct val="100000"/>
                        </a:lnSpc>
                      </a:pPr>
                      <a:r>
                        <a:rPr b="1" lang="en-PH" sz="1800" spc="-1" strike="noStrike">
                          <a:solidFill>
                            <a:srgbClr val="000000"/>
                          </a:solidFill>
                          <a:latin typeface="Arial"/>
                        </a:rPr>
                        <a:t>L</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U</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P</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G</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R</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P</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V</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W</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48920">
                <a:tc>
                  <a:txBody>
                    <a:bodyPr lIns="90000" rIns="90000" anchor="ctr">
                      <a:noAutofit/>
                    </a:bodyPr>
                    <a:p>
                      <a:pPr algn="ctr">
                        <a:lnSpc>
                          <a:spcPct val="100000"/>
                        </a:lnSpc>
                      </a:pPr>
                      <a:r>
                        <a:rPr b="1" lang="en-PH" sz="1800" spc="-1" strike="noStrike">
                          <a:solidFill>
                            <a:srgbClr val="000000"/>
                          </a:solidFill>
                          <a:latin typeface="Arial"/>
                        </a:rPr>
                        <a:t>K</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P</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L</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L</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P</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50000">
                <a:tc>
                  <a:txBody>
                    <a:bodyPr lIns="90000" rIns="90000" anchor="ctr">
                      <a:noAutofit/>
                    </a:bodyPr>
                    <a:p>
                      <a:pPr algn="ctr">
                        <a:lnSpc>
                          <a:spcPct val="100000"/>
                        </a:lnSpc>
                      </a:pPr>
                      <a:r>
                        <a:rPr b="1" lang="en-PH" sz="1800" spc="-1" strike="noStrike">
                          <a:solidFill>
                            <a:srgbClr val="000000"/>
                          </a:solidFill>
                          <a:latin typeface="Arial"/>
                        </a:rPr>
                        <a:t>H</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G</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R</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P</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I</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Y</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Arial"/>
                        </a:rPr>
                        <a:t>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4" name="" descr=""/>
          <p:cNvPicPr/>
          <p:nvPr/>
        </p:nvPicPr>
        <p:blipFill>
          <a:blip r:embed="rId1"/>
          <a:srcRect l="0" t="0" r="0" b="3002"/>
          <a:stretch/>
        </p:blipFill>
        <p:spPr>
          <a:xfrm>
            <a:off x="0" y="1258560"/>
            <a:ext cx="12191400" cy="5090760"/>
          </a:xfrm>
          <a:prstGeom prst="rect">
            <a:avLst/>
          </a:prstGeom>
          <a:ln w="0">
            <a:noFill/>
          </a:ln>
        </p:spPr>
      </p:pic>
      <p:sp>
        <p:nvSpPr>
          <p:cNvPr id="135" name="Rectangle 6"/>
          <p:cNvSpPr/>
          <p:nvPr/>
        </p:nvSpPr>
        <p:spPr>
          <a:xfrm>
            <a:off x="-113040" y="532080"/>
            <a:ext cx="71708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6" name="Rectangle 7"/>
          <p:cNvSpPr/>
          <p:nvPr/>
        </p:nvSpPr>
        <p:spPr>
          <a:xfrm>
            <a:off x="426960" y="532080"/>
            <a:ext cx="66308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Limang Tema ng Heograpiya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7" name=""/>
          <p:cNvSpPr/>
          <p:nvPr/>
        </p:nvSpPr>
        <p:spPr>
          <a:xfrm>
            <a:off x="1368360" y="1481400"/>
            <a:ext cx="3685320" cy="601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PH" sz="1500" spc="-1" strike="noStrike">
                <a:solidFill>
                  <a:srgbClr val="000000"/>
                </a:solidFill>
                <a:latin typeface="Lato"/>
                <a:ea typeface="DejaVu Sans"/>
              </a:rPr>
              <a:t>Hango sa salitang Griyego na </a:t>
            </a:r>
            <a:r>
              <a:rPr b="1" i="1" lang="en-PH" sz="1500" spc="-1" strike="noStrike">
                <a:solidFill>
                  <a:srgbClr val="000000"/>
                </a:solidFill>
                <a:latin typeface="Lato"/>
                <a:ea typeface="DejaVu Sans"/>
              </a:rPr>
              <a:t>“geo”</a:t>
            </a:r>
            <a:r>
              <a:rPr b="0" lang="en-PH" sz="1500" spc="-1" strike="noStrike">
                <a:solidFill>
                  <a:srgbClr val="000000"/>
                </a:solidFill>
                <a:latin typeface="Lato"/>
                <a:ea typeface="DejaVu Sans"/>
              </a:rPr>
              <a:t> na nangangahulugang </a:t>
            </a:r>
            <a:r>
              <a:rPr b="1" lang="en-PH" sz="1500" spc="-1" strike="noStrike">
                <a:solidFill>
                  <a:srgbClr val="000000"/>
                </a:solidFill>
                <a:latin typeface="Lato"/>
                <a:ea typeface="DejaVu Sans"/>
              </a:rPr>
              <a:t>“lupa”</a:t>
            </a:r>
            <a:endParaRPr b="0" lang="en-PH" sz="1500" spc="-1" strike="noStrike">
              <a:solidFill>
                <a:srgbClr val="000000"/>
              </a:solidFill>
              <a:latin typeface="Arial"/>
            </a:endParaRPr>
          </a:p>
        </p:txBody>
      </p:sp>
      <p:sp>
        <p:nvSpPr>
          <p:cNvPr id="138" name=""/>
          <p:cNvSpPr/>
          <p:nvPr/>
        </p:nvSpPr>
        <p:spPr>
          <a:xfrm>
            <a:off x="7412760" y="1481760"/>
            <a:ext cx="3927960" cy="813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PH" sz="1500" spc="-1" strike="noStrike">
                <a:solidFill>
                  <a:srgbClr val="000000"/>
                </a:solidFill>
                <a:latin typeface="Lato"/>
                <a:ea typeface="DejaVu Sans"/>
              </a:rPr>
              <a:t>Hango sa salitang Griyego na </a:t>
            </a:r>
            <a:r>
              <a:rPr b="1" i="1" lang="en-PH" sz="1500" spc="-1" strike="noStrike">
                <a:solidFill>
                  <a:srgbClr val="000000"/>
                </a:solidFill>
                <a:latin typeface="Lato"/>
                <a:ea typeface="DejaVu Sans"/>
              </a:rPr>
              <a:t>“graphein”</a:t>
            </a:r>
            <a:r>
              <a:rPr b="0" lang="en-PH" sz="1500" spc="-1" strike="noStrike">
                <a:solidFill>
                  <a:srgbClr val="000000"/>
                </a:solidFill>
                <a:latin typeface="Lato"/>
                <a:ea typeface="DejaVu Sans"/>
              </a:rPr>
              <a:t> na nangangahulugang </a:t>
            </a:r>
            <a:r>
              <a:rPr b="1" lang="en-PH" sz="1500" spc="-1" strike="noStrike">
                <a:solidFill>
                  <a:srgbClr val="000000"/>
                </a:solidFill>
                <a:latin typeface="Lato"/>
                <a:ea typeface="DejaVu Sans"/>
              </a:rPr>
              <a:t>“pagsusulat”</a:t>
            </a:r>
            <a:endParaRPr b="0" lang="en-PH" sz="1500" spc="-1" strike="noStrike">
              <a:solidFill>
                <a:srgbClr val="000000"/>
              </a:solidFill>
              <a:latin typeface="Arial"/>
            </a:endParaRPr>
          </a:p>
        </p:txBody>
      </p:sp>
      <p:sp>
        <p:nvSpPr>
          <p:cNvPr id="139" name=""/>
          <p:cNvSpPr/>
          <p:nvPr/>
        </p:nvSpPr>
        <p:spPr>
          <a:xfrm>
            <a:off x="2512440" y="2359440"/>
            <a:ext cx="7619400" cy="841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1500" spc="-1" strike="noStrike">
                <a:solidFill>
                  <a:srgbClr val="000000"/>
                </a:solidFill>
                <a:latin typeface="Lato"/>
                <a:ea typeface="DejaVu Sans"/>
              </a:rPr>
              <a:t>Heograpiya</a:t>
            </a:r>
            <a:endParaRPr b="0" lang="en-PH" sz="1500" spc="-1" strike="noStrike">
              <a:solidFill>
                <a:srgbClr val="000000"/>
              </a:solidFill>
              <a:latin typeface="Arial"/>
            </a:endParaRPr>
          </a:p>
          <a:p>
            <a:pPr algn="ctr">
              <a:lnSpc>
                <a:spcPct val="100000"/>
              </a:lnSpc>
            </a:pPr>
            <a:r>
              <a:rPr b="0" lang="en-PH" sz="1500" spc="-1" strike="noStrike">
                <a:solidFill>
                  <a:srgbClr val="000000"/>
                </a:solidFill>
                <a:latin typeface="Lato"/>
                <a:ea typeface="DejaVu Sans"/>
              </a:rPr>
              <a:t>Ito ay tumutukoy  sa pag-aaral tungkol sa pisikal na katangian ng mundo at interaksiyon ng tao sa kaniyang kapaligiran.</a:t>
            </a:r>
            <a:endParaRPr b="0" lang="en-PH" sz="1500" spc="-1" strike="noStrike">
              <a:solidFill>
                <a:srgbClr val="000000"/>
              </a:solidFill>
              <a:latin typeface="Arial"/>
            </a:endParaRPr>
          </a:p>
        </p:txBody>
      </p:sp>
      <p:sp>
        <p:nvSpPr>
          <p:cNvPr id="140" name=""/>
          <p:cNvSpPr/>
          <p:nvPr/>
        </p:nvSpPr>
        <p:spPr>
          <a:xfrm>
            <a:off x="201600" y="3727080"/>
            <a:ext cx="3638880" cy="995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1300" spc="-1" strike="noStrike">
                <a:solidFill>
                  <a:srgbClr val="000000"/>
                </a:solidFill>
                <a:latin typeface="Lato"/>
                <a:ea typeface="DejaVu Sans"/>
              </a:rPr>
              <a:t>Lugar - </a:t>
            </a:r>
            <a:r>
              <a:rPr b="0" lang="en-PH" sz="1300" spc="-1" strike="noStrike">
                <a:solidFill>
                  <a:srgbClr val="000000"/>
                </a:solidFill>
                <a:latin typeface="Lato"/>
                <a:ea typeface="DejaVu Sans"/>
              </a:rPr>
              <a:t>Ito ang katangiang pisikal at mga taong naninirahan sa isang pook, kabilang rito ang mga anyong lupa at tubig, klima, at likas na yaman ng bansa.</a:t>
            </a:r>
            <a:endParaRPr b="0" lang="en-PH" sz="1300" spc="-1" strike="noStrike">
              <a:solidFill>
                <a:srgbClr val="000000"/>
              </a:solidFill>
              <a:latin typeface="Arial"/>
            </a:endParaRPr>
          </a:p>
        </p:txBody>
      </p:sp>
      <p:sp>
        <p:nvSpPr>
          <p:cNvPr id="141" name=""/>
          <p:cNvSpPr/>
          <p:nvPr/>
        </p:nvSpPr>
        <p:spPr>
          <a:xfrm>
            <a:off x="4821840" y="3727080"/>
            <a:ext cx="2745360" cy="1026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1300" spc="-1" strike="noStrike">
                <a:solidFill>
                  <a:srgbClr val="000000"/>
                </a:solidFill>
                <a:latin typeface="Lato"/>
                <a:ea typeface="DejaVu Sans"/>
              </a:rPr>
              <a:t>Rehiyon - </a:t>
            </a:r>
            <a:r>
              <a:rPr b="0" lang="en-PH" sz="1300" spc="-1" strike="noStrike">
                <a:solidFill>
                  <a:srgbClr val="000000"/>
                </a:solidFill>
                <a:latin typeface="Lato"/>
                <a:ea typeface="DejaVu Sans"/>
              </a:rPr>
              <a:t>Binubuo ito ng lugar o teritoryo na may magkakaparehong kultura, klima, at mga anyong lupa at tubig.</a:t>
            </a:r>
            <a:endParaRPr b="0" lang="en-PH" sz="1300" spc="-1" strike="noStrike">
              <a:solidFill>
                <a:srgbClr val="000000"/>
              </a:solidFill>
              <a:latin typeface="Arial"/>
            </a:endParaRPr>
          </a:p>
        </p:txBody>
      </p:sp>
      <p:sp>
        <p:nvSpPr>
          <p:cNvPr id="142" name=""/>
          <p:cNvSpPr/>
          <p:nvPr/>
        </p:nvSpPr>
        <p:spPr>
          <a:xfrm>
            <a:off x="8880120" y="3619080"/>
            <a:ext cx="3143160" cy="1371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1300" spc="-1" strike="noStrike">
                <a:solidFill>
                  <a:srgbClr val="000000"/>
                </a:solidFill>
                <a:latin typeface="Lato"/>
                <a:ea typeface="DejaVu Sans"/>
              </a:rPr>
              <a:t>Paggalaw ng Tao - </a:t>
            </a:r>
            <a:r>
              <a:rPr b="0" lang="en-PH" sz="1300" spc="-1" strike="noStrike">
                <a:solidFill>
                  <a:srgbClr val="000000"/>
                </a:solidFill>
                <a:latin typeface="Lato"/>
                <a:ea typeface="DejaVu Sans"/>
              </a:rPr>
              <a:t>Ito ang pagkilos ng mga tao, produkto , o kaisipan mula sa isang pook papunta sa ibang lugar. Nangyayari ito upang makahanap ang tao ng kaniyang ikabubuhay.</a:t>
            </a:r>
            <a:endParaRPr b="0" lang="en-PH" sz="1300" spc="-1" strike="noStrike">
              <a:solidFill>
                <a:srgbClr val="000000"/>
              </a:solidFill>
              <a:latin typeface="Arial"/>
            </a:endParaRPr>
          </a:p>
        </p:txBody>
      </p:sp>
      <p:sp>
        <p:nvSpPr>
          <p:cNvPr id="143" name=""/>
          <p:cNvSpPr/>
          <p:nvPr/>
        </p:nvSpPr>
        <p:spPr>
          <a:xfrm>
            <a:off x="552600" y="4961520"/>
            <a:ext cx="5776200" cy="1407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1300" spc="-1" strike="noStrike">
                <a:solidFill>
                  <a:srgbClr val="000000"/>
                </a:solidFill>
                <a:latin typeface="Lato"/>
                <a:ea typeface="DejaVu Sans"/>
              </a:rPr>
              <a:t>Lokasyon</a:t>
            </a:r>
            <a:r>
              <a:rPr b="0" lang="en-PH" sz="1300" spc="-1" strike="noStrike">
                <a:solidFill>
                  <a:srgbClr val="000000"/>
                </a:solidFill>
                <a:latin typeface="Lato"/>
                <a:ea typeface="DejaVu Sans"/>
              </a:rPr>
              <a:t> - May dalawang paraan sa pagtukoy ng lokasyon : </a:t>
            </a:r>
            <a:r>
              <a:rPr b="1" lang="en-PH" sz="1300" spc="-1" strike="noStrike">
                <a:solidFill>
                  <a:srgbClr val="000000"/>
                </a:solidFill>
                <a:latin typeface="Lato"/>
                <a:ea typeface="DejaVu Sans"/>
              </a:rPr>
              <a:t>tiyak o </a:t>
            </a:r>
            <a:r>
              <a:rPr b="1" i="1" lang="en-PH" sz="1300" spc="-1" strike="noStrike">
                <a:solidFill>
                  <a:srgbClr val="000000"/>
                </a:solidFill>
                <a:latin typeface="Lato"/>
                <a:ea typeface="DejaVu Sans"/>
              </a:rPr>
              <a:t>absolute </a:t>
            </a:r>
            <a:r>
              <a:rPr b="0" lang="en-PH" sz="1300" spc="-1" strike="noStrike">
                <a:solidFill>
                  <a:srgbClr val="000000"/>
                </a:solidFill>
                <a:latin typeface="Lato"/>
                <a:ea typeface="DejaVu Sans"/>
              </a:rPr>
              <a:t>at </a:t>
            </a:r>
            <a:r>
              <a:rPr b="1" lang="en-PH" sz="1300" spc="-1" strike="noStrike">
                <a:solidFill>
                  <a:srgbClr val="000000"/>
                </a:solidFill>
                <a:latin typeface="Lato"/>
                <a:ea typeface="DejaVu Sans"/>
              </a:rPr>
              <a:t>relatibong lokasyon</a:t>
            </a:r>
            <a:r>
              <a:rPr b="0" lang="en-PH" sz="1300" spc="-1" strike="noStrike">
                <a:solidFill>
                  <a:srgbClr val="000000"/>
                </a:solidFill>
                <a:latin typeface="Lato"/>
                <a:ea typeface="DejaVu Sans"/>
              </a:rPr>
              <a:t>. Ang tiyak na lokasyon ay gumagamit ng mapa upang masukat ang longhitud at latitud ng isang lugar o bansa saman -talang ang relatibong lokasyon naman ay gumagamit ng mga lugar o katubi -gang nakapaligid upang matukoy ang kinaroroonan ng isang lugar o bansa.</a:t>
            </a:r>
            <a:endParaRPr b="0" lang="en-PH" sz="1300" spc="-1" strike="noStrike">
              <a:solidFill>
                <a:srgbClr val="000000"/>
              </a:solidFill>
              <a:latin typeface="Arial"/>
            </a:endParaRPr>
          </a:p>
        </p:txBody>
      </p:sp>
      <p:sp>
        <p:nvSpPr>
          <p:cNvPr id="144" name=""/>
          <p:cNvSpPr/>
          <p:nvPr/>
        </p:nvSpPr>
        <p:spPr>
          <a:xfrm>
            <a:off x="6959160" y="4904280"/>
            <a:ext cx="4424040" cy="1233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1300" spc="-1" strike="noStrike">
                <a:solidFill>
                  <a:srgbClr val="000000"/>
                </a:solidFill>
                <a:latin typeface="Lato"/>
                <a:ea typeface="DejaVu Sans"/>
              </a:rPr>
              <a:t>Interaksiyon ng Tao at Kapaligiran - </a:t>
            </a:r>
            <a:r>
              <a:rPr b="0" lang="en-PH" sz="1300" spc="-1" strike="noStrike">
                <a:solidFill>
                  <a:srgbClr val="000000"/>
                </a:solidFill>
                <a:latin typeface="Lato"/>
                <a:ea typeface="DejaVu Sans"/>
              </a:rPr>
              <a:t>Ang tao, upang mabuhay, ay umaayon sa kaniyang kapaligiran. Ang tao, bilang nagiisip na nilalang, ay maaaring iayon ang kaniyang pamumuhay batay sa kaniyang kapaligiran o kaya ay baguhin ito batay sa kaniyang pangangailangan.</a:t>
            </a:r>
            <a:endParaRPr b="0" lang="en-PH" sz="1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Rectangle 1"/>
          <p:cNvSpPr/>
          <p:nvPr/>
        </p:nvSpPr>
        <p:spPr>
          <a:xfrm>
            <a:off x="-113040" y="552240"/>
            <a:ext cx="569088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12" name="Rectangle 2"/>
          <p:cNvSpPr/>
          <p:nvPr/>
        </p:nvSpPr>
        <p:spPr>
          <a:xfrm>
            <a:off x="426960" y="527760"/>
            <a:ext cx="4940280" cy="676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213" name="Rectangle 3"/>
          <p:cNvSpPr/>
          <p:nvPr/>
        </p:nvSpPr>
        <p:spPr>
          <a:xfrm>
            <a:off x="540000" y="231480"/>
            <a:ext cx="10131120" cy="1196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214" name=""/>
          <p:cNvSpPr/>
          <p:nvPr/>
        </p:nvSpPr>
        <p:spPr>
          <a:xfrm>
            <a:off x="915120" y="1680840"/>
            <a:ext cx="10173600" cy="27918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pPr>
            <a:r>
              <a:rPr b="0" lang="en-PH" sz="1800" spc="-1" strike="noStrike">
                <a:solidFill>
                  <a:srgbClr val="000000"/>
                </a:solidFill>
                <a:latin typeface="Lato"/>
                <a:ea typeface="DejaVu Sans"/>
              </a:rPr>
              <a:t>1. Heograpiya – pag-aaral ng katangiang pisikal ng daigdig</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DejaVu Sans"/>
              </a:rPr>
              <a:t>2. Teorya – pagpapaliwanag sa pinagmulan ng isang bagay o </a:t>
            </a:r>
            <a:r>
              <a:rPr b="0" i="1" lang="en-PH" sz="1800" spc="-1" strike="noStrike">
                <a:solidFill>
                  <a:srgbClr val="000000"/>
                </a:solidFill>
                <a:latin typeface="Lato"/>
                <a:ea typeface="DejaVu Sans"/>
              </a:rPr>
              <a:t>phenomenon</a:t>
            </a:r>
            <a:r>
              <a:rPr b="0" lang="en-PH" sz="1800" spc="-1" strike="noStrike">
                <a:solidFill>
                  <a:srgbClr val="000000"/>
                </a:solidFill>
                <a:latin typeface="Lato"/>
                <a:ea typeface="DejaVu Sans"/>
              </a:rPr>
              <a:t> na kailangan pang ipasailalim sa eksperimentasyon</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DejaVu Sans"/>
              </a:rPr>
              <a:t>3. Lupa – pinagmulan ng nutrisyon at tahanan ng maraming </a:t>
            </a:r>
            <a:r>
              <a:rPr b="0" i="1" lang="en-PH" sz="1800" spc="-1" strike="noStrike">
                <a:solidFill>
                  <a:srgbClr val="000000"/>
                </a:solidFill>
                <a:latin typeface="Lato"/>
                <a:ea typeface="DejaVu Sans"/>
              </a:rPr>
              <a:t>organism</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DejaVu Sans"/>
              </a:rPr>
              <a:t>4. Tubig – gamit sa tahanan, agrikultura, transportasyon, at industriya</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DejaVu Sans"/>
              </a:rPr>
              <a:t>5. Klima – pangkalahatang kalagayan ng panahon sa isang lugar sa loob ng maraming taon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Rectangle 4"/>
          <p:cNvSpPr/>
          <p:nvPr/>
        </p:nvSpPr>
        <p:spPr>
          <a:xfrm>
            <a:off x="0" y="532080"/>
            <a:ext cx="972576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6" name="Rectangle 5"/>
          <p:cNvSpPr/>
          <p:nvPr/>
        </p:nvSpPr>
        <p:spPr>
          <a:xfrm>
            <a:off x="426960" y="532080"/>
            <a:ext cx="103208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Gamit ng Linya sa paggamit ng Mapa at Globo</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7" name=""/>
          <p:cNvSpPr/>
          <p:nvPr/>
        </p:nvSpPr>
        <p:spPr>
          <a:xfrm>
            <a:off x="929880" y="1590120"/>
            <a:ext cx="10035360" cy="3983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pPr>
            <a:r>
              <a:rPr b="1" lang="en-PH" sz="1800" spc="-1" strike="noStrike">
                <a:solidFill>
                  <a:srgbClr val="000000"/>
                </a:solidFill>
                <a:latin typeface="Lato"/>
                <a:ea typeface="DejaVu Sans"/>
              </a:rPr>
              <a:t>1. </a:t>
            </a:r>
            <a:r>
              <a:rPr b="1" i="1" lang="en-PH" sz="1800" spc="-1" strike="noStrike">
                <a:solidFill>
                  <a:srgbClr val="000000"/>
                </a:solidFill>
                <a:latin typeface="Lato"/>
                <a:ea typeface="DejaVu Sans"/>
              </a:rPr>
              <a:t>Meridian</a:t>
            </a: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 imahinaryo o mga kathang-isip na paikot na guhit na bumabagtas mula Hilagang Polo (North Pole) patungong Timog Polo (South Pole).</a:t>
            </a:r>
            <a:endParaRPr b="0" lang="en-PH" sz="1800" spc="-1" strike="noStrike">
              <a:solidFill>
                <a:srgbClr val="000000"/>
              </a:solidFill>
              <a:latin typeface="Arial"/>
            </a:endParaRPr>
          </a:p>
          <a:p>
            <a:pPr algn="just">
              <a:lnSpc>
                <a:spcPct val="100000"/>
              </a:lnSpc>
              <a:spcBef>
                <a:spcPts val="850"/>
              </a:spcBef>
              <a:spcAft>
                <a:spcPts val="850"/>
              </a:spcAft>
            </a:pPr>
            <a:r>
              <a:rPr b="1" lang="en-PH" sz="1800" spc="-1" strike="noStrike">
                <a:solidFill>
                  <a:srgbClr val="000000"/>
                </a:solidFill>
                <a:latin typeface="Lato"/>
                <a:ea typeface="DejaVu Sans"/>
              </a:rPr>
              <a:t>2.</a:t>
            </a:r>
            <a:r>
              <a:rPr b="0" lang="en-PH" sz="1800" spc="-1" strike="noStrike">
                <a:solidFill>
                  <a:srgbClr val="000000"/>
                </a:solidFill>
                <a:latin typeface="Lato"/>
                <a:ea typeface="DejaVu Sans"/>
              </a:rPr>
              <a:t> </a:t>
            </a:r>
            <a:r>
              <a:rPr b="1" i="1" lang="en-PH" sz="1800" spc="-1" strike="noStrike">
                <a:solidFill>
                  <a:srgbClr val="000000"/>
                </a:solidFill>
                <a:latin typeface="Lato"/>
                <a:ea typeface="DejaVu Sans"/>
              </a:rPr>
              <a:t>Prime Meridian</a:t>
            </a: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 tinatayang pinakagitnang guhit na makikita sa 0° longhitud at humahati mula sa silangan at kanluran ng globo. Ito ay ginagamit na batayan sa pagtukoy ng oras.</a:t>
            </a:r>
            <a:endParaRPr b="0" lang="en-PH" sz="1800" spc="-1" strike="noStrike">
              <a:solidFill>
                <a:srgbClr val="000000"/>
              </a:solidFill>
              <a:latin typeface="Arial"/>
            </a:endParaRPr>
          </a:p>
          <a:p>
            <a:pPr algn="just">
              <a:lnSpc>
                <a:spcPct val="100000"/>
              </a:lnSpc>
              <a:spcBef>
                <a:spcPts val="850"/>
              </a:spcBef>
              <a:spcAft>
                <a:spcPts val="850"/>
              </a:spcAft>
            </a:pPr>
            <a:r>
              <a:rPr b="1" lang="en-PH" sz="1800" spc="-1" strike="noStrike">
                <a:solidFill>
                  <a:srgbClr val="000000"/>
                </a:solidFill>
                <a:latin typeface="Lato"/>
                <a:ea typeface="DejaVu Sans"/>
              </a:rPr>
              <a:t>3. </a:t>
            </a:r>
            <a:r>
              <a:rPr b="1" i="1" lang="en-PH" sz="1800" spc="-1" strike="noStrike">
                <a:solidFill>
                  <a:srgbClr val="000000"/>
                </a:solidFill>
                <a:latin typeface="Lato"/>
                <a:ea typeface="DejaVu Sans"/>
              </a:rPr>
              <a:t>International Date Line</a:t>
            </a: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 ang guhit na ito ay matatagpuan sa 180°. Ito ang ginagamit na batayan sa pagpapalit ng petsa at oras.</a:t>
            </a:r>
            <a:endParaRPr b="0" lang="en-PH" sz="1800" spc="-1" strike="noStrike">
              <a:solidFill>
                <a:srgbClr val="000000"/>
              </a:solidFill>
              <a:latin typeface="Arial"/>
            </a:endParaRPr>
          </a:p>
          <a:p>
            <a:pPr algn="just">
              <a:lnSpc>
                <a:spcPct val="100000"/>
              </a:lnSpc>
              <a:spcBef>
                <a:spcPts val="850"/>
              </a:spcBef>
              <a:spcAft>
                <a:spcPts val="850"/>
              </a:spcAft>
            </a:pPr>
            <a:r>
              <a:rPr b="1" lang="en-PH" sz="1800" spc="-1" strike="noStrike">
                <a:solidFill>
                  <a:srgbClr val="000000"/>
                </a:solidFill>
                <a:latin typeface="Lato"/>
                <a:ea typeface="DejaVu Sans"/>
              </a:rPr>
              <a:t>4. </a:t>
            </a:r>
            <a:r>
              <a:rPr b="1" i="1" lang="en-PH" sz="1800" spc="-1" strike="noStrike">
                <a:solidFill>
                  <a:srgbClr val="000000"/>
                </a:solidFill>
                <a:latin typeface="Lato"/>
                <a:ea typeface="DejaVu Sans"/>
              </a:rPr>
              <a:t>Parallel</a:t>
            </a: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 pahalang na linya na bumabagtas mula silangan patungo sa kanlurang bahagi ng mundo.</a:t>
            </a:r>
            <a:endParaRPr b="0" lang="en-PH" sz="1800" spc="-1" strike="noStrike">
              <a:solidFill>
                <a:srgbClr val="000000"/>
              </a:solidFill>
              <a:latin typeface="Arial"/>
            </a:endParaRPr>
          </a:p>
          <a:p>
            <a:pPr algn="just">
              <a:lnSpc>
                <a:spcPct val="100000"/>
              </a:lnSpc>
            </a:pPr>
            <a:r>
              <a:rPr b="1" lang="en-PH" sz="1800" spc="-1" strike="noStrike">
                <a:solidFill>
                  <a:srgbClr val="000000"/>
                </a:solidFill>
                <a:latin typeface="Lato"/>
                <a:ea typeface="AppleSystemUIFont"/>
              </a:rPr>
              <a:t>5. Ekwador –</a:t>
            </a:r>
            <a:r>
              <a:rPr b="0" lang="en-PH" sz="1800" spc="-1" strike="noStrike">
                <a:solidFill>
                  <a:srgbClr val="000000"/>
                </a:solidFill>
                <a:latin typeface="Lato"/>
                <a:ea typeface="AppleSystemUIFont"/>
              </a:rPr>
              <a:t> pangunahing latitud na makikita sa 0 ° latitud. Hinahati nito ang mundo mula sa Hilagang Hating-daigdig at Timog Hating-daigdig.</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Rectangle 8"/>
          <p:cNvSpPr/>
          <p:nvPr/>
        </p:nvSpPr>
        <p:spPr>
          <a:xfrm>
            <a:off x="0" y="532080"/>
            <a:ext cx="972576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9" name="Rectangle 9"/>
          <p:cNvSpPr/>
          <p:nvPr/>
        </p:nvSpPr>
        <p:spPr>
          <a:xfrm>
            <a:off x="426960" y="532080"/>
            <a:ext cx="103208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Gamit ng Linya sa paggamit ng Mapa at Globo</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0" name=""/>
          <p:cNvSpPr/>
          <p:nvPr/>
        </p:nvSpPr>
        <p:spPr>
          <a:xfrm>
            <a:off x="929880" y="1590120"/>
            <a:ext cx="10035360" cy="17546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34"/>
              </a:spcBef>
              <a:spcAft>
                <a:spcPts val="1134"/>
              </a:spcAft>
            </a:pPr>
            <a:r>
              <a:rPr b="1" lang="en-PH" sz="1800" spc="-1" strike="noStrike">
                <a:solidFill>
                  <a:srgbClr val="000000"/>
                </a:solidFill>
                <a:latin typeface="Lato"/>
                <a:ea typeface="AppleSystemUIFont"/>
              </a:rPr>
              <a:t>6. Sistemang Bisinal – </a:t>
            </a:r>
            <a:r>
              <a:rPr b="0" lang="en-PH" sz="1800" spc="-1" strike="noStrike">
                <a:solidFill>
                  <a:srgbClr val="000000"/>
                </a:solidFill>
                <a:latin typeface="Lato"/>
                <a:ea typeface="AppleSystemUIFont"/>
              </a:rPr>
              <a:t>natutukoy ang lokasyon ng isang luga o sa pamamagitan ng pagkilala sa mga anyong lupa katulad na lamang ng mga bansa, probinsiya, at lungsod na nakapalibot dito.</a:t>
            </a:r>
            <a:endParaRPr b="0" lang="en-PH" sz="1800" spc="-1" strike="noStrike">
              <a:solidFill>
                <a:srgbClr val="000000"/>
              </a:solidFill>
              <a:latin typeface="Arial"/>
            </a:endParaRPr>
          </a:p>
          <a:p>
            <a:pPr>
              <a:lnSpc>
                <a:spcPct val="100000"/>
              </a:lnSpc>
              <a:spcBef>
                <a:spcPts val="1134"/>
              </a:spcBef>
              <a:spcAft>
                <a:spcPts val="1134"/>
              </a:spcAft>
            </a:pPr>
            <a:r>
              <a:rPr b="1" lang="en-PH" sz="1800" spc="-1" strike="noStrike">
                <a:solidFill>
                  <a:srgbClr val="000000"/>
                </a:solidFill>
                <a:latin typeface="Lato"/>
                <a:ea typeface="AppleSystemUIFont"/>
              </a:rPr>
              <a:t>7. Sistemang Insular –</a:t>
            </a:r>
            <a:r>
              <a:rPr b="0" lang="en-PH" sz="1800" spc="-1" strike="noStrike">
                <a:solidFill>
                  <a:srgbClr val="000000"/>
                </a:solidFill>
                <a:latin typeface="Lato"/>
                <a:ea typeface="AppleSystemUIFont"/>
              </a:rPr>
              <a:t> batayan ng mga anyong tubig na nakapalibot dito katulad na lamang ng karagatan, dagat, ilog, lawa, at iba pa.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Rectangle 10"/>
          <p:cNvSpPr/>
          <p:nvPr/>
        </p:nvSpPr>
        <p:spPr>
          <a:xfrm>
            <a:off x="0" y="532080"/>
            <a:ext cx="32828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2" name="Rectangle 11"/>
          <p:cNvSpPr/>
          <p:nvPr/>
        </p:nvSpPr>
        <p:spPr>
          <a:xfrm>
            <a:off x="426960" y="532080"/>
            <a:ext cx="28558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Topograpiya</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3" name=""/>
          <p:cNvSpPr/>
          <p:nvPr/>
        </p:nvSpPr>
        <p:spPr>
          <a:xfrm>
            <a:off x="929880" y="1590120"/>
            <a:ext cx="10035360" cy="23781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283"/>
              </a:spcBef>
              <a:spcAft>
                <a:spcPts val="283"/>
              </a:spcAft>
              <a:buClr>
                <a:srgbClr val="000000"/>
              </a:buClr>
              <a:buSzPct val="45000"/>
              <a:buFont typeface="Symbol"/>
              <a:buChar char=""/>
            </a:pPr>
            <a:r>
              <a:rPr b="0" lang="en-PH" sz="1800" spc="-1" strike="noStrike">
                <a:solidFill>
                  <a:srgbClr val="000000"/>
                </a:solidFill>
                <a:latin typeface="Lato"/>
                <a:ea typeface="AppleSystemUIFont"/>
              </a:rPr>
              <a:t>Ang salitang topograpiya ay hinango sa salitang Griyego na </a:t>
            </a:r>
            <a:r>
              <a:rPr b="1" i="1" lang="en-PH" sz="1800" spc="-1" strike="noStrike">
                <a:solidFill>
                  <a:srgbClr val="000000"/>
                </a:solidFill>
                <a:latin typeface="Lato"/>
                <a:ea typeface="AppleSystemUIFont"/>
              </a:rPr>
              <a:t>“topo”</a:t>
            </a:r>
            <a:r>
              <a:rPr b="0" lang="en-PH" sz="1800" spc="-1" strike="noStrike">
                <a:solidFill>
                  <a:srgbClr val="000000"/>
                </a:solidFill>
                <a:latin typeface="Lato"/>
                <a:ea typeface="AppleSystemUIFont"/>
              </a:rPr>
              <a:t> o lugar at </a:t>
            </a:r>
            <a:r>
              <a:rPr b="1" i="1" lang="en-PH" sz="1800" spc="-1" strike="noStrike">
                <a:solidFill>
                  <a:srgbClr val="000000"/>
                </a:solidFill>
                <a:latin typeface="Lato"/>
                <a:ea typeface="AppleSystemUIFont"/>
              </a:rPr>
              <a:t>“graphia”</a:t>
            </a:r>
            <a:r>
              <a:rPr b="0" lang="en-PH" sz="1800" spc="-1" strike="noStrike">
                <a:solidFill>
                  <a:srgbClr val="000000"/>
                </a:solidFill>
                <a:latin typeface="Lato"/>
                <a:ea typeface="AppleSystemUIFont"/>
              </a:rPr>
              <a:t> o paglalarawan. </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Symbol"/>
              <a:buChar char=""/>
            </a:pPr>
            <a:r>
              <a:rPr b="0" lang="en-PH" sz="1800" spc="-1" strike="noStrike">
                <a:solidFill>
                  <a:srgbClr val="000000"/>
                </a:solidFill>
                <a:latin typeface="Lato"/>
                <a:ea typeface="AppleSystemUIFont"/>
              </a:rPr>
              <a:t>Sa pag-aaral nito, malalaman mo na ito ay isang salita na naglalarawan ng isang pag-aaral sa ibabaw ng lupa. Kasama na rito ang pag-aaral tungkol sa mga pagbabagong naganap sa mga bundok, lambak, at maging ang mga katangian ng mga ilog at daan. </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Symbol"/>
              <a:buChar char=""/>
            </a:pPr>
            <a:r>
              <a:rPr b="0" lang="en-PH" sz="1800" spc="-1" strike="noStrike">
                <a:solidFill>
                  <a:srgbClr val="000000"/>
                </a:solidFill>
                <a:latin typeface="Lato"/>
                <a:ea typeface="AppleSystemUIFont"/>
              </a:rPr>
              <a:t>Nakaaapekto ang topograpiya sa pang-araw-araw na pamumuhay ng mga tao—ang pagbabago ng panahon at epekto nito sa isang rehiyon o lugar.</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Rectangle 12"/>
          <p:cNvSpPr/>
          <p:nvPr/>
        </p:nvSpPr>
        <p:spPr>
          <a:xfrm>
            <a:off x="0" y="532080"/>
            <a:ext cx="34376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5" name="Rectangle 13"/>
          <p:cNvSpPr/>
          <p:nvPr/>
        </p:nvSpPr>
        <p:spPr>
          <a:xfrm>
            <a:off x="426960" y="532080"/>
            <a:ext cx="29178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Anyong Lupa</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6" name=""/>
          <p:cNvSpPr/>
          <p:nvPr/>
        </p:nvSpPr>
        <p:spPr>
          <a:xfrm>
            <a:off x="929880" y="2617560"/>
            <a:ext cx="6952680" cy="3483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ea typeface="AppleSystemUIFont"/>
              </a:rPr>
              <a:t>a. Ang </a:t>
            </a:r>
            <a:r>
              <a:rPr b="1" lang="en-PH" sz="1800" spc="-1" strike="noStrike">
                <a:solidFill>
                  <a:srgbClr val="000000"/>
                </a:solidFill>
                <a:latin typeface="Lato"/>
                <a:ea typeface="AppleSystemUIFont"/>
              </a:rPr>
              <a:t>teoryang </a:t>
            </a:r>
            <a:r>
              <a:rPr b="1" i="1" lang="en-PH" sz="1800" spc="-1" strike="noStrike">
                <a:solidFill>
                  <a:srgbClr val="000000"/>
                </a:solidFill>
                <a:latin typeface="Lato"/>
                <a:ea typeface="AppleSystemUIFont"/>
              </a:rPr>
              <a:t>continental drift</a:t>
            </a:r>
            <a:r>
              <a:rPr b="1"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ay ipinanukala ni </a:t>
            </a:r>
            <a:r>
              <a:rPr b="1" lang="en-PH" sz="1800" spc="-1" strike="noStrike">
                <a:solidFill>
                  <a:srgbClr val="000000"/>
                </a:solidFill>
                <a:latin typeface="Lato"/>
                <a:ea typeface="AppleSystemUIFont"/>
              </a:rPr>
              <a:t>Alfred Wegener</a:t>
            </a:r>
            <a:r>
              <a:rPr b="0" lang="en-PH" sz="1800" spc="-1" strike="noStrike">
                <a:solidFill>
                  <a:srgbClr val="000000"/>
                </a:solidFill>
                <a:latin typeface="Lato"/>
                <a:ea typeface="AppleSystemUIFont"/>
              </a:rPr>
              <a:t>, isang kilalang German </a:t>
            </a:r>
            <a:r>
              <a:rPr b="0" i="1" lang="en-PH" sz="1800" spc="-1" strike="noStrike">
                <a:solidFill>
                  <a:srgbClr val="000000"/>
                </a:solidFill>
                <a:latin typeface="Lato"/>
                <a:ea typeface="AppleSystemUIFont"/>
              </a:rPr>
              <a:t>geologist</a:t>
            </a:r>
            <a:r>
              <a:rPr b="0" lang="en-PH" sz="1800" spc="-1" strike="noStrike">
                <a:solidFill>
                  <a:srgbClr val="000000"/>
                </a:solidFill>
                <a:latin typeface="Lato"/>
                <a:ea typeface="AppleSystemUIFont"/>
              </a:rPr>
              <a:t> noong 1912. Ayon sa teoryang ito, pinaniniwalaang magkakaugnay ang mga kontinente sa isang </a:t>
            </a:r>
            <a:r>
              <a:rPr b="0" i="1" lang="en-PH" sz="1800" spc="-1" strike="noStrike">
                <a:solidFill>
                  <a:srgbClr val="000000"/>
                </a:solidFill>
                <a:latin typeface="Lato"/>
                <a:ea typeface="AppleSystemUIFont"/>
              </a:rPr>
              <a:t>supercontinent</a:t>
            </a:r>
            <a:r>
              <a:rPr b="0" lang="en-PH" sz="1800" spc="-1" strike="noStrike">
                <a:solidFill>
                  <a:srgbClr val="000000"/>
                </a:solidFill>
                <a:latin typeface="Lato"/>
                <a:ea typeface="AppleSystemUIFont"/>
              </a:rPr>
              <a:t> na tinatawag na </a:t>
            </a:r>
            <a:r>
              <a:rPr b="1" lang="en-PH" sz="1800" spc="-1" strike="noStrike">
                <a:solidFill>
                  <a:srgbClr val="000000"/>
                </a:solidFill>
                <a:latin typeface="Lato"/>
                <a:ea typeface="AppleSystemUIFont"/>
              </a:rPr>
              <a:t>“Pangea.”</a:t>
            </a:r>
            <a:r>
              <a:rPr b="0" lang="en-PH" sz="1800" spc="-1" strike="noStrike">
                <a:solidFill>
                  <a:srgbClr val="000000"/>
                </a:solidFill>
                <a:latin typeface="Lato"/>
                <a:ea typeface="AppleSystemUIFont"/>
              </a:rPr>
              <a:t> Sanhi ito ng malalakas na paglindol at pag-uga ng mga bato sa kailaliman ng kalupaan at karagatan ng daigdig. Ayon kay Wegener, ang mga kontinente ay binubuo ng tinatawag na Gondwanaland at Laurasia. Ang </a:t>
            </a:r>
            <a:r>
              <a:rPr b="1" lang="en-PH" sz="1800" spc="-1" strike="noStrike">
                <a:solidFill>
                  <a:srgbClr val="000000"/>
                </a:solidFill>
                <a:latin typeface="Lato"/>
                <a:ea typeface="AppleSystemUIFont"/>
              </a:rPr>
              <a:t>Laurasia</a:t>
            </a:r>
            <a:r>
              <a:rPr b="0" lang="en-PH" sz="1800" spc="-1" strike="noStrike">
                <a:solidFill>
                  <a:srgbClr val="000000"/>
                </a:solidFill>
                <a:latin typeface="Lato"/>
                <a:ea typeface="AppleSystemUIFont"/>
              </a:rPr>
              <a:t> ang sinasabing pinanggalingan ng Asya, Europa, at Hilagang Amerika, samantalang sa </a:t>
            </a:r>
            <a:r>
              <a:rPr b="1" lang="en-PH" sz="1800" spc="-1" strike="noStrike">
                <a:solidFill>
                  <a:srgbClr val="000000"/>
                </a:solidFill>
                <a:latin typeface="Lato"/>
                <a:ea typeface="AppleSystemUIFont"/>
              </a:rPr>
              <a:t>Gondwanaland</a:t>
            </a:r>
            <a:r>
              <a:rPr b="0" lang="en-PH" sz="1800" spc="-1" strike="noStrike">
                <a:solidFill>
                  <a:srgbClr val="000000"/>
                </a:solidFill>
                <a:latin typeface="Lato"/>
                <a:ea typeface="AppleSystemUIFont"/>
              </a:rPr>
              <a:t> naman nagmula ang mga kontinente ng Africa, Antarctica, Australia, at Timog Amerika.</a:t>
            </a:r>
            <a:endParaRPr b="0" lang="en-PH" sz="1800" spc="-1" strike="noStrike">
              <a:solidFill>
                <a:srgbClr val="000000"/>
              </a:solidFill>
              <a:latin typeface="Arial"/>
            </a:endParaRPr>
          </a:p>
        </p:txBody>
      </p:sp>
      <p:pic>
        <p:nvPicPr>
          <p:cNvPr id="157" name="" descr=""/>
          <p:cNvPicPr/>
          <p:nvPr/>
        </p:nvPicPr>
        <p:blipFill>
          <a:blip r:embed="rId1"/>
          <a:stretch/>
        </p:blipFill>
        <p:spPr>
          <a:xfrm>
            <a:off x="7786080" y="2828880"/>
            <a:ext cx="4124520" cy="2638440"/>
          </a:xfrm>
          <a:prstGeom prst="rect">
            <a:avLst/>
          </a:prstGeom>
          <a:ln w="0">
            <a:noFill/>
          </a:ln>
        </p:spPr>
      </p:pic>
      <p:sp>
        <p:nvSpPr>
          <p:cNvPr id="158" name=""/>
          <p:cNvSpPr/>
          <p:nvPr/>
        </p:nvSpPr>
        <p:spPr>
          <a:xfrm>
            <a:off x="662760" y="1579320"/>
            <a:ext cx="1023084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1800" spc="-1" strike="noStrike">
                <a:solidFill>
                  <a:srgbClr val="000000"/>
                </a:solidFill>
                <a:latin typeface="Lato"/>
                <a:ea typeface="AppleSystemUIFont"/>
              </a:rPr>
              <a:t>1. Kontinente –</a:t>
            </a:r>
            <a:r>
              <a:rPr b="0" lang="en-PH" sz="1800" spc="-1" strike="noStrike">
                <a:solidFill>
                  <a:srgbClr val="000000"/>
                </a:solidFill>
                <a:latin typeface="Lato"/>
                <a:ea typeface="AppleSystemUIFont"/>
              </a:rPr>
              <a:t> tumutukoy sa malaking bahagi ng lupa sa mundo. May pitong kontinente na bumubuo sa mundo. Tunghayan ang sumusunod na talahanayan tungkol sa mga kontinente ng mundo.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Rectangle 14"/>
          <p:cNvSpPr/>
          <p:nvPr/>
        </p:nvSpPr>
        <p:spPr>
          <a:xfrm>
            <a:off x="0" y="532080"/>
            <a:ext cx="34376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0" name="Rectangle 16"/>
          <p:cNvSpPr/>
          <p:nvPr/>
        </p:nvSpPr>
        <p:spPr>
          <a:xfrm>
            <a:off x="426960" y="532080"/>
            <a:ext cx="29178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Anyong Lupa</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1" name=""/>
          <p:cNvSpPr/>
          <p:nvPr/>
        </p:nvSpPr>
        <p:spPr>
          <a:xfrm>
            <a:off x="929880" y="1645560"/>
            <a:ext cx="6952680" cy="3483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1134"/>
              </a:spcBef>
              <a:spcAft>
                <a:spcPts val="1134"/>
              </a:spcAft>
            </a:pPr>
            <a:r>
              <a:rPr b="0" lang="en-PH" sz="1800" spc="-1" strike="noStrike">
                <a:solidFill>
                  <a:srgbClr val="000000"/>
                </a:solidFill>
                <a:latin typeface="Lato"/>
                <a:ea typeface="DejaVu Sans"/>
              </a:rPr>
              <a:t>b. Para naman kay </a:t>
            </a:r>
            <a:r>
              <a:rPr b="1" lang="en-PH" sz="1800" spc="-1" strike="noStrike">
                <a:solidFill>
                  <a:srgbClr val="000000"/>
                </a:solidFill>
                <a:latin typeface="Lato"/>
                <a:ea typeface="DejaVu Sans"/>
              </a:rPr>
              <a:t>Alexander Von Humboldt</a:t>
            </a:r>
            <a:r>
              <a:rPr b="0" lang="en-PH" sz="1800" spc="-1" strike="noStrike">
                <a:solidFill>
                  <a:srgbClr val="000000"/>
                </a:solidFill>
                <a:latin typeface="Lato"/>
                <a:ea typeface="DejaVu Sans"/>
              </a:rPr>
              <a:t>, isang Russian </a:t>
            </a:r>
            <a:r>
              <a:rPr b="0" i="1" lang="en-PH" sz="1800" spc="-1" strike="noStrike">
                <a:solidFill>
                  <a:srgbClr val="000000"/>
                </a:solidFill>
                <a:latin typeface="Lato"/>
                <a:ea typeface="DejaVu Sans"/>
              </a:rPr>
              <a:t>geographer</a:t>
            </a:r>
            <a:r>
              <a:rPr b="0" lang="en-PH" sz="1800" spc="-1" strike="noStrike">
                <a:solidFill>
                  <a:srgbClr val="000000"/>
                </a:solidFill>
                <a:latin typeface="Lato"/>
                <a:ea typeface="DejaVu Sans"/>
              </a:rPr>
              <a:t> at </a:t>
            </a:r>
            <a:r>
              <a:rPr b="0" lang="en-PH" sz="1800" spc="-1" strike="noStrike">
                <a:solidFill>
                  <a:srgbClr val="000000"/>
                </a:solidFill>
                <a:latin typeface="Lato"/>
                <a:ea typeface="AppleSystemUIFont"/>
              </a:rPr>
              <a:t>manlalakbay, ang mga kontinenteng nakapaligid sa Antarctica ay magkakarugtong.</a:t>
            </a:r>
            <a:endParaRPr b="0" lang="en-PH" sz="1800" spc="-1" strike="noStrike">
              <a:solidFill>
                <a:srgbClr val="000000"/>
              </a:solidFill>
              <a:latin typeface="Arial"/>
            </a:endParaRPr>
          </a:p>
          <a:p>
            <a:pPr algn="just">
              <a:lnSpc>
                <a:spcPct val="100000"/>
              </a:lnSpc>
              <a:spcBef>
                <a:spcPts val="1134"/>
              </a:spcBef>
              <a:spcAft>
                <a:spcPts val="1134"/>
              </a:spcAft>
            </a:pPr>
            <a:r>
              <a:rPr b="0" lang="en-PH" sz="1800" spc="-1" strike="noStrike">
                <a:solidFill>
                  <a:srgbClr val="000000"/>
                </a:solidFill>
                <a:latin typeface="Lato"/>
                <a:ea typeface="AppleSystemUIFont"/>
              </a:rPr>
              <a:t>c. Ang </a:t>
            </a:r>
            <a:r>
              <a:rPr b="1" lang="en-PH" sz="1800" spc="-1" strike="noStrike">
                <a:solidFill>
                  <a:srgbClr val="000000"/>
                </a:solidFill>
                <a:latin typeface="Lato"/>
                <a:ea typeface="AppleSystemUIFont"/>
              </a:rPr>
              <a:t>teoryang </a:t>
            </a:r>
            <a:r>
              <a:rPr b="1" i="1" lang="en-PH" sz="1800" spc="-1" strike="noStrike">
                <a:solidFill>
                  <a:srgbClr val="000000"/>
                </a:solidFill>
                <a:latin typeface="Lato"/>
                <a:ea typeface="AppleSystemUIFont"/>
              </a:rPr>
              <a:t>plate tectonic</a:t>
            </a:r>
            <a:r>
              <a:rPr b="0" lang="en-PH" sz="1800" spc="-1" strike="noStrike">
                <a:solidFill>
                  <a:srgbClr val="000000"/>
                </a:solidFill>
                <a:latin typeface="Lato"/>
                <a:ea typeface="AppleSystemUIFont"/>
              </a:rPr>
              <a:t> naman ay ipinakilala noong 1960. Ayon sa teoryang ito, ang mga kontinente ay nakatuntong sa </a:t>
            </a:r>
            <a:r>
              <a:rPr b="0" i="1" lang="en-PH" sz="1800" spc="-1" strike="noStrike">
                <a:solidFill>
                  <a:srgbClr val="000000"/>
                </a:solidFill>
                <a:latin typeface="Lato"/>
                <a:ea typeface="AppleSystemUIFont"/>
              </a:rPr>
              <a:t>plates</a:t>
            </a:r>
            <a:r>
              <a:rPr b="0" lang="en-PH" sz="1800" spc="-1" strike="noStrike">
                <a:solidFill>
                  <a:srgbClr val="000000"/>
                </a:solidFill>
                <a:latin typeface="Lato"/>
                <a:ea typeface="AppleSystemUIFont"/>
              </a:rPr>
              <a:t> o malalaking tipak ng lupa na may kapal na 30 hanggang 60 milya na nakalutang sa magma. Sa pag-alsa ng magma mula sa </a:t>
            </a:r>
            <a:r>
              <a:rPr b="0" i="1" lang="en-PH" sz="1800" spc="-1" strike="noStrike">
                <a:solidFill>
                  <a:srgbClr val="000000"/>
                </a:solidFill>
                <a:latin typeface="Lato"/>
                <a:ea typeface="AppleSystemUIFont"/>
              </a:rPr>
              <a:t>mantle</a:t>
            </a:r>
            <a:r>
              <a:rPr b="0" lang="en-PH" sz="1800" spc="-1" strike="noStrike">
                <a:solidFill>
                  <a:srgbClr val="000000"/>
                </a:solidFill>
                <a:latin typeface="Lato"/>
                <a:ea typeface="AppleSystemUIFont"/>
              </a:rPr>
              <a:t>, naitulak nito ang mga tipak ng lupa na maaaring nagpunta sa iba’t ibang direksiyon.</a:t>
            </a:r>
            <a:endParaRPr b="0" lang="en-PH" sz="1800" spc="-1" strike="noStrike">
              <a:solidFill>
                <a:srgbClr val="000000"/>
              </a:solidFill>
              <a:latin typeface="Arial"/>
            </a:endParaRPr>
          </a:p>
        </p:txBody>
      </p:sp>
      <p:pic>
        <p:nvPicPr>
          <p:cNvPr id="162" name="" descr=""/>
          <p:cNvPicPr/>
          <p:nvPr/>
        </p:nvPicPr>
        <p:blipFill>
          <a:blip r:embed="rId1"/>
          <a:stretch/>
        </p:blipFill>
        <p:spPr>
          <a:xfrm>
            <a:off x="7786080" y="1784880"/>
            <a:ext cx="4124520" cy="26384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Rectangle 17"/>
          <p:cNvSpPr/>
          <p:nvPr/>
        </p:nvSpPr>
        <p:spPr>
          <a:xfrm>
            <a:off x="0" y="532080"/>
            <a:ext cx="34376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4" name="Rectangle 18"/>
          <p:cNvSpPr/>
          <p:nvPr/>
        </p:nvSpPr>
        <p:spPr>
          <a:xfrm>
            <a:off x="426960" y="532080"/>
            <a:ext cx="29178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Anyong Lupa</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5" name=""/>
          <p:cNvSpPr/>
          <p:nvPr/>
        </p:nvSpPr>
        <p:spPr>
          <a:xfrm>
            <a:off x="662760" y="1579320"/>
            <a:ext cx="10503360" cy="4503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pPr>
            <a:r>
              <a:rPr b="1" lang="en-PH" sz="1800" spc="-1" strike="noStrike">
                <a:solidFill>
                  <a:srgbClr val="000000"/>
                </a:solidFill>
                <a:latin typeface="Lato"/>
                <a:ea typeface="AppleSystemUIFont"/>
              </a:rPr>
              <a:t>2. Pulo</a:t>
            </a:r>
            <a:r>
              <a:rPr b="0" lang="en-PH" sz="1800" spc="-1" strike="noStrike">
                <a:solidFill>
                  <a:srgbClr val="000000"/>
                </a:solidFill>
                <a:latin typeface="Lato"/>
                <a:ea typeface="AppleSystemUIFont"/>
              </a:rPr>
              <a:t> – maliliit na lupa kaysa kontinente at napaliligiran ng tubig.</a:t>
            </a:r>
            <a:endParaRPr b="0" lang="en-PH" sz="1800" spc="-1" strike="noStrike">
              <a:solidFill>
                <a:srgbClr val="000000"/>
              </a:solidFill>
              <a:latin typeface="Arial"/>
            </a:endParaRPr>
          </a:p>
          <a:p>
            <a:pPr algn="just">
              <a:lnSpc>
                <a:spcPct val="100000"/>
              </a:lnSpc>
              <a:spcBef>
                <a:spcPts val="850"/>
              </a:spcBef>
              <a:spcAft>
                <a:spcPts val="850"/>
              </a:spcAft>
            </a:pPr>
            <a:r>
              <a:rPr b="1" lang="en-PH" sz="1800" spc="-1" strike="noStrike">
                <a:solidFill>
                  <a:srgbClr val="000000"/>
                </a:solidFill>
                <a:latin typeface="Lato"/>
                <a:ea typeface="AppleSystemUIFont"/>
              </a:rPr>
              <a:t>3. Peninsula</a:t>
            </a:r>
            <a:r>
              <a:rPr b="0" lang="en-PH" sz="1800" spc="-1" strike="noStrike">
                <a:solidFill>
                  <a:srgbClr val="000000"/>
                </a:solidFill>
                <a:latin typeface="Lato"/>
                <a:ea typeface="AppleSystemUIFont"/>
              </a:rPr>
              <a:t> – malaking bahagi ng lupa na napaliligiran ng tubig sa tatlong sulok. Tinatawag din itong </a:t>
            </a:r>
            <a:r>
              <a:rPr b="1" lang="en-PH" sz="1800" spc="-1" strike="noStrike">
                <a:solidFill>
                  <a:srgbClr val="000000"/>
                </a:solidFill>
                <a:latin typeface="Lato"/>
                <a:ea typeface="AppleSystemUIFont"/>
              </a:rPr>
              <a:t>tangway.</a:t>
            </a:r>
            <a:endParaRPr b="0" lang="en-PH" sz="1800" spc="-1" strike="noStrike">
              <a:solidFill>
                <a:srgbClr val="000000"/>
              </a:solidFill>
              <a:latin typeface="Arial"/>
            </a:endParaRPr>
          </a:p>
          <a:p>
            <a:pPr algn="just">
              <a:lnSpc>
                <a:spcPct val="100000"/>
              </a:lnSpc>
              <a:spcBef>
                <a:spcPts val="850"/>
              </a:spcBef>
              <a:spcAft>
                <a:spcPts val="850"/>
              </a:spcAft>
            </a:pPr>
            <a:r>
              <a:rPr b="1" lang="en-PH" sz="1800" spc="-1" strike="noStrike">
                <a:solidFill>
                  <a:srgbClr val="000000"/>
                </a:solidFill>
                <a:latin typeface="Lato"/>
                <a:ea typeface="AppleSystemUIFont"/>
              </a:rPr>
              <a:t>4. Isthmus </a:t>
            </a:r>
            <a:r>
              <a:rPr b="0" lang="en-PH" sz="1800" spc="-1" strike="noStrike">
                <a:solidFill>
                  <a:srgbClr val="000000"/>
                </a:solidFill>
                <a:latin typeface="Lato"/>
                <a:ea typeface="AppleSystemUIFont"/>
              </a:rPr>
              <a:t>– maliit na bahagi ng lupa na nagdurugtong sa dalawang malaking masa ng lupa.</a:t>
            </a:r>
            <a:endParaRPr b="0" lang="en-PH" sz="1800" spc="-1" strike="noStrike">
              <a:solidFill>
                <a:srgbClr val="000000"/>
              </a:solidFill>
              <a:latin typeface="Arial"/>
            </a:endParaRPr>
          </a:p>
          <a:p>
            <a:pPr algn="just">
              <a:lnSpc>
                <a:spcPct val="100000"/>
              </a:lnSpc>
              <a:spcBef>
                <a:spcPts val="850"/>
              </a:spcBef>
              <a:spcAft>
                <a:spcPts val="850"/>
              </a:spcAft>
            </a:pPr>
            <a:r>
              <a:rPr b="1" lang="en-PH" sz="1800" spc="-1" strike="noStrike">
                <a:solidFill>
                  <a:srgbClr val="000000"/>
                </a:solidFill>
                <a:latin typeface="Lato"/>
                <a:ea typeface="AppleSystemUIFont"/>
              </a:rPr>
              <a:t>5. Bundok</a:t>
            </a:r>
            <a:r>
              <a:rPr b="0" lang="en-PH" sz="1800" spc="-1" strike="noStrike">
                <a:solidFill>
                  <a:srgbClr val="000000"/>
                </a:solidFill>
                <a:latin typeface="Lato"/>
                <a:ea typeface="AppleSystemUIFont"/>
              </a:rPr>
              <a:t> – pinakamataas na anyong lupa sa daigdig. Ang Mt. Everest ang itinuturing na pinakamataas na bundok sa buong mundo na may taas na 29,029 talampakan.</a:t>
            </a:r>
            <a:endParaRPr b="0" lang="en-PH" sz="1800" spc="-1" strike="noStrike">
              <a:solidFill>
                <a:srgbClr val="000000"/>
              </a:solidFill>
              <a:latin typeface="Arial"/>
            </a:endParaRPr>
          </a:p>
          <a:p>
            <a:pPr algn="just">
              <a:lnSpc>
                <a:spcPct val="100000"/>
              </a:lnSpc>
              <a:spcBef>
                <a:spcPts val="850"/>
              </a:spcBef>
              <a:spcAft>
                <a:spcPts val="850"/>
              </a:spcAft>
            </a:pPr>
            <a:r>
              <a:rPr b="1" lang="en-PH" sz="1800" spc="-1" strike="noStrike">
                <a:solidFill>
                  <a:srgbClr val="000000"/>
                </a:solidFill>
                <a:latin typeface="Lato"/>
                <a:ea typeface="AppleSystemUIFont"/>
              </a:rPr>
              <a:t>6. Bulkan </a:t>
            </a:r>
            <a:r>
              <a:rPr b="0" lang="en-PH" sz="1800" spc="-1" strike="noStrike">
                <a:solidFill>
                  <a:srgbClr val="000000"/>
                </a:solidFill>
                <a:latin typeface="Lato"/>
                <a:ea typeface="AppleSystemUIFont"/>
              </a:rPr>
              <a:t>– nabuo ang bulkan mula sa agos ng </a:t>
            </a:r>
            <a:r>
              <a:rPr b="1" i="1" lang="en-PH" sz="1800" spc="-1" strike="noStrike">
                <a:solidFill>
                  <a:srgbClr val="000000"/>
                </a:solidFill>
                <a:latin typeface="Lato"/>
                <a:ea typeface="AppleSystemUIFont"/>
              </a:rPr>
              <a:t>lava</a:t>
            </a:r>
            <a:r>
              <a:rPr b="0" lang="en-PH" sz="1800" spc="-1" strike="noStrike">
                <a:solidFill>
                  <a:srgbClr val="000000"/>
                </a:solidFill>
                <a:latin typeface="Lato"/>
                <a:ea typeface="AppleSystemUIFont"/>
              </a:rPr>
              <a:t> sa mga puwang ng </a:t>
            </a:r>
            <a:r>
              <a:rPr b="1" i="1" lang="en-PH" sz="1800" spc="-1" strike="noStrike">
                <a:solidFill>
                  <a:srgbClr val="000000"/>
                </a:solidFill>
                <a:latin typeface="Lato"/>
                <a:ea typeface="AppleSystemUIFont"/>
              </a:rPr>
              <a:t>crust</a:t>
            </a:r>
            <a:r>
              <a:rPr b="0" lang="en-PH" sz="1800" spc="-1" strike="noStrike">
                <a:solidFill>
                  <a:srgbClr val="000000"/>
                </a:solidFill>
                <a:latin typeface="Lato"/>
                <a:ea typeface="AppleSystemUIFont"/>
              </a:rPr>
              <a:t> ng mundo. Sa nabuong mga </a:t>
            </a:r>
            <a:r>
              <a:rPr b="1" i="1" lang="en-PH" sz="1800" spc="-1" strike="noStrike">
                <a:solidFill>
                  <a:srgbClr val="000000"/>
                </a:solidFill>
                <a:latin typeface="Lato"/>
                <a:ea typeface="AppleSystemUIFont"/>
              </a:rPr>
              <a:t>lava</a:t>
            </a:r>
            <a:r>
              <a:rPr b="0" lang="en-PH" sz="1800" spc="-1" strike="noStrike">
                <a:solidFill>
                  <a:srgbClr val="000000"/>
                </a:solidFill>
                <a:latin typeface="Lato"/>
                <a:ea typeface="AppleSystemUIFont"/>
              </a:rPr>
              <a:t> sa paligid ng mga </a:t>
            </a:r>
            <a:r>
              <a:rPr b="0" i="1" lang="en-PH" sz="1800" spc="-1" strike="noStrike">
                <a:solidFill>
                  <a:srgbClr val="000000"/>
                </a:solidFill>
                <a:latin typeface="Lato"/>
                <a:ea typeface="AppleSystemUIFont"/>
              </a:rPr>
              <a:t>rupture </a:t>
            </a:r>
            <a:r>
              <a:rPr b="0" lang="en-PH" sz="1800" spc="-1" strike="noStrike">
                <a:solidFill>
                  <a:srgbClr val="000000"/>
                </a:solidFill>
                <a:latin typeface="Lato"/>
                <a:ea typeface="AppleSystemUIFont"/>
              </a:rPr>
              <a:t>nagsisimula ang pagtaas ng bulkan. Ang Pacific Ring of Fire ay ang tawag sa mga hilera ng mga aktibong bulkan na matatagpuan sa Asia-Pacific.</a:t>
            </a:r>
            <a:endParaRPr b="0" lang="en-PH" sz="1800" spc="-1" strike="noStrike">
              <a:solidFill>
                <a:srgbClr val="000000"/>
              </a:solidFill>
              <a:latin typeface="Arial"/>
            </a:endParaRPr>
          </a:p>
          <a:p>
            <a:pPr algn="just">
              <a:lnSpc>
                <a:spcPct val="100000"/>
              </a:lnSpc>
              <a:spcBef>
                <a:spcPts val="567"/>
              </a:spcBef>
              <a:spcAft>
                <a:spcPts val="567"/>
              </a:spcAft>
            </a:pPr>
            <a:r>
              <a:rPr b="1" lang="en-PH" sz="1800" spc="-1" strike="noStrike">
                <a:solidFill>
                  <a:srgbClr val="000000"/>
                </a:solidFill>
                <a:latin typeface="Lato"/>
                <a:ea typeface="AppleSystemUIFont"/>
              </a:rPr>
              <a:t>7. Burol –</a:t>
            </a:r>
            <a:r>
              <a:rPr b="0" lang="en-PH" sz="1800" spc="-1" strike="noStrike">
                <a:solidFill>
                  <a:srgbClr val="000000"/>
                </a:solidFill>
                <a:latin typeface="Lato"/>
                <a:ea typeface="AppleSystemUIFont"/>
              </a:rPr>
              <a:t> anyong lupa na mas mababa kaysa bundok. Ito rin ay umbok ng lupa na karaniwang matatagpuan sa mababang bahagi ng kabundukan.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Rectangle 19"/>
          <p:cNvSpPr/>
          <p:nvPr/>
        </p:nvSpPr>
        <p:spPr>
          <a:xfrm>
            <a:off x="0" y="532080"/>
            <a:ext cx="34376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7" name="Rectangle 20"/>
          <p:cNvSpPr/>
          <p:nvPr/>
        </p:nvSpPr>
        <p:spPr>
          <a:xfrm>
            <a:off x="426960" y="532080"/>
            <a:ext cx="291780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Anyong Lupa</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8" name=""/>
          <p:cNvSpPr/>
          <p:nvPr/>
        </p:nvSpPr>
        <p:spPr>
          <a:xfrm>
            <a:off x="662760" y="1579320"/>
            <a:ext cx="10503360" cy="26661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1" lang="en-PH" sz="1800" spc="-1" strike="noStrike">
                <a:solidFill>
                  <a:srgbClr val="000000"/>
                </a:solidFill>
                <a:latin typeface="Lato"/>
                <a:ea typeface="AppleSystemUIFont"/>
              </a:rPr>
              <a:t>8. Kapatagan –</a:t>
            </a:r>
            <a:r>
              <a:rPr b="0" lang="en-PH" sz="1800" spc="-1" strike="noStrike">
                <a:solidFill>
                  <a:srgbClr val="000000"/>
                </a:solidFill>
                <a:latin typeface="Lato"/>
                <a:ea typeface="AppleSystemUIFont"/>
              </a:rPr>
              <a:t> tawag sa malawak at patag na anyong lupa.</a:t>
            </a:r>
            <a:endParaRPr b="0" lang="en-PH" sz="1800" spc="-1" strike="noStrike">
              <a:solidFill>
                <a:srgbClr val="000000"/>
              </a:solidFill>
              <a:latin typeface="Arial"/>
            </a:endParaRPr>
          </a:p>
          <a:p>
            <a:pPr>
              <a:lnSpc>
                <a:spcPct val="100000"/>
              </a:lnSpc>
              <a:spcBef>
                <a:spcPts val="567"/>
              </a:spcBef>
              <a:spcAft>
                <a:spcPts val="567"/>
              </a:spcAft>
            </a:pPr>
            <a:r>
              <a:rPr b="1" lang="en-PH" sz="1800" spc="-1" strike="noStrike">
                <a:solidFill>
                  <a:srgbClr val="000000"/>
                </a:solidFill>
                <a:latin typeface="Lato"/>
                <a:ea typeface="AppleSystemUIFont"/>
              </a:rPr>
              <a:t>9. Lambak –</a:t>
            </a:r>
            <a:r>
              <a:rPr b="0" lang="en-PH" sz="1800" spc="-1" strike="noStrike">
                <a:solidFill>
                  <a:srgbClr val="000000"/>
                </a:solidFill>
                <a:latin typeface="Lato"/>
                <a:ea typeface="AppleSystemUIFont"/>
              </a:rPr>
              <a:t> patag na lupain sa pagitan ng dalawa o higit pang bundok.</a:t>
            </a:r>
            <a:endParaRPr b="0" lang="en-PH" sz="1800" spc="-1" strike="noStrike">
              <a:solidFill>
                <a:srgbClr val="000000"/>
              </a:solidFill>
              <a:latin typeface="Arial"/>
            </a:endParaRPr>
          </a:p>
          <a:p>
            <a:pPr>
              <a:lnSpc>
                <a:spcPct val="100000"/>
              </a:lnSpc>
              <a:spcBef>
                <a:spcPts val="567"/>
              </a:spcBef>
              <a:spcAft>
                <a:spcPts val="567"/>
              </a:spcAft>
            </a:pPr>
            <a:r>
              <a:rPr b="1" lang="en-PH" sz="1800" spc="-1" strike="noStrike">
                <a:solidFill>
                  <a:srgbClr val="000000"/>
                </a:solidFill>
                <a:latin typeface="Lato"/>
                <a:ea typeface="AppleSystemUIFont"/>
              </a:rPr>
              <a:t>10. Talampas – </a:t>
            </a:r>
            <a:r>
              <a:rPr b="0" lang="en-PH" sz="1800" spc="-1" strike="noStrike">
                <a:solidFill>
                  <a:srgbClr val="000000"/>
                </a:solidFill>
                <a:latin typeface="Lato"/>
                <a:ea typeface="AppleSystemUIFont"/>
              </a:rPr>
              <a:t>ay isang kapatagan sa tuktok ng isang bundok o anumang lupa na mataas kaysa anumang katawang tubig o karagatan. Dahil mataas, nagtataglay ito ng malamig na temperatura kaya mainam itong taniman at pastulan dahil sa kaaya-aya nitong klima.</a:t>
            </a:r>
            <a:endParaRPr b="0" lang="en-PH" sz="1800" spc="-1" strike="noStrike">
              <a:solidFill>
                <a:srgbClr val="000000"/>
              </a:solidFill>
              <a:latin typeface="Arial"/>
            </a:endParaRPr>
          </a:p>
          <a:p>
            <a:pPr>
              <a:lnSpc>
                <a:spcPct val="100000"/>
              </a:lnSpc>
              <a:spcBef>
                <a:spcPts val="567"/>
              </a:spcBef>
              <a:spcAft>
                <a:spcPts val="567"/>
              </a:spcAft>
            </a:pPr>
            <a:r>
              <a:rPr b="1" lang="en-PH" sz="1800" spc="-1" strike="noStrike">
                <a:solidFill>
                  <a:srgbClr val="000000"/>
                </a:solidFill>
                <a:latin typeface="Lato"/>
                <a:ea typeface="AppleSystemUIFont"/>
              </a:rPr>
              <a:t>11. Disyerto –</a:t>
            </a:r>
            <a:r>
              <a:rPr b="0" lang="en-PH" sz="1800" spc="-1" strike="noStrike">
                <a:solidFill>
                  <a:srgbClr val="000000"/>
                </a:solidFill>
                <a:latin typeface="Lato"/>
                <a:ea typeface="AppleSystemUIFont"/>
              </a:rPr>
              <a:t> malawak na tuyo at mabuhanging lupa. Tuwing umaga, ito ay nakararanas ng mainit na temperatura, samantalang napakalamig naman dito kung gabi.</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1972</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2023-04-17T16:43:07Z</dcterms:modified>
  <cp:revision>210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