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A19152-D9FB-4521-9C1C-FC4E179A4D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BE948B-72D2-49D3-9F3A-9E7AFB5655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2C726A-1E22-45B6-A03A-7503B8E6C00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8047E5-1F12-4C5A-91D0-4608FE860CC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3F1CD0F-44E0-417B-BFEC-29DE436935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D6351C-4616-4131-98E2-D695D41B74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5E60E5-A5CD-4D11-8BD2-A29DCD12FB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6E7D60E-4D61-4A3E-BE42-5FA41ABFF55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8B4EE2-190A-4596-A351-D8C89C41C8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11A593E-9A3E-4213-9644-D3A80B2DCE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C19348D-8DC0-4D37-B5DD-B408990E47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47541E-ED00-4534-8709-B9940D9CE2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EB4B51F-B553-4447-A0A2-472D7DE559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0D85C63-6857-4DED-B823-851BA2E6B6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0037A1B-4B7C-419C-AFB5-6DBF525233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DD431D8-1FE2-403A-B7BC-6BD4CB75B29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7D6C685-5572-4054-8FE0-F96A13FFBBB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FB0E130-6DE5-406C-A1EF-937CD61FC43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F70F306-AD9B-4124-BB98-083C8CDD52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BD27066-E152-45D3-8C58-874DA689BC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AF47E6A-5B41-4E41-9772-1CFB8BF575E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BF6A016-FF70-4770-87BD-91BA7C622B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2D44A0-4D39-44B1-BB40-A13EE1F2F2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0066980-92BD-4F1A-B1CD-AD3AB80BB4C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DFA6C4E-EB9B-43C7-AE7A-417E8F0079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7D43071-6DD5-4B2D-8398-62CD85F02C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D37FD06-5F38-4E00-A7F7-88F9E9F023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8DB6D0C-2BF1-4558-A88D-B6971C556BE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829335C-E825-4728-ADCC-24F5119DA86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7DDEA02-0222-4E29-9FC8-8BE8A0A6F33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529869-876E-43EB-9B85-C1BD6051BB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017C54-FE1A-4601-92EC-BDF0BA38C6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2A77ED-E5FB-400A-B8F1-6EA33BF1964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C73C7C-6951-4AAB-A268-83BEF3F1FF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F47B12-2A01-49A3-B2D8-0368C768E2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CDBF37-73DA-4EBA-AE49-27A1181EB7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200" cy="685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080" cy="2791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520" cy="3854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96520" cy="376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9606B29-246F-418E-83BD-F9D1E6344F8A}" type="slidenum">
              <a:rPr b="0" lang="en-US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200" cy="62712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62640" cy="9626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720" cy="102672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83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1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127BE5E-DF01-4F77-BD28-675F5106F70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520" cy="337680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0688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A11EF94-CA73-4B97-BB7B-82F8FF90C6C6}" type="slidenum">
              <a:rPr b="0" lang="en-US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5280" cy="35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4540680" y="2340000"/>
            <a:ext cx="6832440" cy="21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Kinalalagyan ng Pilipinas Gamit ang Pangunahin at Pangalawang Direksiyon 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7"/>
          <p:cNvSpPr/>
          <p:nvPr/>
        </p:nvSpPr>
        <p:spPr>
          <a:xfrm>
            <a:off x="-113040" y="552240"/>
            <a:ext cx="929196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"/>
          <p:cNvSpPr/>
          <p:nvPr/>
        </p:nvSpPr>
        <p:spPr>
          <a:xfrm>
            <a:off x="426960" y="527760"/>
            <a:ext cx="10252440" cy="11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Pangunahing Direksiyon sa Mapa 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080000" y="2520000"/>
            <a:ext cx="10139400" cy="13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7" name=""/>
          <p:cNvSpPr/>
          <p:nvPr/>
        </p:nvSpPr>
        <p:spPr>
          <a:xfrm>
            <a:off x="540000" y="1595880"/>
            <a:ext cx="737820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Tumutukoy sa tiyak na kinaroonan ng isang lugar o bagay.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Apat na pangunahing direksiyon sa mapa: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Hilaga - nasa itaas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Timog - nasa ibaba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Silangan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-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nasa kanan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Kanluran - nasa kaliwa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rcRect l="0" t="0" r="0" b="3064"/>
          <a:stretch/>
        </p:blipFill>
        <p:spPr>
          <a:xfrm>
            <a:off x="8100000" y="1440000"/>
            <a:ext cx="2840400" cy="286560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/>
          <p:nvPr/>
        </p:nvSpPr>
        <p:spPr>
          <a:xfrm>
            <a:off x="8640000" y="4521240"/>
            <a:ext cx="1987920" cy="15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1244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;Arial"/>
                <a:ea typeface="Arial;Arial"/>
              </a:rPr>
              <a:t>Vloeck via wikimedia commons CC BY-SA 3.0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9000360" y="4307760"/>
            <a:ext cx="1128240" cy="16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1205"/>
              </a:lnSpc>
              <a:spcAft>
                <a:spcPts val="601"/>
              </a:spcAft>
            </a:pPr>
            <a:r>
              <a:rPr b="0" i="1" lang="en-PH" sz="1150" spc="-1" strike="noStrike">
                <a:solidFill>
                  <a:srgbClr val="000000"/>
                </a:solidFill>
                <a:latin typeface="Arial;Arial"/>
                <a:ea typeface="Arial;Arial"/>
              </a:rPr>
              <a:t>compass rose </a:t>
            </a: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7"/>
          <p:cNvSpPr/>
          <p:nvPr/>
        </p:nvSpPr>
        <p:spPr>
          <a:xfrm>
            <a:off x="-113040" y="552240"/>
            <a:ext cx="929196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"/>
          <p:cNvSpPr/>
          <p:nvPr/>
        </p:nvSpPr>
        <p:spPr>
          <a:xfrm>
            <a:off x="426960" y="527760"/>
            <a:ext cx="10252440" cy="11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Pangunahing Direksiyon sa Mapa 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080000" y="2520000"/>
            <a:ext cx="10139400" cy="13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"/>
          <p:cNvSpPr/>
          <p:nvPr/>
        </p:nvSpPr>
        <p:spPr>
          <a:xfrm>
            <a:off x="540000" y="1379880"/>
            <a:ext cx="737820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5" name=""/>
          <p:cNvSpPr/>
          <p:nvPr/>
        </p:nvSpPr>
        <p:spPr>
          <a:xfrm>
            <a:off x="540000" y="1564560"/>
            <a:ext cx="737820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direksiyon na nasa pagitan ng mga pangunahing direksiyon. Mas nagiging tiyak ang kinaroroonan ng isang lugar sa pamagitan ng mga ito.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Pangalawang direksiyon: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hilagang-kanluran (HK) – nasa pagitan ng hilaga at kanluran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hilagang-silangan (HS) – nasa pagitan ng hilaga at silangan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timog-kanluran (TK) – nasa pagitan ng timog at kanluran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timog-silangan (TS) – nasa pagitan ng timog at silangan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rcRect l="0" t="0" r="0" b="3064"/>
          <a:stretch/>
        </p:blipFill>
        <p:spPr>
          <a:xfrm>
            <a:off x="8100360" y="1440360"/>
            <a:ext cx="2840400" cy="2865600"/>
          </a:xfrm>
          <a:prstGeom prst="rect">
            <a:avLst/>
          </a:prstGeom>
          <a:ln w="0">
            <a:noFill/>
          </a:ln>
        </p:spPr>
      </p:pic>
      <p:sp>
        <p:nvSpPr>
          <p:cNvPr id="147" name=""/>
          <p:cNvSpPr/>
          <p:nvPr/>
        </p:nvSpPr>
        <p:spPr>
          <a:xfrm>
            <a:off x="8628840" y="4521240"/>
            <a:ext cx="1987920" cy="15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1244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;Arial"/>
                <a:ea typeface="Arial;Arial"/>
              </a:rPr>
              <a:t>Vloeck via wikimedia commons CC BY-SA 3.0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9000000" y="4307400"/>
            <a:ext cx="1128240" cy="16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1205"/>
              </a:lnSpc>
              <a:spcAft>
                <a:spcPts val="601"/>
              </a:spcAft>
            </a:pPr>
            <a:r>
              <a:rPr b="0" i="1" lang="en-PH" sz="1150" spc="-1" strike="noStrike">
                <a:solidFill>
                  <a:srgbClr val="000000"/>
                </a:solidFill>
                <a:latin typeface="Arial;Arial"/>
                <a:ea typeface="Arial;Arial"/>
              </a:rPr>
              <a:t>compass rose </a:t>
            </a: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546480" y="4918680"/>
            <a:ext cx="11112480" cy="796320"/>
          </a:xfrm>
          <a:prstGeom prst="rect">
            <a:avLst/>
          </a:prstGeom>
          <a:solidFill>
            <a:srgbClr val="ffffff"/>
          </a:solidFill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Tandaan: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pagtukoy ng mga pangalawang direksiyon, palaging inuuna ang pangunahing direksiyong hilaga o timog.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"/>
          <p:cNvSpPr/>
          <p:nvPr/>
        </p:nvSpPr>
        <p:spPr>
          <a:xfrm>
            <a:off x="-113040" y="552240"/>
            <a:ext cx="1042128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"/>
          <p:cNvSpPr/>
          <p:nvPr/>
        </p:nvSpPr>
        <p:spPr>
          <a:xfrm>
            <a:off x="426960" y="599760"/>
            <a:ext cx="10252440" cy="65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29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Pangunahin at Pangalawang Direksiyon sa Mapa</a:t>
            </a:r>
            <a:endParaRPr b="0" lang="en-PH" sz="2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080000" y="2520000"/>
            <a:ext cx="10139400" cy="13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3" name=""/>
          <p:cNvSpPr/>
          <p:nvPr/>
        </p:nvSpPr>
        <p:spPr>
          <a:xfrm>
            <a:off x="540000" y="1379880"/>
            <a:ext cx="737820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4" name=""/>
          <p:cNvSpPr/>
          <p:nvPr/>
        </p:nvSpPr>
        <p:spPr>
          <a:xfrm>
            <a:off x="540000" y="1728000"/>
            <a:ext cx="737820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simbolo na ginagamit sa pagtukoy ng direksiyon sa mapa: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346320" y="2320560"/>
            <a:ext cx="7571880" cy="247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lvl="2" marL="648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isang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kartograpo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eksperto sa pagguhit ng mapa ay gumagamit ng mga simbolo upang maipakita ang mga direksiyon. Isang halimbawa ng simbolo ay ang compass rose.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north arrow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isa ring simbolo sa mapa na palaging nakaturo sa hilaga.</a:t>
            </a:r>
            <a:r>
              <a:rPr b="0" lang="en-PH" sz="1400" spc="-1" strike="noStrike">
                <a:solidFill>
                  <a:srgbClr val="000000"/>
                </a:solidFill>
                <a:latin typeface="Arial;Arial"/>
                <a:ea typeface="Arial;Arial"/>
              </a:rPr>
              <a:t> </a:t>
            </a:r>
            <a:endParaRPr b="0" lang="en-P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8628840" y="3765240"/>
            <a:ext cx="1987920" cy="15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1244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;Arial"/>
                <a:ea typeface="Arial;Arial"/>
              </a:rPr>
              <a:t>Vloeck via wikimedia commons CC BY-SA 3.0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8998560" y="3580200"/>
            <a:ext cx="1128240" cy="16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1205"/>
              </a:lnSpc>
              <a:spcAft>
                <a:spcPts val="601"/>
              </a:spcAft>
            </a:pPr>
            <a:r>
              <a:rPr b="0" i="1" lang="en-PH" sz="1150" spc="-1" strike="noStrike">
                <a:solidFill>
                  <a:srgbClr val="000000"/>
                </a:solidFill>
                <a:latin typeface="Arial;Arial"/>
                <a:ea typeface="Arial;Arial"/>
              </a:rPr>
              <a:t>compass rose </a:t>
            </a: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9178560" y="4233960"/>
            <a:ext cx="541080" cy="804240"/>
          </a:xfrm>
          <a:prstGeom prst="rect">
            <a:avLst/>
          </a:prstGeom>
          <a:ln w="0">
            <a:noFill/>
          </a:ln>
        </p:spPr>
      </p:pic>
      <p:sp>
        <p:nvSpPr>
          <p:cNvPr id="159" name=""/>
          <p:cNvSpPr/>
          <p:nvPr/>
        </p:nvSpPr>
        <p:spPr>
          <a:xfrm>
            <a:off x="8967960" y="5004000"/>
            <a:ext cx="928800" cy="3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1950"/>
              </a:lnSpc>
              <a:spcAft>
                <a:spcPts val="601"/>
              </a:spcAft>
            </a:pPr>
            <a:r>
              <a:rPr b="0" i="1" lang="en-PH" sz="1100" spc="-1" strike="noStrike">
                <a:solidFill>
                  <a:srgbClr val="000000"/>
                </a:solidFill>
                <a:latin typeface="Arial;Arial"/>
                <a:ea typeface="Arial;Arial"/>
              </a:rPr>
              <a:t>north arrow </a:t>
            </a:r>
            <a:endParaRPr b="0" lang="en-PH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2"/>
          <a:srcRect l="0" t="0" r="0" b="3064"/>
          <a:stretch/>
        </p:blipFill>
        <p:spPr>
          <a:xfrm>
            <a:off x="8727840" y="1945440"/>
            <a:ext cx="1602360" cy="161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2"/>
          <p:cNvSpPr/>
          <p:nvPr/>
        </p:nvSpPr>
        <p:spPr>
          <a:xfrm>
            <a:off x="-113040" y="552240"/>
            <a:ext cx="648144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2" name=""/>
          <p:cNvSpPr/>
          <p:nvPr/>
        </p:nvSpPr>
        <p:spPr>
          <a:xfrm>
            <a:off x="426960" y="563760"/>
            <a:ext cx="6300720" cy="65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Mundo at ang Globo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1080000" y="2520000"/>
            <a:ext cx="10139400" cy="13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4" name=""/>
          <p:cNvSpPr/>
          <p:nvPr/>
        </p:nvSpPr>
        <p:spPr>
          <a:xfrm>
            <a:off x="540000" y="1379880"/>
            <a:ext cx="737820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" name=""/>
          <p:cNvSpPr/>
          <p:nvPr/>
        </p:nvSpPr>
        <p:spPr>
          <a:xfrm>
            <a:off x="736920" y="1574640"/>
            <a:ext cx="7833240" cy="33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16000" indent="-216000" algn="just">
              <a:lnSpc>
                <a:spcPts val="2480"/>
              </a:lnSpc>
              <a:spcBef>
                <a:spcPts val="567"/>
              </a:spcBef>
              <a:spcAft>
                <a:spcPts val="1168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globo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isang modelo ng mundo. Tulad ng hugis ng daigdig, ito ay pabilog.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ts val="2480"/>
              </a:lnSpc>
              <a:spcBef>
                <a:spcPts val="567"/>
              </a:spcBef>
              <a:spcAft>
                <a:spcPts val="1168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Pahalang at patayong imahinaryong guhit: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ts val="248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Latitud -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pahalang na guhit sa globo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ts val="248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Longhitud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- patayong guhit sa globo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ts val="2480"/>
              </a:lnSpc>
              <a:spcBef>
                <a:spcPts val="567"/>
              </a:spcBef>
              <a:spcAft>
                <a:spcPts val="1168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pagtukoy sa tiyak at tuwirang lokasyon ng mga lugar sa mundo gamit ang latitud at longhitud ay tinatawag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sistemang grid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480"/>
              </a:lnSpc>
              <a:spcBef>
                <a:spcPts val="567"/>
              </a:spcBef>
              <a:spcAft>
                <a:spcPts val="1168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rcRect l="0" t="0" r="0" b="2934"/>
          <a:stretch/>
        </p:blipFill>
        <p:spPr>
          <a:xfrm>
            <a:off x="8748000" y="1636200"/>
            <a:ext cx="2362680" cy="2861640"/>
          </a:xfrm>
          <a:prstGeom prst="rect">
            <a:avLst/>
          </a:prstGeom>
          <a:ln w="0">
            <a:noFill/>
          </a:ln>
        </p:spPr>
      </p:pic>
      <p:sp>
        <p:nvSpPr>
          <p:cNvPr id="167" name=""/>
          <p:cNvSpPr/>
          <p:nvPr/>
        </p:nvSpPr>
        <p:spPr>
          <a:xfrm>
            <a:off x="8820000" y="4140000"/>
            <a:ext cx="222408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480"/>
              </a:lnSpc>
            </a:pP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244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;Arial"/>
                <a:ea typeface="Arial;Arial"/>
              </a:rPr>
              <a:t>OpenClipart-Vectors via pixabay.com Public Domain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3"/>
          <p:cNvSpPr/>
          <p:nvPr/>
        </p:nvSpPr>
        <p:spPr>
          <a:xfrm>
            <a:off x="-113040" y="552240"/>
            <a:ext cx="648144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9" name=""/>
          <p:cNvSpPr/>
          <p:nvPr/>
        </p:nvSpPr>
        <p:spPr>
          <a:xfrm>
            <a:off x="426960" y="563760"/>
            <a:ext cx="6300720" cy="65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Mundo at ang Globo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1080000" y="2520000"/>
            <a:ext cx="10139400" cy="13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1" name=""/>
          <p:cNvSpPr/>
          <p:nvPr/>
        </p:nvSpPr>
        <p:spPr>
          <a:xfrm>
            <a:off x="540000" y="1379880"/>
            <a:ext cx="737820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2" name=""/>
          <p:cNvSpPr/>
          <p:nvPr/>
        </p:nvSpPr>
        <p:spPr>
          <a:xfrm>
            <a:off x="737280" y="1574640"/>
            <a:ext cx="6825240" cy="38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16000" indent="-216000">
              <a:lnSpc>
                <a:spcPts val="248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Bawat guhit sa globo ay may katumbas na bilang na tinatawag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degree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(°).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8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248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Ekwador  -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guhit na pahalang sa gitna ng globo. Ito ay matatagpuan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zero degree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(0°) latitud.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8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248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Hilagang Emisperyo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Hilagang Hating-daigdig -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bahaging nasa itaas ng ekwador patungong Hilagang Polo (North Pole).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8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248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Timog Emisperyo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Timog Hating-daigdig -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bahaging nasa ibaba ng ekwador patungong Timog Polo (South Pole).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7200000" y="2136960"/>
            <a:ext cx="4678200" cy="272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8"/>
          <p:cNvSpPr/>
          <p:nvPr/>
        </p:nvSpPr>
        <p:spPr>
          <a:xfrm>
            <a:off x="-113040" y="552240"/>
            <a:ext cx="6481440" cy="707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5" name=""/>
          <p:cNvSpPr/>
          <p:nvPr/>
        </p:nvSpPr>
        <p:spPr>
          <a:xfrm>
            <a:off x="426960" y="563760"/>
            <a:ext cx="6300720" cy="65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Mundo at ang Globo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1080000" y="2520000"/>
            <a:ext cx="10139400" cy="13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7" name=""/>
          <p:cNvSpPr/>
          <p:nvPr/>
        </p:nvSpPr>
        <p:spPr>
          <a:xfrm>
            <a:off x="540000" y="1379880"/>
            <a:ext cx="737820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8" name=""/>
          <p:cNvSpPr/>
          <p:nvPr/>
        </p:nvSpPr>
        <p:spPr>
          <a:xfrm>
            <a:off x="737280" y="1574640"/>
            <a:ext cx="6825240" cy="38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8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9" name=""/>
          <p:cNvSpPr/>
          <p:nvPr/>
        </p:nvSpPr>
        <p:spPr>
          <a:xfrm>
            <a:off x="540000" y="1489680"/>
            <a:ext cx="7018200" cy="31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Tropiko ng Kanser , Tropiko ng Kaprikorn, Kabilugang Artiko, at Kabilugang Antartiko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– espesyal na guhit na matatagpuan sa pagitan ng mga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degree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latitud ng globo.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Prime Meridian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-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isang guhit patayo na nasa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zero degree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(0°) na naghihiwalay sa silangan at kanlurang bahagi ng mundo.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7380000" y="1308960"/>
            <a:ext cx="4678200" cy="2721240"/>
          </a:xfrm>
          <a:prstGeom prst="rect">
            <a:avLst/>
          </a:prstGeom>
          <a:ln w="0">
            <a:noFill/>
          </a:ln>
        </p:spPr>
      </p:pic>
      <p:sp>
        <p:nvSpPr>
          <p:cNvPr id="181" name=""/>
          <p:cNvSpPr/>
          <p:nvPr/>
        </p:nvSpPr>
        <p:spPr>
          <a:xfrm>
            <a:off x="720000" y="4140000"/>
            <a:ext cx="9178200" cy="1258200"/>
          </a:xfrm>
          <a:prstGeom prst="rect">
            <a:avLst/>
          </a:prstGeom>
          <a:solidFill>
            <a:srgbClr val="ffffff"/>
          </a:solidFill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Dagdag Kaalaman: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Pilipinas ay nasa pagitan ng ekwador at Tropiko ng Kanser. Ito ay nasa pagitan ng 4° at 21° hilagang latitud at sa pagitan ng 116° at 127° silangang longhitud. Nabibilang ito sa mga bansa sa Asya, ang pinakamalaking kontinente sa mundo.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5"/>
          <p:cNvSpPr/>
          <p:nvPr/>
        </p:nvSpPr>
        <p:spPr>
          <a:xfrm>
            <a:off x="-113040" y="572400"/>
            <a:ext cx="3890160" cy="65268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3" name=""/>
          <p:cNvSpPr/>
          <p:nvPr/>
        </p:nvSpPr>
        <p:spPr>
          <a:xfrm>
            <a:off x="426960" y="527760"/>
            <a:ext cx="10252440" cy="11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4" name=""/>
          <p:cNvSpPr/>
          <p:nvPr/>
        </p:nvSpPr>
        <p:spPr>
          <a:xfrm>
            <a:off x="540000" y="231480"/>
            <a:ext cx="1013940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Pagsasanay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720000" y="1060560"/>
            <a:ext cx="99594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720000" y="1496160"/>
            <a:ext cx="10977480" cy="7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7" name=""/>
          <p:cNvSpPr/>
          <p:nvPr/>
        </p:nvSpPr>
        <p:spPr>
          <a:xfrm>
            <a:off x="674280" y="1469880"/>
            <a:ext cx="10123920" cy="223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I. Panuto: Sagutan ang mga tanong.</a:t>
            </a:r>
            <a:endParaRPr b="0" lang="en-PH" sz="18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Paano nakatutulong ang pangunahin at pangalawang direksiyon sa pagtukoy ng lokasyon ng isang lugar sa mapa?</a:t>
            </a:r>
            <a:endParaRPr b="0" lang="en-PH" sz="18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iyong palagay, alin sa mga imahinaryong guhit sa globo ang pinakamahalaga sa pagtukoy ng lokasyon ng isang bansa? Bakit?</a:t>
            </a:r>
            <a:endParaRPr b="0" lang="en-PH" sz="1800" spc="-1" strike="noStrike">
              <a:solidFill>
                <a:srgbClr val="000000"/>
              </a:solidFill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6"/>
          <p:cNvSpPr/>
          <p:nvPr/>
        </p:nvSpPr>
        <p:spPr>
          <a:xfrm>
            <a:off x="-113040" y="572400"/>
            <a:ext cx="5872320" cy="65268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9" name=""/>
          <p:cNvSpPr/>
          <p:nvPr/>
        </p:nvSpPr>
        <p:spPr>
          <a:xfrm>
            <a:off x="426960" y="527760"/>
            <a:ext cx="10252440" cy="11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0" name=""/>
          <p:cNvSpPr/>
          <p:nvPr/>
        </p:nvSpPr>
        <p:spPr>
          <a:xfrm>
            <a:off x="2340000" y="1980000"/>
            <a:ext cx="8812440" cy="37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1" name=""/>
          <p:cNvSpPr/>
          <p:nvPr/>
        </p:nvSpPr>
        <p:spPr>
          <a:xfrm>
            <a:off x="540000" y="231480"/>
            <a:ext cx="1013940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Mga Posibleng Sagot: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720000" y="1602360"/>
            <a:ext cx="99594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Ginagamit ang mga direksiyon upang malaman ang tiyak o eksaktong lokasyon ng isang lugar. Ginagamit din ito para malaman ang mga karatig na lugar o relatibong lokasyon.</a:t>
            </a:r>
            <a:endParaRPr b="0" lang="en-PH" sz="1800" spc="-1" strike="noStrike">
              <a:solidFill>
                <a:srgbClr val="000000"/>
              </a:solidFill>
              <a:latin typeface="Arial"/>
              <a:ea typeface="PingFang SC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mga latitud at longhitud ang pinakamahalagang mga imahinaryong guhit sapagkat may katumbas na sukat at lokasyon ang bawat isa sa mga ito. </a:t>
            </a:r>
            <a:endParaRPr b="0" lang="en-PH" sz="1800" spc="-1" strike="noStrike">
              <a:solidFill>
                <a:srgbClr val="000000"/>
              </a:solidFill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2023-07-10T11:16:29Z</dcterms:modified>
  <cp:revision>63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