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7.png" ContentType="image/png"/>
  <Override PartName="/ppt/media/image5.png" ContentType="image/png"/>
  <Override PartName="/ppt/media/image10.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6000" cy="685188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880" cy="2792880"/>
          </a:xfrm>
          <a:prstGeom prst="rect">
            <a:avLst/>
          </a:prstGeom>
          <a:ln w="0">
            <a:noFill/>
          </a:ln>
        </p:spPr>
      </p:pic>
      <p:sp>
        <p:nvSpPr>
          <p:cNvPr id="2" name="Rectangle 5"/>
          <p:cNvSpPr/>
          <p:nvPr/>
        </p:nvSpPr>
        <p:spPr>
          <a:xfrm>
            <a:off x="3487320" y="1475280"/>
            <a:ext cx="8698320" cy="385632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8320" cy="37800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6000" cy="628920"/>
          </a:xfrm>
          <a:prstGeom prst="rect">
            <a:avLst/>
          </a:prstGeom>
          <a:ln w="0">
            <a:noFill/>
          </a:ln>
        </p:spPr>
      </p:pic>
      <p:sp>
        <p:nvSpPr>
          <p:cNvPr id="43" name="Rectangle 7"/>
          <p:cNvSpPr/>
          <p:nvPr/>
        </p:nvSpPr>
        <p:spPr>
          <a:xfrm>
            <a:off x="10868760" y="0"/>
            <a:ext cx="964440" cy="96444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8520" cy="1028520"/>
          </a:xfrm>
          <a:prstGeom prst="rect">
            <a:avLst/>
          </a:prstGeom>
          <a:ln w="0">
            <a:noFill/>
          </a:ln>
        </p:spPr>
      </p:pic>
      <p:sp>
        <p:nvSpPr>
          <p:cNvPr id="45" name="TextBox 9"/>
          <p:cNvSpPr/>
          <p:nvPr/>
        </p:nvSpPr>
        <p:spPr>
          <a:xfrm>
            <a:off x="185400" y="6362280"/>
            <a:ext cx="46857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7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10320" cy="337860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140000" y="2880000"/>
            <a:ext cx="748908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ffffff"/>
                </a:solidFill>
                <a:latin typeface="Lato"/>
                <a:ea typeface="DejaVu Sans"/>
              </a:rPr>
              <a:t>Doing Scientific Investigations</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Box 10"/>
          <p:cNvSpPr/>
          <p:nvPr/>
        </p:nvSpPr>
        <p:spPr>
          <a:xfrm>
            <a:off x="0" y="0"/>
            <a:ext cx="1097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000000"/>
                </a:solidFill>
                <a:latin typeface="Lato"/>
                <a:ea typeface="DejaVu Sans"/>
              </a:rPr>
              <a:t>Doing Scientific Investigations</a:t>
            </a:r>
            <a:endParaRPr b="0" lang="en-PH" sz="3200" spc="-1" strike="noStrike">
              <a:latin typeface="Arial"/>
            </a:endParaRPr>
          </a:p>
        </p:txBody>
      </p:sp>
      <p:sp>
        <p:nvSpPr>
          <p:cNvPr id="155" name=""/>
          <p:cNvSpPr/>
          <p:nvPr/>
        </p:nvSpPr>
        <p:spPr>
          <a:xfrm>
            <a:off x="720000" y="1080000"/>
            <a:ext cx="10979640" cy="16372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4. Analyzing and Presenting Data</a:t>
            </a:r>
            <a:endParaRPr b="0" lang="en-PH" sz="1800" spc="-1" strike="noStrike">
              <a:latin typeface="Arial"/>
            </a:endParaRPr>
          </a:p>
          <a:p>
            <a:pPr>
              <a:lnSpc>
                <a:spcPct val="100000"/>
              </a:lnSpc>
              <a:buNone/>
            </a:pPr>
            <a:r>
              <a:rPr b="0" lang="en-PH" sz="1800" spc="-1" strike="noStrike">
                <a:latin typeface="Lato"/>
              </a:rPr>
              <a:t>Data obtained from experiments should be analyzed and presented systematically. The data may be presented using a table for easy interpretation. If the data are placed in a table, it is easy to make comparisons, see patterns and trends, and show the relationship of the two factors, which will serve as the basis for drawing a conclusion.</a:t>
            </a:r>
            <a:endParaRPr b="0" lang="en-PH" sz="1800" spc="-1" strike="noStrike">
              <a:latin typeface="Arial"/>
            </a:endParaRPr>
          </a:p>
        </p:txBody>
      </p:sp>
      <p:sp>
        <p:nvSpPr>
          <p:cNvPr id="156" name=""/>
          <p:cNvSpPr/>
          <p:nvPr/>
        </p:nvSpPr>
        <p:spPr>
          <a:xfrm>
            <a:off x="720000" y="2717640"/>
            <a:ext cx="10979640" cy="225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5. Drawing a Conclusion</a:t>
            </a:r>
            <a:endParaRPr b="0" lang="en-PH" sz="1800" spc="-1" strike="noStrike">
              <a:latin typeface="Arial"/>
            </a:endParaRPr>
          </a:p>
          <a:p>
            <a:pPr algn="just">
              <a:lnSpc>
                <a:spcPct val="100000"/>
              </a:lnSpc>
              <a:buNone/>
            </a:pPr>
            <a:r>
              <a:rPr b="0" lang="en-PH" sz="1800" spc="-1" strike="noStrike">
                <a:latin typeface="Lato"/>
              </a:rPr>
              <a:t>A conclusion is a summary of the experiment results and a statement of how the results match the hypothesis. There are two options for a conclusion—to reject the hypothesis or to accept it.</a:t>
            </a:r>
            <a:endParaRPr b="0" lang="en-PH" sz="1800" spc="-1" strike="noStrike">
              <a:latin typeface="Arial"/>
            </a:endParaRPr>
          </a:p>
          <a:p>
            <a:pPr algn="just">
              <a:lnSpc>
                <a:spcPct val="100000"/>
              </a:lnSpc>
              <a:buNone/>
            </a:pPr>
            <a:r>
              <a:rPr b="0" lang="en-PH" sz="1800" spc="-1" strike="noStrike">
                <a:latin typeface="Lato"/>
              </a:rPr>
              <a:t>If a good conclusion has been tested often enough and has showed valid and reliable results each time, it then becomes a theory</a:t>
            </a:r>
            <a:r>
              <a:rPr b="0" lang="en-PH" sz="1800" spc="-1" strike="noStrike">
                <a:latin typeface="Lato"/>
                <a:ea typeface="Ðéûîþ"/>
              </a:rPr>
              <a:t>, a scientifically accepted fact. A theory that has been tested and confirmed by various experiments becomes a scientific law, which is a statement or principle that is universally accepted.</a:t>
            </a:r>
            <a:endParaRPr b="0" lang="en-PH" sz="1800" spc="-1" strike="noStrike">
              <a:latin typeface="Arial"/>
            </a:endParaRPr>
          </a:p>
        </p:txBody>
      </p:sp>
      <p:sp>
        <p:nvSpPr>
          <p:cNvPr id="157" name=""/>
          <p:cNvSpPr/>
          <p:nvPr/>
        </p:nvSpPr>
        <p:spPr>
          <a:xfrm>
            <a:off x="651960" y="4968000"/>
            <a:ext cx="11539800" cy="1981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6. Reporting of Findings</a:t>
            </a:r>
            <a:endParaRPr b="0" lang="en-PH" sz="2000" spc="-1" strike="noStrike">
              <a:latin typeface="Arial"/>
            </a:endParaRPr>
          </a:p>
          <a:p>
            <a:pPr>
              <a:lnSpc>
                <a:spcPct val="100000"/>
              </a:lnSpc>
              <a:buNone/>
            </a:pPr>
            <a:r>
              <a:rPr b="0" lang="en-PH" sz="1800" spc="-1" strike="noStrike">
                <a:latin typeface="Lato"/>
              </a:rPr>
              <a:t>Once the data have been analyzed and the conclusion has been drawn, the next step is to share the results. This stage is important in perpetuating the body of knowledge gained in conducting the scientific method.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Box 11"/>
          <p:cNvSpPr/>
          <p:nvPr/>
        </p:nvSpPr>
        <p:spPr>
          <a:xfrm>
            <a:off x="0" y="0"/>
            <a:ext cx="1097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000000"/>
                </a:solidFill>
                <a:latin typeface="Lato"/>
                <a:ea typeface="DejaVu Sans"/>
              </a:rPr>
              <a:t>Doing Scientific Investigations</a:t>
            </a:r>
            <a:endParaRPr b="0" lang="en-PH" sz="3200" spc="-1" strike="noStrike">
              <a:latin typeface="Arial"/>
            </a:endParaRPr>
          </a:p>
        </p:txBody>
      </p:sp>
      <p:sp>
        <p:nvSpPr>
          <p:cNvPr id="159" name=""/>
          <p:cNvSpPr/>
          <p:nvPr/>
        </p:nvSpPr>
        <p:spPr>
          <a:xfrm>
            <a:off x="720000" y="901440"/>
            <a:ext cx="10619640" cy="71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Directions</a:t>
            </a:r>
            <a:r>
              <a:rPr b="0" lang="en-PH" sz="1800" spc="-1" strike="noStrike">
                <a:latin typeface="Lato"/>
              </a:rPr>
              <a:t>: </a:t>
            </a:r>
            <a:r>
              <a:rPr b="0" lang="en-PH" sz="1800" spc="-1" strike="noStrike">
                <a:latin typeface="Lato"/>
                <a:ea typeface="Ðéûîþ"/>
              </a:rPr>
              <a:t>Complete the concept map to summarize your understanding of the scientific</a:t>
            </a:r>
            <a:endParaRPr b="0" lang="en-PH" sz="1800" spc="-1" strike="noStrike">
              <a:latin typeface="Arial"/>
            </a:endParaRPr>
          </a:p>
          <a:p>
            <a:pPr>
              <a:lnSpc>
                <a:spcPct val="100000"/>
              </a:lnSpc>
              <a:buNone/>
            </a:pPr>
            <a:r>
              <a:rPr b="0" lang="en-PH" sz="1800" spc="-1" strike="noStrike">
                <a:latin typeface="Lato"/>
                <a:ea typeface="Ðéûîþ"/>
              </a:rPr>
              <a:t>                      </a:t>
            </a:r>
            <a:r>
              <a:rPr b="0" lang="en-PH" sz="1800" spc="-1" strike="noStrike">
                <a:latin typeface="Lato"/>
                <a:ea typeface="Ðéûîþ"/>
              </a:rPr>
              <a:t>method/investigations. Choose the answers from the words in the box.</a:t>
            </a:r>
            <a:endParaRPr b="0" lang="en-PH" sz="1800" spc="-1" strike="noStrike">
              <a:latin typeface="Arial"/>
            </a:endParaRPr>
          </a:p>
        </p:txBody>
      </p:sp>
      <p:pic>
        <p:nvPicPr>
          <p:cNvPr id="160" name="" descr=""/>
          <p:cNvPicPr/>
          <p:nvPr/>
        </p:nvPicPr>
        <p:blipFill>
          <a:blip r:embed="rId1"/>
          <a:srcRect l="0" t="3165" r="0" b="20720"/>
          <a:stretch/>
        </p:blipFill>
        <p:spPr>
          <a:xfrm>
            <a:off x="720000" y="1980000"/>
            <a:ext cx="7199640" cy="3959640"/>
          </a:xfrm>
          <a:prstGeom prst="rect">
            <a:avLst/>
          </a:prstGeom>
          <a:ln w="0">
            <a:noFill/>
          </a:ln>
        </p:spPr>
      </p:pic>
      <p:sp>
        <p:nvSpPr>
          <p:cNvPr id="161" name=""/>
          <p:cNvSpPr/>
          <p:nvPr/>
        </p:nvSpPr>
        <p:spPr>
          <a:xfrm>
            <a:off x="7920000" y="1800000"/>
            <a:ext cx="3599640" cy="4319640"/>
          </a:xfrm>
          <a:prstGeom prst="rect">
            <a:avLst/>
          </a:prstGeom>
          <a:noFill/>
          <a:ln w="38160">
            <a:solidFill>
              <a:srgbClr val="000000"/>
            </a:solidFill>
            <a:prstDash val="sysDash"/>
            <a:round/>
          </a:ln>
        </p:spPr>
        <p:style>
          <a:lnRef idx="0"/>
          <a:fillRef idx="0"/>
          <a:effectRef idx="0"/>
          <a:fontRef idx="minor"/>
        </p:style>
        <p:txBody>
          <a:bodyPr lIns="109080" rIns="109080" tIns="64080" bIns="64080" anchor="t">
            <a:noAutofit/>
          </a:bodyPr>
          <a:p>
            <a:pPr algn="ctr">
              <a:lnSpc>
                <a:spcPct val="100000"/>
              </a:lnSpc>
              <a:buNone/>
            </a:pPr>
            <a:r>
              <a:rPr b="0" lang="en-PH" sz="1600" spc="-1" strike="noStrike">
                <a:latin typeface="Lato"/>
              </a:rPr>
              <a:t>scientists </a:t>
            </a:r>
            <a:endParaRPr b="0" lang="en-PH" sz="1600" spc="-1" strike="noStrike">
              <a:latin typeface="Arial"/>
            </a:endParaRPr>
          </a:p>
          <a:p>
            <a:pPr algn="ctr">
              <a:lnSpc>
                <a:spcPct val="100000"/>
              </a:lnSpc>
              <a:buNone/>
            </a:pPr>
            <a:r>
              <a:rPr b="0" lang="en-PH" sz="1600" spc="-1" strike="noStrike">
                <a:latin typeface="Lato"/>
              </a:rPr>
              <a:t>results</a:t>
            </a:r>
            <a:endParaRPr b="0" lang="en-PH" sz="1600" spc="-1" strike="noStrike">
              <a:latin typeface="Arial"/>
            </a:endParaRPr>
          </a:p>
          <a:p>
            <a:pPr algn="ctr">
              <a:lnSpc>
                <a:spcPct val="100000"/>
              </a:lnSpc>
              <a:buNone/>
            </a:pPr>
            <a:r>
              <a:rPr b="0" lang="en-PH" sz="1600" spc="-1" strike="noStrike">
                <a:latin typeface="Lato"/>
              </a:rPr>
              <a:t>independent </a:t>
            </a:r>
            <a:endParaRPr b="0" lang="en-PH" sz="1600" spc="-1" strike="noStrike">
              <a:latin typeface="Arial"/>
            </a:endParaRPr>
          </a:p>
          <a:p>
            <a:pPr algn="ctr">
              <a:lnSpc>
                <a:spcPct val="100000"/>
              </a:lnSpc>
              <a:buNone/>
            </a:pPr>
            <a:r>
              <a:rPr b="0" lang="en-PH" sz="1600" spc="-1" strike="noStrike">
                <a:latin typeface="Lato"/>
              </a:rPr>
              <a:t>dependent </a:t>
            </a:r>
            <a:endParaRPr b="0" lang="en-PH" sz="1600" spc="-1" strike="noStrike">
              <a:latin typeface="Arial"/>
            </a:endParaRPr>
          </a:p>
          <a:p>
            <a:pPr algn="ctr">
              <a:lnSpc>
                <a:spcPct val="100000"/>
              </a:lnSpc>
              <a:buNone/>
            </a:pPr>
            <a:r>
              <a:rPr b="0" lang="en-PH" sz="1600" spc="-1" strike="noStrike">
                <a:latin typeface="Lato"/>
              </a:rPr>
              <a:t>theory</a:t>
            </a:r>
            <a:endParaRPr b="0" lang="en-PH" sz="1600" spc="-1" strike="noStrike">
              <a:latin typeface="Arial"/>
            </a:endParaRPr>
          </a:p>
          <a:p>
            <a:pPr algn="ctr">
              <a:lnSpc>
                <a:spcPct val="100000"/>
              </a:lnSpc>
              <a:buNone/>
            </a:pPr>
            <a:r>
              <a:rPr b="0" lang="en-PH" sz="1600" spc="-1" strike="noStrike">
                <a:latin typeface="Lato"/>
              </a:rPr>
              <a:t>null </a:t>
            </a:r>
            <a:endParaRPr b="0" lang="en-PH" sz="1600" spc="-1" strike="noStrike">
              <a:latin typeface="Arial"/>
            </a:endParaRPr>
          </a:p>
          <a:p>
            <a:pPr algn="ctr">
              <a:lnSpc>
                <a:spcPct val="100000"/>
              </a:lnSpc>
              <a:buNone/>
            </a:pPr>
            <a:r>
              <a:rPr b="0" lang="en-PH" sz="1600" spc="-1" strike="noStrike">
                <a:latin typeface="Lato"/>
              </a:rPr>
              <a:t>conclusion </a:t>
            </a:r>
            <a:endParaRPr b="0" lang="en-PH" sz="1600" spc="-1" strike="noStrike">
              <a:latin typeface="Arial"/>
            </a:endParaRPr>
          </a:p>
          <a:p>
            <a:pPr algn="ctr">
              <a:lnSpc>
                <a:spcPct val="100000"/>
              </a:lnSpc>
              <a:buNone/>
            </a:pPr>
            <a:r>
              <a:rPr b="0" lang="en-PH" sz="1600" spc="-1" strike="noStrike">
                <a:latin typeface="Lato"/>
              </a:rPr>
              <a:t>Alternative</a:t>
            </a:r>
            <a:endParaRPr b="0" lang="en-PH" sz="1600" spc="-1" strike="noStrike">
              <a:latin typeface="Arial"/>
            </a:endParaRPr>
          </a:p>
          <a:p>
            <a:pPr algn="ctr">
              <a:lnSpc>
                <a:spcPct val="100000"/>
              </a:lnSpc>
              <a:buNone/>
            </a:pPr>
            <a:r>
              <a:rPr b="0" lang="en-PH" sz="1600" spc="-1" strike="noStrike">
                <a:latin typeface="Lato"/>
              </a:rPr>
              <a:t> </a:t>
            </a:r>
            <a:r>
              <a:rPr b="0" lang="en-PH" sz="1600" spc="-1" strike="noStrike">
                <a:latin typeface="Lato"/>
              </a:rPr>
              <a:t>problem </a:t>
            </a:r>
            <a:endParaRPr b="0" lang="en-PH" sz="1600" spc="-1" strike="noStrike">
              <a:latin typeface="Arial"/>
            </a:endParaRPr>
          </a:p>
          <a:p>
            <a:pPr algn="ctr">
              <a:lnSpc>
                <a:spcPct val="100000"/>
              </a:lnSpc>
              <a:buNone/>
            </a:pPr>
            <a:r>
              <a:rPr b="0" lang="en-PH" sz="1600" spc="-1" strike="noStrike">
                <a:latin typeface="Lato"/>
              </a:rPr>
              <a:t>controlled</a:t>
            </a:r>
            <a:endParaRPr b="0" lang="en-PH" sz="1600" spc="-1" strike="noStrike">
              <a:latin typeface="Arial"/>
            </a:endParaRPr>
          </a:p>
          <a:p>
            <a:pPr algn="ctr">
              <a:lnSpc>
                <a:spcPct val="100000"/>
              </a:lnSpc>
              <a:buNone/>
            </a:pPr>
            <a:r>
              <a:rPr b="0" lang="en-PH" sz="1600" spc="-1" strike="noStrike">
                <a:latin typeface="Lato"/>
              </a:rPr>
              <a:t>tested </a:t>
            </a:r>
            <a:endParaRPr b="0" lang="en-PH" sz="1600" spc="-1" strike="noStrike">
              <a:latin typeface="Arial"/>
            </a:endParaRPr>
          </a:p>
          <a:p>
            <a:pPr algn="ctr">
              <a:lnSpc>
                <a:spcPct val="100000"/>
              </a:lnSpc>
              <a:buNone/>
            </a:pPr>
            <a:r>
              <a:rPr b="0" lang="en-PH" sz="1600" spc="-1" strike="noStrike">
                <a:latin typeface="Lato"/>
              </a:rPr>
              <a:t>hypothesis </a:t>
            </a:r>
            <a:endParaRPr b="0" lang="en-PH" sz="1600" spc="-1" strike="noStrike">
              <a:latin typeface="Arial"/>
            </a:endParaRPr>
          </a:p>
          <a:p>
            <a:pPr algn="ctr">
              <a:lnSpc>
                <a:spcPct val="100000"/>
              </a:lnSpc>
              <a:buNone/>
            </a:pPr>
            <a:r>
              <a:rPr b="0" lang="en-PH" sz="1600" spc="-1" strike="noStrike">
                <a:latin typeface="Lato"/>
              </a:rPr>
              <a:t>experiment </a:t>
            </a:r>
            <a:endParaRPr b="0" lang="en-PH" sz="1600" spc="-1" strike="noStrike">
              <a:latin typeface="Arial"/>
            </a:endParaRPr>
          </a:p>
          <a:p>
            <a:pPr algn="ctr">
              <a:lnSpc>
                <a:spcPct val="100000"/>
              </a:lnSpc>
              <a:buNone/>
            </a:pPr>
            <a:r>
              <a:rPr b="0" lang="en-PH" sz="1600" spc="-1" strike="noStrike">
                <a:latin typeface="Lato"/>
              </a:rPr>
              <a:t>trial </a:t>
            </a:r>
            <a:endParaRPr b="0" lang="en-PH" sz="1600" spc="-1" strike="noStrike">
              <a:latin typeface="Arial"/>
            </a:endParaRPr>
          </a:p>
          <a:p>
            <a:pPr algn="ctr">
              <a:lnSpc>
                <a:spcPct val="100000"/>
              </a:lnSpc>
              <a:buNone/>
            </a:pPr>
            <a:r>
              <a:rPr b="0" lang="en-PH" sz="1600" spc="-1" strike="noStrike">
                <a:latin typeface="Lato"/>
              </a:rPr>
              <a:t>observation</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Box 12"/>
          <p:cNvSpPr/>
          <p:nvPr/>
        </p:nvSpPr>
        <p:spPr>
          <a:xfrm>
            <a:off x="0" y="0"/>
            <a:ext cx="1097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000000"/>
                </a:solidFill>
                <a:latin typeface="Lato"/>
                <a:ea typeface="DejaVu Sans"/>
              </a:rPr>
              <a:t>Doing Scientific Investigations</a:t>
            </a:r>
            <a:endParaRPr b="0" lang="en-PH" sz="3200" spc="-1" strike="noStrike">
              <a:latin typeface="Arial"/>
            </a:endParaRPr>
          </a:p>
        </p:txBody>
      </p:sp>
      <p:pic>
        <p:nvPicPr>
          <p:cNvPr id="163" name="" descr=""/>
          <p:cNvPicPr/>
          <p:nvPr/>
        </p:nvPicPr>
        <p:blipFill>
          <a:blip r:embed="rId1"/>
          <a:srcRect l="0" t="1836" r="0" b="0"/>
          <a:stretch/>
        </p:blipFill>
        <p:spPr>
          <a:xfrm rot="10744200">
            <a:off x="2293920" y="784800"/>
            <a:ext cx="7198200" cy="5371560"/>
          </a:xfrm>
          <a:prstGeom prst="rect">
            <a:avLst/>
          </a:prstGeom>
          <a:ln w="0">
            <a:noFill/>
          </a:ln>
        </p:spPr>
      </p:pic>
      <p:sp>
        <p:nvSpPr>
          <p:cNvPr id="164" name=""/>
          <p:cNvSpPr/>
          <p:nvPr/>
        </p:nvSpPr>
        <p:spPr>
          <a:xfrm>
            <a:off x="720000" y="1080000"/>
            <a:ext cx="2519640" cy="7336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Answer Key: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Box 1"/>
          <p:cNvSpPr/>
          <p:nvPr/>
        </p:nvSpPr>
        <p:spPr>
          <a:xfrm>
            <a:off x="0" y="0"/>
            <a:ext cx="1097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000000"/>
                </a:solidFill>
                <a:latin typeface="Lato"/>
                <a:ea typeface="DejaVu Sans"/>
              </a:rPr>
              <a:t>Doing Scientific Investigations</a:t>
            </a:r>
            <a:endParaRPr b="0" lang="en-PH" sz="3200" spc="-1" strike="noStrike">
              <a:latin typeface="Arial"/>
            </a:endParaRPr>
          </a:p>
        </p:txBody>
      </p:sp>
      <p:sp>
        <p:nvSpPr>
          <p:cNvPr id="126" name=""/>
          <p:cNvSpPr/>
          <p:nvPr/>
        </p:nvSpPr>
        <p:spPr>
          <a:xfrm>
            <a:off x="720000" y="1322640"/>
            <a:ext cx="10979640" cy="13687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2000" spc="-1" strike="noStrike">
                <a:highlight>
                  <a:srgbClr val="ffff00"/>
                </a:highlight>
                <a:latin typeface="Lato"/>
                <a:ea typeface="Ðþûîþ"/>
              </a:rPr>
              <a:t>Scientific Method</a:t>
            </a:r>
            <a:r>
              <a:rPr b="0" lang="en-PH" sz="2000" spc="-1" strike="noStrike">
                <a:highlight>
                  <a:srgbClr val="ffff00"/>
                </a:highlight>
                <a:latin typeface="Lato"/>
                <a:ea typeface="Ðþûîþ"/>
              </a:rPr>
              <a:t> </a:t>
            </a:r>
            <a:endParaRPr b="0" lang="en-PH" sz="20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latin typeface="Lato"/>
                <a:ea typeface="Ðþûîþ"/>
              </a:rPr>
              <a:t>is an orderly process of empirical investigation that is focused on solving a problem. </a:t>
            </a: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latin typeface="Lato"/>
                <a:ea typeface="Ðþûîþ"/>
              </a:rPr>
              <a:t>It is the key to unlocking the bodies of knowledge by helping researchers organize their thoughts and procedures and make them confident of their findings generated from experiments.</a:t>
            </a:r>
            <a:endParaRPr b="0" lang="en-PH" sz="1800" spc="-1" strike="noStrike">
              <a:latin typeface="Arial"/>
            </a:endParaRPr>
          </a:p>
        </p:txBody>
      </p:sp>
      <p:sp>
        <p:nvSpPr>
          <p:cNvPr id="127" name=""/>
          <p:cNvSpPr/>
          <p:nvPr/>
        </p:nvSpPr>
        <p:spPr>
          <a:xfrm>
            <a:off x="756360" y="2982960"/>
            <a:ext cx="5183280" cy="3184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highlight>
                  <a:srgbClr val="ffff00"/>
                </a:highlight>
                <a:latin typeface="Lato"/>
                <a:ea typeface="Ðéûîþ"/>
              </a:rPr>
              <a:t>Isaac Newton</a:t>
            </a:r>
            <a:endParaRPr b="0" lang="en-PH" sz="20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latin typeface="Lato"/>
                <a:ea typeface="Ðéûîþ"/>
              </a:rPr>
              <a:t>Father of Physics, </a:t>
            </a: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latin typeface="Lato"/>
                <a:ea typeface="Ðéûîþ"/>
              </a:rPr>
              <a:t>demonstrated his theory of the composition of light through his famous experiment, the </a:t>
            </a:r>
            <a:r>
              <a:rPr b="1" lang="en-PH" sz="1800" spc="-1" strike="noStrike">
                <a:latin typeface="Lato"/>
                <a:ea typeface="Ðéûîþ"/>
              </a:rPr>
              <a:t>Experimentum Crucis</a:t>
            </a:r>
            <a:r>
              <a:rPr b="0" lang="en-PH" sz="1800" spc="-1" strike="noStrike">
                <a:latin typeface="Lato"/>
                <a:ea typeface="Ðéûîþ"/>
              </a:rPr>
              <a:t>, in the 1660s. </a:t>
            </a: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latin typeface="Lato"/>
                <a:ea typeface="Ðéûîþ"/>
              </a:rPr>
              <a:t>His experiment was repeatedly conducted in a dark room and proved that light consists of rays with different capabilities of being refracted.</a:t>
            </a:r>
            <a:endParaRPr b="0" lang="en-PH" sz="1800" spc="-1" strike="noStrike">
              <a:latin typeface="Arial"/>
            </a:endParaRPr>
          </a:p>
        </p:txBody>
      </p:sp>
      <p:pic>
        <p:nvPicPr>
          <p:cNvPr id="128" name="" descr=""/>
          <p:cNvPicPr/>
          <p:nvPr/>
        </p:nvPicPr>
        <p:blipFill>
          <a:blip r:embed="rId1"/>
          <a:stretch/>
        </p:blipFill>
        <p:spPr>
          <a:xfrm>
            <a:off x="6300000" y="3060000"/>
            <a:ext cx="5399640" cy="28216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Box 2"/>
          <p:cNvSpPr/>
          <p:nvPr/>
        </p:nvSpPr>
        <p:spPr>
          <a:xfrm>
            <a:off x="0" y="0"/>
            <a:ext cx="1097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000000"/>
                </a:solidFill>
                <a:latin typeface="Lato"/>
                <a:ea typeface="DejaVu Sans"/>
              </a:rPr>
              <a:t>Doing Scientific Investigations</a:t>
            </a:r>
            <a:endParaRPr b="0" lang="en-PH" sz="3200" spc="-1" strike="noStrike">
              <a:latin typeface="Arial"/>
            </a:endParaRPr>
          </a:p>
        </p:txBody>
      </p:sp>
      <p:sp>
        <p:nvSpPr>
          <p:cNvPr id="130" name=""/>
          <p:cNvSpPr/>
          <p:nvPr/>
        </p:nvSpPr>
        <p:spPr>
          <a:xfrm>
            <a:off x="720000" y="1145160"/>
            <a:ext cx="7379640" cy="770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ea typeface="Ðþûîþ"/>
              </a:rPr>
              <a:t>Components of a Scientific investigation</a:t>
            </a:r>
            <a:endParaRPr b="0" lang="en-PH" sz="2000" spc="-1" strike="noStrike">
              <a:latin typeface="Arial"/>
            </a:endParaRPr>
          </a:p>
        </p:txBody>
      </p:sp>
      <p:pic>
        <p:nvPicPr>
          <p:cNvPr id="131" name="" descr=""/>
          <p:cNvPicPr/>
          <p:nvPr/>
        </p:nvPicPr>
        <p:blipFill>
          <a:blip r:embed="rId1"/>
          <a:stretch/>
        </p:blipFill>
        <p:spPr>
          <a:xfrm>
            <a:off x="2143080" y="1787400"/>
            <a:ext cx="4336560" cy="4332240"/>
          </a:xfrm>
          <a:prstGeom prst="rect">
            <a:avLst/>
          </a:prstGeom>
          <a:ln w="0">
            <a:noFill/>
          </a:ln>
        </p:spPr>
      </p:pic>
      <p:pic>
        <p:nvPicPr>
          <p:cNvPr id="132" name="" descr=""/>
          <p:cNvPicPr/>
          <p:nvPr/>
        </p:nvPicPr>
        <p:blipFill>
          <a:blip r:embed="rId2"/>
          <a:stretch/>
        </p:blipFill>
        <p:spPr>
          <a:xfrm>
            <a:off x="6480000" y="1787400"/>
            <a:ext cx="3625200" cy="43322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Box 3"/>
          <p:cNvSpPr/>
          <p:nvPr/>
        </p:nvSpPr>
        <p:spPr>
          <a:xfrm>
            <a:off x="0" y="0"/>
            <a:ext cx="1097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000000"/>
                </a:solidFill>
                <a:latin typeface="Lato"/>
                <a:ea typeface="DejaVu Sans"/>
              </a:rPr>
              <a:t>Doing Scientific Investigations</a:t>
            </a:r>
            <a:endParaRPr b="0" lang="en-PH" sz="3200" spc="-1" strike="noStrike">
              <a:latin typeface="Arial"/>
            </a:endParaRPr>
          </a:p>
        </p:txBody>
      </p:sp>
      <p:sp>
        <p:nvSpPr>
          <p:cNvPr id="134" name=""/>
          <p:cNvSpPr/>
          <p:nvPr/>
        </p:nvSpPr>
        <p:spPr>
          <a:xfrm>
            <a:off x="540000" y="1260000"/>
            <a:ext cx="11159640" cy="3528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1. Statement of the Problem</a:t>
            </a:r>
            <a:endParaRPr b="0" lang="en-PH" sz="2000" spc="-1" strike="noStrike">
              <a:latin typeface="Arial"/>
            </a:endParaRPr>
          </a:p>
          <a:p>
            <a:pPr>
              <a:lnSpc>
                <a:spcPct val="100000"/>
              </a:lnSpc>
              <a:buNone/>
            </a:pPr>
            <a:r>
              <a:rPr b="0" lang="en-PH" sz="1800" spc="-1" strike="noStrike">
                <a:latin typeface="Lato"/>
                <a:ea typeface="Ðéûîþ"/>
              </a:rPr>
              <a:t>The process of doing scientific investigations starts with an observation. We use our five senses to observe our surroundings. Your observation can be on anything, as long as it is something you really want to know about. From there, you can come up with a question that may be stated as a research problem. Choosing a problem to be solved also requires preliminary steps to ensure a successful investigation. First and foremost, you should have existing knowledge of the problem. You can build this knowledge by conducting research. Collect information from print and multimedia, interviews, and further observations in the environment.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latin typeface="Lato"/>
                <a:ea typeface="Ðéûîþ"/>
              </a:rPr>
              <a:t>This step answers the following questions:</a:t>
            </a:r>
            <a:r>
              <a:rPr b="0" lang="en-PH" sz="1800" spc="-1" strike="noStrike">
                <a:latin typeface="Lato"/>
                <a:ea typeface="Ðéûîþ"/>
              </a:rPr>
              <a:t> </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latin typeface="Lato"/>
                <a:ea typeface="Ðéûîþ"/>
              </a:rPr>
              <a:t>What questions do you have about your observation? </a:t>
            </a:r>
            <a:endParaRPr b="0" lang="en-PH" sz="1800" spc="-1" strike="noStrike">
              <a:latin typeface="Arial"/>
            </a:endParaRPr>
          </a:p>
          <a:p>
            <a:pPr marL="216000" indent="-216000">
              <a:lnSpc>
                <a:spcPct val="100000"/>
              </a:lnSpc>
              <a:buClr>
                <a:srgbClr val="000000"/>
              </a:buClr>
              <a:buSzPct val="45000"/>
              <a:buFont typeface="Wingdings" charset="2"/>
              <a:buChar char=""/>
            </a:pPr>
            <a:r>
              <a:rPr b="0" lang="en-PH" sz="1800" spc="-1" strike="noStrike">
                <a:latin typeface="Lato"/>
                <a:ea typeface="Ðéûîþ"/>
              </a:rPr>
              <a:t>What do you want to know?</a:t>
            </a:r>
            <a:endParaRPr b="0" lang="en-PH" sz="1800" spc="-1" strike="noStrike">
              <a:latin typeface="Arial"/>
            </a:endParaRPr>
          </a:p>
        </p:txBody>
      </p:sp>
      <p:sp>
        <p:nvSpPr>
          <p:cNvPr id="135" name=""/>
          <p:cNvSpPr/>
          <p:nvPr/>
        </p:nvSpPr>
        <p:spPr>
          <a:xfrm>
            <a:off x="585360" y="4680000"/>
            <a:ext cx="10934280" cy="1346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ea typeface="Ðéûîþ"/>
              </a:rPr>
              <a:t>Example: </a:t>
            </a:r>
            <a:endParaRPr b="0" lang="en-PH" sz="1800" spc="-1" strike="noStrike">
              <a:latin typeface="Arial"/>
            </a:endParaRPr>
          </a:p>
          <a:p>
            <a:pPr>
              <a:lnSpc>
                <a:spcPct val="100000"/>
              </a:lnSpc>
              <a:buNone/>
            </a:pPr>
            <a:r>
              <a:rPr b="0" lang="en-PH" sz="1800" spc="-1" strike="noStrike">
                <a:latin typeface="Lato"/>
                <a:ea typeface="Ðéûîþ"/>
              </a:rPr>
              <a:t>After seeing a video on coffee grounds being added to plant, you start to wonder how coffee grounds affect the growth of plants.</a:t>
            </a:r>
            <a:endParaRPr b="0" lang="en-PH" sz="1800" spc="-1" strike="noStrike">
              <a:latin typeface="Arial"/>
            </a:endParaRPr>
          </a:p>
          <a:p>
            <a:pPr>
              <a:lnSpc>
                <a:spcPct val="100000"/>
              </a:lnSpc>
              <a:buNone/>
            </a:pPr>
            <a:r>
              <a:rPr b="1" lang="en-PH" sz="1800" spc="-1" strike="noStrike">
                <a:latin typeface="Lato"/>
                <a:ea typeface="Ðéûîþ"/>
              </a:rPr>
              <a:t>Research problem:</a:t>
            </a:r>
            <a:r>
              <a:rPr b="0" lang="en-PH" sz="1800" spc="-1" strike="noStrike">
                <a:latin typeface="Lato"/>
                <a:ea typeface="Ðéûîþ"/>
              </a:rPr>
              <a:t> How do coffee grounds affect the growth of plants?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Box 4"/>
          <p:cNvSpPr/>
          <p:nvPr/>
        </p:nvSpPr>
        <p:spPr>
          <a:xfrm>
            <a:off x="0" y="0"/>
            <a:ext cx="1097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000000"/>
                </a:solidFill>
                <a:latin typeface="Lato"/>
                <a:ea typeface="DejaVu Sans"/>
              </a:rPr>
              <a:t>Doing Scientific Investigations</a:t>
            </a:r>
            <a:endParaRPr b="0" lang="en-PH" sz="3200" spc="-1" strike="noStrike">
              <a:latin typeface="Arial"/>
            </a:endParaRPr>
          </a:p>
        </p:txBody>
      </p:sp>
      <p:sp>
        <p:nvSpPr>
          <p:cNvPr id="137" name=""/>
          <p:cNvSpPr/>
          <p:nvPr/>
        </p:nvSpPr>
        <p:spPr>
          <a:xfrm>
            <a:off x="720000" y="1440000"/>
            <a:ext cx="10799640" cy="20124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latin typeface="Lato"/>
              </a:rPr>
              <a:t>2. Formulation of Hypothesis</a:t>
            </a:r>
            <a:endParaRPr b="0" lang="en-PH" sz="2000" spc="-1" strike="noStrike">
              <a:latin typeface="Arial"/>
            </a:endParaRPr>
          </a:p>
          <a:p>
            <a:pPr>
              <a:lnSpc>
                <a:spcPct val="100000"/>
              </a:lnSpc>
              <a:buNone/>
            </a:pPr>
            <a:r>
              <a:rPr b="0" lang="en-PH" sz="1800" spc="-1" strike="noStrike">
                <a:latin typeface="Lato"/>
                <a:ea typeface="Ðþûîþ"/>
              </a:rPr>
              <a:t>Once the problem is identified and a testable question has been proposed, you can now formulate the hypothesis. A hypothesis is a simple statement that presents the possible solution to the problem. A hypothesis should be based on knowledge and research and should also be testable. It can be an overall statement about the observation (</a:t>
            </a:r>
            <a:r>
              <a:rPr b="1" lang="en-PH" sz="1800" spc="-1" strike="noStrike">
                <a:latin typeface="Lato"/>
                <a:ea typeface="Ðþûîþ"/>
              </a:rPr>
              <a:t>descriptive hypothesis</a:t>
            </a:r>
            <a:r>
              <a:rPr b="0" lang="en-PH" sz="1800" spc="-1" strike="noStrike">
                <a:latin typeface="Lato"/>
                <a:ea typeface="Ðþûîþ"/>
              </a:rPr>
              <a:t>) or a guess about what caused the pattern in the observation (</a:t>
            </a:r>
            <a:r>
              <a:rPr b="1" lang="en-PH" sz="1800" spc="-1" strike="noStrike">
                <a:latin typeface="Lato"/>
                <a:ea typeface="Ðþûîþ"/>
              </a:rPr>
              <a:t>explanatory hypothesis</a:t>
            </a:r>
            <a:r>
              <a:rPr b="0" lang="en-PH" sz="1800" spc="-1" strike="noStrike">
                <a:latin typeface="Lato"/>
                <a:ea typeface="Ðþûîþ"/>
              </a:rPr>
              <a:t>).</a:t>
            </a:r>
            <a:endParaRPr b="0" lang="en-PH" sz="1800" spc="-1" strike="noStrike">
              <a:latin typeface="Arial"/>
            </a:endParaRPr>
          </a:p>
        </p:txBody>
      </p:sp>
      <p:sp>
        <p:nvSpPr>
          <p:cNvPr id="138" name=""/>
          <p:cNvSpPr/>
          <p:nvPr/>
        </p:nvSpPr>
        <p:spPr>
          <a:xfrm>
            <a:off x="720000" y="3857760"/>
            <a:ext cx="10831680" cy="13618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A hypothesis may be stated in two ways:</a:t>
            </a:r>
            <a:endParaRPr b="0" lang="en-PH" sz="1800" spc="-1" strike="noStrike">
              <a:latin typeface="Arial"/>
            </a:endParaRPr>
          </a:p>
          <a:p>
            <a:pPr>
              <a:lnSpc>
                <a:spcPct val="100000"/>
              </a:lnSpc>
              <a:buNone/>
            </a:pPr>
            <a:r>
              <a:rPr b="0" lang="en-PH" sz="1800" spc="-1" strike="noStrike">
                <a:latin typeface="Lato"/>
              </a:rPr>
              <a:t>• </a:t>
            </a:r>
            <a:r>
              <a:rPr b="1" lang="en-PH" sz="1800" spc="-1" strike="noStrike">
                <a:latin typeface="Lato"/>
              </a:rPr>
              <a:t>Null hypothesis (H</a:t>
            </a:r>
            <a:r>
              <a:rPr b="1" lang="en-PH" sz="1800" spc="-1" strike="noStrike" baseline="-8000">
                <a:latin typeface="Lato"/>
              </a:rPr>
              <a:t>o</a:t>
            </a:r>
            <a:r>
              <a:rPr b="1" lang="en-PH" sz="1800" spc="-1" strike="noStrike">
                <a:latin typeface="Lato"/>
              </a:rPr>
              <a:t>)</a:t>
            </a:r>
            <a:r>
              <a:rPr b="0" lang="en-PH" sz="1800" spc="-1" strike="noStrike">
                <a:latin typeface="Lato"/>
              </a:rPr>
              <a:t> – a hypothesis that states no relationship between variables</a:t>
            </a:r>
            <a:endParaRPr b="0" lang="en-PH" sz="1800" spc="-1" strike="noStrike">
              <a:latin typeface="Arial"/>
            </a:endParaRPr>
          </a:p>
          <a:p>
            <a:pPr>
              <a:lnSpc>
                <a:spcPct val="100000"/>
              </a:lnSpc>
              <a:buNone/>
            </a:pPr>
            <a:r>
              <a:rPr b="0" lang="en-PH" sz="1800" spc="-1" strike="noStrike">
                <a:latin typeface="Lato"/>
              </a:rPr>
              <a:t>• </a:t>
            </a:r>
            <a:r>
              <a:rPr b="1" lang="en-PH" sz="1800" spc="-1" strike="noStrike">
                <a:latin typeface="Lato"/>
              </a:rPr>
              <a:t>Alternative hypothesis (H</a:t>
            </a:r>
            <a:r>
              <a:rPr b="1" lang="en-PH" sz="1800" spc="-1" strike="noStrike" baseline="-8000">
                <a:latin typeface="Lato"/>
              </a:rPr>
              <a:t>a</a:t>
            </a:r>
            <a:r>
              <a:rPr b="1" lang="en-PH" sz="1800" spc="-1" strike="noStrike">
                <a:latin typeface="Lato"/>
              </a:rPr>
              <a:t>)</a:t>
            </a:r>
            <a:r>
              <a:rPr b="0" lang="en-PH" sz="1800" spc="-1" strike="noStrike">
                <a:latin typeface="Lato"/>
              </a:rPr>
              <a:t> </a:t>
            </a:r>
            <a:r>
              <a:rPr b="0" lang="en-PH" sz="1800" spc="-1" strike="noStrike">
                <a:latin typeface="Lato"/>
                <a:ea typeface="Ðéûîþ"/>
              </a:rPr>
              <a:t>– a hypothesis that states a relationship between variables; it always disagrees with the null hypothesis.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Box 5"/>
          <p:cNvSpPr/>
          <p:nvPr/>
        </p:nvSpPr>
        <p:spPr>
          <a:xfrm>
            <a:off x="0" y="0"/>
            <a:ext cx="1097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000000"/>
                </a:solidFill>
                <a:latin typeface="Lato"/>
                <a:ea typeface="DejaVu Sans"/>
              </a:rPr>
              <a:t>Doing Scientific Investigations</a:t>
            </a:r>
            <a:endParaRPr b="0" lang="en-PH" sz="3200" spc="-1" strike="noStrike">
              <a:latin typeface="Arial"/>
            </a:endParaRPr>
          </a:p>
        </p:txBody>
      </p:sp>
      <p:sp>
        <p:nvSpPr>
          <p:cNvPr id="140" name=""/>
          <p:cNvSpPr/>
          <p:nvPr/>
        </p:nvSpPr>
        <p:spPr>
          <a:xfrm>
            <a:off x="720000" y="970560"/>
            <a:ext cx="10799640" cy="10090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Although the alternative hypothesis states the relationship between two variables (the coffee grounds and the plant growth), it fails to show what kind of relationship exists. To clearly show the relationship, you may state your alternative hypothesis in the following manner:</a:t>
            </a:r>
            <a:endParaRPr b="0" lang="en-PH" sz="1800" spc="-1" strike="noStrike">
              <a:latin typeface="Arial"/>
            </a:endParaRPr>
          </a:p>
        </p:txBody>
      </p:sp>
      <p:sp>
        <p:nvSpPr>
          <p:cNvPr id="141" name=""/>
          <p:cNvSpPr/>
          <p:nvPr/>
        </p:nvSpPr>
        <p:spPr>
          <a:xfrm>
            <a:off x="822960" y="2057040"/>
            <a:ext cx="10731240" cy="1353600"/>
          </a:xfrm>
          <a:prstGeom prst="rect">
            <a:avLst/>
          </a:prstGeom>
          <a:noFill/>
          <a:ln w="38160">
            <a:solidFill>
              <a:srgbClr val="ff8000"/>
            </a:solidFill>
            <a:prstDash val="sysDash"/>
            <a:round/>
          </a:ln>
        </p:spPr>
        <p:style>
          <a:lnRef idx="0"/>
          <a:fillRef idx="0"/>
          <a:effectRef idx="0"/>
          <a:fontRef idx="minor"/>
        </p:style>
        <p:txBody>
          <a:bodyPr lIns="109080" rIns="109080" tIns="64080" bIns="64080" anchor="t">
            <a:noAutofit/>
          </a:bodyPr>
          <a:p>
            <a:pPr>
              <a:lnSpc>
                <a:spcPct val="100000"/>
              </a:lnSpc>
              <a:buNone/>
            </a:pPr>
            <a:r>
              <a:rPr b="0" lang="en-PH" sz="1800" spc="-1" strike="noStrike">
                <a:latin typeface="Lato"/>
              </a:rPr>
              <a:t>H</a:t>
            </a:r>
            <a:r>
              <a:rPr b="0" lang="en-PH" sz="1800" spc="-1" strike="noStrike" baseline="-8000">
                <a:latin typeface="Lato"/>
              </a:rPr>
              <a:t>a2</a:t>
            </a:r>
            <a:r>
              <a:rPr b="0" lang="en-PH" sz="1800" spc="-1" strike="noStrike">
                <a:latin typeface="Lato"/>
              </a:rPr>
              <a:t> : A &lt; B </a:t>
            </a:r>
            <a:r>
              <a:rPr b="0" lang="en-PH" sz="1800" spc="-1" strike="noStrike">
                <a:latin typeface="Lato"/>
              </a:rPr>
              <a:t>	</a:t>
            </a:r>
            <a:r>
              <a:rPr b="0" lang="en-PH" sz="1800" spc="-1" strike="noStrike">
                <a:latin typeface="Lato"/>
              </a:rPr>
              <a:t>There is a negative relationship between A and B.</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Here, the &lt; suggests that the less A is involved, the better is B.</a:t>
            </a:r>
            <a:endParaRPr b="0" lang="en-PH" sz="1800" spc="-1" strike="noStrike">
              <a:latin typeface="Arial"/>
            </a:endParaRPr>
          </a:p>
          <a:p>
            <a:pPr>
              <a:lnSpc>
                <a:spcPct val="100000"/>
              </a:lnSpc>
              <a:buNone/>
            </a:pPr>
            <a:r>
              <a:rPr b="0" lang="en-PH" sz="1800" spc="-1" strike="noStrike">
                <a:latin typeface="Lato"/>
              </a:rPr>
              <a:t>H</a:t>
            </a:r>
            <a:r>
              <a:rPr b="0" lang="en-PH" sz="1800" spc="-1" strike="noStrike" baseline="-8000">
                <a:latin typeface="Lato"/>
              </a:rPr>
              <a:t>a3</a:t>
            </a:r>
            <a:r>
              <a:rPr b="0" lang="en-PH" sz="1800" spc="-1" strike="noStrike">
                <a:latin typeface="Lato"/>
              </a:rPr>
              <a:t> : A &gt; B</a:t>
            </a:r>
            <a:r>
              <a:rPr b="0" lang="en-PH" sz="1800" spc="-1" strike="noStrike">
                <a:latin typeface="Lato"/>
              </a:rPr>
              <a:t>	</a:t>
            </a:r>
            <a:r>
              <a:rPr b="0" lang="en-PH" sz="1800" spc="-1" strike="noStrike">
                <a:latin typeface="Lato"/>
              </a:rPr>
              <a:t>There is a positive relationship between A and B.</a:t>
            </a:r>
            <a:endParaRPr b="0" lang="en-PH" sz="1800" spc="-1" strike="noStrike">
              <a:latin typeface="Arial"/>
            </a:endParaRPr>
          </a:p>
          <a:p>
            <a:pPr>
              <a:lnSpc>
                <a:spcPct val="100000"/>
              </a:lnSpc>
              <a:buNone/>
            </a:pPr>
            <a:r>
              <a:rPr b="0" lang="en-PH" sz="1800" spc="-1" strike="noStrike">
                <a:latin typeface="Lato"/>
              </a:rPr>
              <a:t>	</a:t>
            </a:r>
            <a:r>
              <a:rPr b="0" lang="en-PH" sz="1800" spc="-1" strike="noStrike">
                <a:latin typeface="Lato"/>
              </a:rPr>
              <a:t>	</a:t>
            </a:r>
            <a:r>
              <a:rPr b="0" lang="en-PH" sz="1800" spc="-1" strike="noStrike">
                <a:latin typeface="Lato"/>
              </a:rPr>
              <a:t>	</a:t>
            </a:r>
            <a:r>
              <a:rPr b="0" lang="en-PH" sz="1800" spc="-1" strike="noStrike">
                <a:latin typeface="Lato"/>
              </a:rPr>
              <a:t>Here, the &gt; suggests that the more B is involved, the better is A.</a:t>
            </a:r>
            <a:endParaRPr b="0" lang="en-PH" sz="1800" spc="-1" strike="noStrike">
              <a:latin typeface="Arial"/>
            </a:endParaRPr>
          </a:p>
        </p:txBody>
      </p:sp>
      <p:sp>
        <p:nvSpPr>
          <p:cNvPr id="142" name=""/>
          <p:cNvSpPr/>
          <p:nvPr/>
        </p:nvSpPr>
        <p:spPr>
          <a:xfrm>
            <a:off x="715320" y="3531600"/>
            <a:ext cx="10979640" cy="474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ea typeface="Ðþûîþ"/>
              </a:rPr>
              <a:t>Let us have some examples. See how a hypothesis can be stated in different ways.</a:t>
            </a:r>
            <a:endParaRPr b="0" lang="en-PH" sz="1800" spc="-1" strike="noStrike">
              <a:latin typeface="Arial"/>
            </a:endParaRPr>
          </a:p>
        </p:txBody>
      </p:sp>
      <p:graphicFrame>
        <p:nvGraphicFramePr>
          <p:cNvPr id="143" name=""/>
          <p:cNvGraphicFramePr/>
          <p:nvPr/>
        </p:nvGraphicFramePr>
        <p:xfrm>
          <a:off x="818640" y="4084200"/>
          <a:ext cx="11017800" cy="1911960"/>
        </p:xfrm>
        <a:graphic>
          <a:graphicData uri="http://schemas.openxmlformats.org/drawingml/2006/table">
            <a:tbl>
              <a:tblPr/>
              <a:tblGrid>
                <a:gridCol w="1981800"/>
                <a:gridCol w="4957920"/>
                <a:gridCol w="4078440"/>
              </a:tblGrid>
              <a:tr h="435600">
                <a:tc>
                  <a:txBody>
                    <a:bodyPr lIns="90000" rIns="90000" anchor="t">
                      <a:noAutofit/>
                    </a:bodyPr>
                    <a:p>
                      <a:pPr>
                        <a:lnSpc>
                          <a:spcPct val="100000"/>
                        </a:lnSpc>
                        <a:buNone/>
                      </a:pPr>
                      <a:r>
                        <a:rPr b="1" lang="en-PH" sz="1800" spc="-1" strike="noStrike">
                          <a:latin typeface="Lato"/>
                        </a:rPr>
                        <a:t>Example 1</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H</a:t>
                      </a:r>
                      <a:r>
                        <a:rPr b="0" lang="en-PH" sz="1800" spc="-1" strike="noStrike" baseline="-8000">
                          <a:latin typeface="Lato"/>
                        </a:rPr>
                        <a:t>o</a:t>
                      </a:r>
                      <a:r>
                        <a:rPr b="0" lang="en-PH" sz="1800" spc="-1" strike="noStrike">
                          <a:latin typeface="Lato"/>
                          <a:ea typeface="Ðéûîþ"/>
                        </a:rPr>
                        <a:t>: Earth is flat.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H</a:t>
                      </a:r>
                      <a:r>
                        <a:rPr b="0" lang="en-PH" sz="1800" spc="-1" strike="noStrike" baseline="-8000">
                          <a:latin typeface="Lato"/>
                        </a:rPr>
                        <a:t>a</a:t>
                      </a:r>
                      <a:r>
                        <a:rPr b="0" lang="en-PH" sz="1800" spc="-1" strike="noStrike">
                          <a:latin typeface="Lato"/>
                        </a:rPr>
                        <a:t>: Earth is round.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06680">
                <a:tc>
                  <a:txBody>
                    <a:bodyPr lIns="90000" rIns="90000" anchor="t">
                      <a:noAutofit/>
                    </a:bodyPr>
                    <a:p>
                      <a:pPr>
                        <a:lnSpc>
                          <a:spcPct val="100000"/>
                        </a:lnSpc>
                        <a:buNone/>
                      </a:pPr>
                      <a:r>
                        <a:rPr b="1" lang="en-PH" sz="1800" spc="-1" strike="noStrike">
                          <a:latin typeface="Lato"/>
                        </a:rPr>
                        <a:t>Example 2</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H</a:t>
                      </a:r>
                      <a:r>
                        <a:rPr b="0" lang="en-PH" sz="1800" spc="-1" strike="noStrike" baseline="-8000">
                          <a:latin typeface="Lato"/>
                        </a:rPr>
                        <a:t>o</a:t>
                      </a:r>
                      <a:r>
                        <a:rPr b="0" lang="en-PH" sz="1800" spc="-1" strike="noStrike">
                          <a:latin typeface="Lato"/>
                        </a:rPr>
                        <a:t>: Toddlers grow taller if they drink more milk.</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H</a:t>
                      </a:r>
                      <a:r>
                        <a:rPr b="0" lang="en-PH" sz="1800" spc="-1" strike="noStrike" baseline="-8000">
                          <a:latin typeface="Lato"/>
                        </a:rPr>
                        <a:t>a</a:t>
                      </a:r>
                      <a:r>
                        <a:rPr b="0" lang="en-PH" sz="1800" spc="-1" strike="noStrike">
                          <a:latin typeface="Lato"/>
                        </a:rPr>
                        <a:t>: Toddlers will not grow taller if they drink more milk.</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70040">
                <a:tc>
                  <a:txBody>
                    <a:bodyPr lIns="90000" rIns="90000" anchor="t">
                      <a:noAutofit/>
                    </a:bodyPr>
                    <a:p>
                      <a:pPr>
                        <a:lnSpc>
                          <a:spcPct val="100000"/>
                        </a:lnSpc>
                        <a:buNone/>
                      </a:pPr>
                      <a:r>
                        <a:rPr b="1" lang="en-PH" sz="1800" spc="-1" strike="noStrike">
                          <a:latin typeface="Lato"/>
                        </a:rPr>
                        <a:t>Example 3</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H</a:t>
                      </a:r>
                      <a:r>
                        <a:rPr b="0" lang="en-PH" sz="1800" spc="-1" strike="noStrike" baseline="-8000">
                          <a:latin typeface="Lato"/>
                        </a:rPr>
                        <a:t>o</a:t>
                      </a:r>
                      <a:r>
                        <a:rPr b="0" lang="en-PH" sz="1800" spc="-1" strike="noStrike">
                          <a:latin typeface="Lato"/>
                        </a:rPr>
                        <a:t>: Studying with music increases test scores.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H</a:t>
                      </a:r>
                      <a:r>
                        <a:rPr b="0" lang="en-PH" sz="1800" spc="-1" strike="noStrike" baseline="-8000">
                          <a:latin typeface="Lato"/>
                        </a:rPr>
                        <a:t>a</a:t>
                      </a:r>
                      <a:r>
                        <a:rPr b="0" lang="en-PH" sz="1800" spc="-1" strike="noStrike">
                          <a:latin typeface="Lato"/>
                          <a:ea typeface="Ðéûîþ"/>
                        </a:rPr>
                        <a:t>: Studying with music does not affect test scores.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TextBox 6"/>
          <p:cNvSpPr/>
          <p:nvPr/>
        </p:nvSpPr>
        <p:spPr>
          <a:xfrm>
            <a:off x="0" y="0"/>
            <a:ext cx="1097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000000"/>
                </a:solidFill>
                <a:latin typeface="Lato"/>
                <a:ea typeface="DejaVu Sans"/>
              </a:rPr>
              <a:t>Doing Scientific Investigations</a:t>
            </a:r>
            <a:endParaRPr b="0" lang="en-PH" sz="3200" spc="-1" strike="noStrike">
              <a:latin typeface="Arial"/>
            </a:endParaRPr>
          </a:p>
        </p:txBody>
      </p:sp>
      <p:sp>
        <p:nvSpPr>
          <p:cNvPr id="145" name=""/>
          <p:cNvSpPr/>
          <p:nvPr/>
        </p:nvSpPr>
        <p:spPr>
          <a:xfrm>
            <a:off x="540000" y="885960"/>
            <a:ext cx="11241360" cy="2713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3. Testing the Hypothesis and Gathering of Data</a:t>
            </a:r>
            <a:endParaRPr b="0" lang="en-PH" sz="1800" spc="-1" strike="noStrike">
              <a:latin typeface="Arial"/>
            </a:endParaRPr>
          </a:p>
          <a:p>
            <a:pPr algn="just">
              <a:lnSpc>
                <a:spcPct val="100000"/>
              </a:lnSpc>
              <a:buNone/>
            </a:pPr>
            <a:r>
              <a:rPr b="0" lang="en-PH" sz="1800" spc="-1" strike="noStrike">
                <a:latin typeface="Lato"/>
              </a:rPr>
              <a:t>At this point, you are ready to test your hypothesis by conducting an experiment. An experiment </a:t>
            </a:r>
            <a:r>
              <a:rPr b="0" lang="en-PH" sz="1800" spc="-1" strike="noStrike">
                <a:latin typeface="Lato"/>
                <a:ea typeface="Ðþûîþ"/>
              </a:rPr>
              <a:t>is a set of manipulations or specific observations of nature. It is considered the most important part of the scientific method. It is done to answer the research question or to investigate the research problem.</a:t>
            </a:r>
            <a:endParaRPr b="0" lang="en-PH" sz="1800" spc="-1" strike="noStrike">
              <a:latin typeface="Arial"/>
            </a:endParaRPr>
          </a:p>
          <a:p>
            <a:pPr algn="just">
              <a:lnSpc>
                <a:spcPct val="100000"/>
              </a:lnSpc>
              <a:buNone/>
            </a:pPr>
            <a:r>
              <a:rPr b="0" lang="en-PH" sz="1800" spc="-1" strike="noStrike">
                <a:latin typeface="Lato"/>
                <a:ea typeface="Ðþûîþ"/>
              </a:rPr>
              <a:t>There are three types of experiments: </a:t>
            </a:r>
            <a:r>
              <a:rPr b="1" lang="en-PH" sz="1800" spc="-1" strike="noStrike">
                <a:latin typeface="Lato"/>
                <a:ea typeface="Ðþûîþ"/>
              </a:rPr>
              <a:t>controlled, natural, and field experiments</a:t>
            </a:r>
            <a:r>
              <a:rPr b="0" lang="en-PH" sz="1800" spc="-1" strike="noStrike">
                <a:latin typeface="Lato"/>
                <a:ea typeface="Ðþûîþ"/>
              </a:rPr>
              <a: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ea typeface="Ðþûîþ"/>
              </a:rPr>
              <a:t>a</a:t>
            </a:r>
            <a:r>
              <a:rPr b="0" lang="en-PH" sz="1800" spc="-1" strike="noStrike">
                <a:latin typeface="Lato"/>
                <a:ea typeface="Ðþûîþ"/>
              </a:rPr>
              <a:t>. </a:t>
            </a:r>
            <a:r>
              <a:rPr b="1" lang="en-PH" sz="1800" spc="-1" strike="noStrike">
                <a:latin typeface="Lato"/>
                <a:ea typeface="Ðþûîþ"/>
              </a:rPr>
              <a:t>Controlled experiments</a:t>
            </a:r>
            <a:r>
              <a:rPr b="0" lang="en-PH" sz="1800" spc="-1" strike="noStrike">
                <a:latin typeface="Lato"/>
                <a:ea typeface="Ðþûîþ"/>
              </a:rPr>
              <a:t> generally compare the results obtained from an experimental sample against a control sample. Under this type, the observer tests the hypothesis by looking for changes brought about by alteration to a variable.</a:t>
            </a:r>
            <a:endParaRPr b="0" lang="en-PH" sz="1800" spc="-1" strike="noStrike">
              <a:latin typeface="Arial"/>
            </a:endParaRPr>
          </a:p>
        </p:txBody>
      </p:sp>
      <p:sp>
        <p:nvSpPr>
          <p:cNvPr id="146" name=""/>
          <p:cNvSpPr/>
          <p:nvPr/>
        </p:nvSpPr>
        <p:spPr>
          <a:xfrm>
            <a:off x="540000" y="3600000"/>
            <a:ext cx="11519640" cy="2847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	</a:t>
            </a:r>
            <a:r>
              <a:rPr b="0" lang="en-PH" sz="1800" spc="-1" strike="noStrike">
                <a:latin typeface="Lato"/>
              </a:rPr>
              <a:t>A </a:t>
            </a:r>
            <a:r>
              <a:rPr b="1" lang="en-PH" sz="1800" spc="-1" strike="noStrike">
                <a:latin typeface="Lato"/>
              </a:rPr>
              <a:t>variable</a:t>
            </a:r>
            <a:r>
              <a:rPr b="0" lang="en-PH" sz="1800" spc="-1" strike="noStrike">
                <a:latin typeface="Lato"/>
              </a:rPr>
              <a:t> is a characteristic, number, or quantity that increases or decreases over time or takes different values in different situations. It is anything that you can change or control in an experiment. </a:t>
            </a: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Box 7"/>
          <p:cNvSpPr/>
          <p:nvPr/>
        </p:nvSpPr>
        <p:spPr>
          <a:xfrm>
            <a:off x="0" y="0"/>
            <a:ext cx="1097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000000"/>
                </a:solidFill>
                <a:latin typeface="Lato"/>
                <a:ea typeface="DejaVu Sans"/>
              </a:rPr>
              <a:t>Doing Scientific Investigations</a:t>
            </a:r>
            <a:endParaRPr b="0" lang="en-PH" sz="3200" spc="-1" strike="noStrike">
              <a:latin typeface="Arial"/>
            </a:endParaRPr>
          </a:p>
        </p:txBody>
      </p:sp>
      <p:sp>
        <p:nvSpPr>
          <p:cNvPr id="148" name=""/>
          <p:cNvSpPr/>
          <p:nvPr/>
        </p:nvSpPr>
        <p:spPr>
          <a:xfrm>
            <a:off x="580320" y="3045960"/>
            <a:ext cx="10939320" cy="3253680"/>
          </a:xfrm>
          <a:prstGeom prst="rect">
            <a:avLst/>
          </a:prstGeom>
          <a:noFill/>
          <a:ln w="38160">
            <a:solidFill>
              <a:srgbClr val="ff8000"/>
            </a:solidFill>
            <a:prstDash val="sysDash"/>
            <a:round/>
          </a:ln>
        </p:spPr>
        <p:style>
          <a:lnRef idx="0"/>
          <a:fillRef idx="0"/>
          <a:effectRef idx="0"/>
          <a:fontRef idx="minor"/>
        </p:style>
        <p:txBody>
          <a:bodyPr lIns="109080" rIns="109080" tIns="64080" bIns="64080" anchor="t">
            <a:noAutofit/>
          </a:bodyPr>
          <a:p>
            <a:pPr>
              <a:lnSpc>
                <a:spcPct val="100000"/>
              </a:lnSpc>
              <a:buNone/>
            </a:pPr>
            <a:r>
              <a:rPr b="1" lang="en-PH" sz="1800" spc="-1" strike="noStrike">
                <a:latin typeface="Lato"/>
              </a:rPr>
              <a:t>Research problem</a:t>
            </a:r>
            <a:r>
              <a:rPr b="0" lang="en-PH" sz="1800" spc="-1" strike="noStrike">
                <a:latin typeface="Lato"/>
              </a:rPr>
              <a:t>: </a:t>
            </a:r>
            <a:r>
              <a:rPr b="0" lang="en-PH" sz="1800" spc="-1" strike="noStrike">
                <a:latin typeface="Lato"/>
                <a:ea typeface="Ðþûîþ"/>
              </a:rPr>
              <a:t>How do coffee grounds affect the growth of plants?</a:t>
            </a:r>
            <a:endParaRPr b="0" lang="en-PH" sz="1800" spc="-1" strike="noStrike">
              <a:latin typeface="Arial"/>
            </a:endParaRPr>
          </a:p>
          <a:p>
            <a:pPr>
              <a:lnSpc>
                <a:spcPct val="100000"/>
              </a:lnSpc>
              <a:buNone/>
            </a:pPr>
            <a:r>
              <a:rPr b="0" lang="en-PH" sz="1800" spc="-1" strike="noStrike">
                <a:latin typeface="Lato"/>
                <a:ea typeface="Ðþûîþ"/>
              </a:rPr>
              <a:t>In performing the experiment for this, here are the variables:</a:t>
            </a:r>
            <a:endParaRPr b="0" lang="en-PH" sz="1800" spc="-1" strike="noStrike">
              <a:latin typeface="Arial"/>
            </a:endParaRPr>
          </a:p>
          <a:p>
            <a:pPr>
              <a:lnSpc>
                <a:spcPct val="100000"/>
              </a:lnSpc>
              <a:buNone/>
            </a:pPr>
            <a:r>
              <a:rPr b="1" lang="en-PH" sz="1800" spc="-1" strike="noStrike">
                <a:latin typeface="Lato"/>
                <a:ea typeface="Ðþûîþ"/>
              </a:rPr>
              <a:t>Controlled variables</a:t>
            </a:r>
            <a:r>
              <a:rPr b="0" lang="en-PH" sz="1800" spc="-1" strike="noStrike">
                <a:latin typeface="Lato"/>
                <a:ea typeface="Ðþûîþ"/>
              </a:rPr>
              <a:t>: These variables need to be kept constant to make sure that the plants’ growth is only affected by coffee grounds.</a:t>
            </a:r>
            <a:endParaRPr b="0" lang="en-PH" sz="1800" spc="-1" strike="noStrike">
              <a:latin typeface="Arial"/>
            </a:endParaRPr>
          </a:p>
          <a:p>
            <a:pPr>
              <a:lnSpc>
                <a:spcPct val="100000"/>
              </a:lnSpc>
              <a:buNone/>
            </a:pPr>
            <a:r>
              <a:rPr b="0" lang="en-PH" sz="1800" spc="-1" strike="noStrike">
                <a:latin typeface="Lato"/>
                <a:ea typeface="Ðþûîþ"/>
              </a:rPr>
              <a:t>• </a:t>
            </a:r>
            <a:r>
              <a:rPr b="0" lang="en-PH" sz="1800" spc="-1" strike="noStrike">
                <a:latin typeface="Lato"/>
                <a:ea typeface="Ðþûîþ"/>
              </a:rPr>
              <a:t>the amount of water and sunlight received by the plants</a:t>
            </a:r>
            <a:endParaRPr b="0" lang="en-PH" sz="1800" spc="-1" strike="noStrike">
              <a:latin typeface="Arial"/>
            </a:endParaRPr>
          </a:p>
          <a:p>
            <a:pPr>
              <a:lnSpc>
                <a:spcPct val="100000"/>
              </a:lnSpc>
              <a:buNone/>
            </a:pPr>
            <a:r>
              <a:rPr b="0" lang="en-PH" sz="1800" spc="-1" strike="noStrike">
                <a:latin typeface="Lato"/>
                <a:ea typeface="Ðþûîþ"/>
              </a:rPr>
              <a:t>• </a:t>
            </a:r>
            <a:r>
              <a:rPr b="0" lang="en-PH" sz="1800" spc="-1" strike="noStrike">
                <a:latin typeface="Lato"/>
                <a:ea typeface="Ðþûîþ"/>
              </a:rPr>
              <a:t>temperature</a:t>
            </a:r>
            <a:endParaRPr b="0" lang="en-PH" sz="1800" spc="-1" strike="noStrike">
              <a:latin typeface="Arial"/>
            </a:endParaRPr>
          </a:p>
          <a:p>
            <a:pPr>
              <a:lnSpc>
                <a:spcPct val="100000"/>
              </a:lnSpc>
              <a:buNone/>
            </a:pPr>
            <a:r>
              <a:rPr b="0" lang="en-PH" sz="1800" spc="-1" strike="noStrike">
                <a:latin typeface="Lato"/>
                <a:ea typeface="Ðþûîþ"/>
              </a:rPr>
              <a:t>• </a:t>
            </a:r>
            <a:r>
              <a:rPr b="0" lang="en-PH" sz="1800" spc="-1" strike="noStrike">
                <a:latin typeface="Lato"/>
                <a:ea typeface="Ðþûîþ"/>
              </a:rPr>
              <a:t>the amount and type of soil</a:t>
            </a:r>
            <a:endParaRPr b="0" lang="en-PH" sz="1800" spc="-1" strike="noStrike">
              <a:latin typeface="Arial"/>
            </a:endParaRPr>
          </a:p>
          <a:p>
            <a:pPr>
              <a:lnSpc>
                <a:spcPct val="100000"/>
              </a:lnSpc>
              <a:buNone/>
            </a:pPr>
            <a:r>
              <a:rPr b="0" lang="en-PH" sz="1800" spc="-1" strike="noStrike">
                <a:latin typeface="Lato"/>
                <a:ea typeface="Ðþûîþ"/>
              </a:rPr>
              <a:t>• </a:t>
            </a:r>
            <a:r>
              <a:rPr b="0" lang="en-PH" sz="1800" spc="-1" strike="noStrike">
                <a:latin typeface="Lato"/>
                <a:ea typeface="Ðþûîþ"/>
              </a:rPr>
              <a:t>the size of the pot where the plants have been planted</a:t>
            </a:r>
            <a:endParaRPr b="0" lang="en-PH" sz="1800" spc="-1" strike="noStrike">
              <a:latin typeface="Arial"/>
            </a:endParaRPr>
          </a:p>
          <a:p>
            <a:pPr>
              <a:lnSpc>
                <a:spcPct val="100000"/>
              </a:lnSpc>
              <a:buNone/>
            </a:pPr>
            <a:r>
              <a:rPr b="1" lang="en-PH" sz="1800" spc="-1" strike="noStrike">
                <a:latin typeface="Lato"/>
                <a:ea typeface="Ðþûîþ"/>
              </a:rPr>
              <a:t>Independent variables</a:t>
            </a:r>
            <a:r>
              <a:rPr b="0" lang="en-PH" sz="1800" spc="-1" strike="noStrike">
                <a:latin typeface="Lato"/>
                <a:ea typeface="Ðþûîþ"/>
              </a:rPr>
              <a:t>: the amount or presence of coffee grounds</a:t>
            </a:r>
            <a:endParaRPr b="0" lang="en-PH" sz="1800" spc="-1" strike="noStrike">
              <a:latin typeface="Arial"/>
            </a:endParaRPr>
          </a:p>
          <a:p>
            <a:pPr>
              <a:lnSpc>
                <a:spcPct val="100000"/>
              </a:lnSpc>
              <a:buNone/>
            </a:pPr>
            <a:r>
              <a:rPr b="1" lang="en-PH" sz="1800" spc="-1" strike="noStrike">
                <a:latin typeface="Lato"/>
                <a:ea typeface="Ðþûîþ"/>
              </a:rPr>
              <a:t>Dependent variables</a:t>
            </a:r>
            <a:r>
              <a:rPr b="0" lang="en-PH" sz="1800" spc="-1" strike="noStrike">
                <a:latin typeface="Lato"/>
                <a:ea typeface="Ðþûîþ"/>
              </a:rPr>
              <a:t>: the growth of the plant in terms of height and the number of leaves</a:t>
            </a:r>
            <a:endParaRPr b="0" lang="en-PH" sz="1800" spc="-1" strike="noStrike">
              <a:latin typeface="Arial"/>
            </a:endParaRPr>
          </a:p>
        </p:txBody>
      </p:sp>
      <p:sp>
        <p:nvSpPr>
          <p:cNvPr id="149" name=""/>
          <p:cNvSpPr/>
          <p:nvPr/>
        </p:nvSpPr>
        <p:spPr>
          <a:xfrm>
            <a:off x="580320" y="996480"/>
            <a:ext cx="10939320" cy="2049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latin typeface="Lato"/>
              </a:rPr>
              <a:t>There are three kinds of variables in an experiment:</a:t>
            </a:r>
            <a:endParaRPr b="0" lang="en-PH" sz="1800" spc="-1" strike="noStrike">
              <a:latin typeface="Arial"/>
            </a:endParaRPr>
          </a:p>
          <a:p>
            <a:pPr>
              <a:lnSpc>
                <a:spcPct val="100000"/>
              </a:lnSpc>
              <a:buNone/>
            </a:pPr>
            <a:r>
              <a:rPr b="1" lang="en-PH" sz="1800" spc="-1" strike="noStrike">
                <a:latin typeface="Lato"/>
              </a:rPr>
              <a:t>i.</a:t>
            </a:r>
            <a:r>
              <a:rPr b="0" lang="en-PH" sz="1800" spc="-1" strike="noStrike">
                <a:latin typeface="Lato"/>
              </a:rPr>
              <a:t> </a:t>
            </a:r>
            <a:r>
              <a:rPr b="0" lang="en-PH" sz="1800" spc="-1" strike="noStrike">
                <a:latin typeface="Lato"/>
              </a:rPr>
              <a:t>	</a:t>
            </a:r>
            <a:r>
              <a:rPr b="0" lang="en-PH" sz="1800" spc="-1" strike="noStrike">
                <a:latin typeface="Lato"/>
              </a:rPr>
              <a:t>Controlled variables are variables that are kept constant. They do not receive any treatment.</a:t>
            </a:r>
            <a:endParaRPr b="0" lang="en-PH" sz="1800" spc="-1" strike="noStrike">
              <a:latin typeface="Arial"/>
            </a:endParaRPr>
          </a:p>
          <a:p>
            <a:pPr>
              <a:lnSpc>
                <a:spcPct val="100000"/>
              </a:lnSpc>
              <a:buNone/>
            </a:pPr>
            <a:r>
              <a:rPr b="1" lang="en-PH" sz="1800" spc="-1" strike="noStrike">
                <a:latin typeface="Lato"/>
              </a:rPr>
              <a:t>ii</a:t>
            </a:r>
            <a:r>
              <a:rPr b="0" lang="en-PH" sz="1800" spc="-1" strike="noStrike">
                <a:latin typeface="Lato"/>
              </a:rPr>
              <a:t>. </a:t>
            </a:r>
            <a:r>
              <a:rPr b="0" lang="en-PH" sz="1800" spc="-1" strike="noStrike">
                <a:latin typeface="Lato"/>
              </a:rPr>
              <a:t>	</a:t>
            </a:r>
            <a:r>
              <a:rPr b="0" lang="en-PH" sz="1800" spc="-1" strike="noStrike">
                <a:latin typeface="Lato"/>
              </a:rPr>
              <a:t>Independent variables are the factors that you change or alter during the experiment. These variables cause a corresponding effect on other variables.</a:t>
            </a:r>
            <a:endParaRPr b="0" lang="en-PH" sz="1800" spc="-1" strike="noStrike">
              <a:latin typeface="Arial"/>
            </a:endParaRPr>
          </a:p>
          <a:p>
            <a:pPr>
              <a:lnSpc>
                <a:spcPct val="100000"/>
              </a:lnSpc>
              <a:buNone/>
            </a:pPr>
            <a:r>
              <a:rPr b="1" lang="en-PH" sz="1800" spc="-1" strike="noStrike">
                <a:latin typeface="Lato"/>
              </a:rPr>
              <a:t>iii</a:t>
            </a:r>
            <a:r>
              <a:rPr b="0" lang="en-PH" sz="1800" spc="-1" strike="noStrike">
                <a:latin typeface="Lato"/>
              </a:rPr>
              <a:t>. </a:t>
            </a:r>
            <a:r>
              <a:rPr b="0" lang="en-PH" sz="1800" spc="-1" strike="noStrike">
                <a:latin typeface="Lato"/>
              </a:rPr>
              <a:t>	</a:t>
            </a:r>
            <a:r>
              <a:rPr b="0" lang="en-PH" sz="1800" spc="-1" strike="noStrike">
                <a:latin typeface="Lato"/>
              </a:rPr>
              <a:t>Dependent variables are the variables that you observe, and they are considered the response to an independent variable.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Box 9"/>
          <p:cNvSpPr/>
          <p:nvPr/>
        </p:nvSpPr>
        <p:spPr>
          <a:xfrm>
            <a:off x="0" y="0"/>
            <a:ext cx="10979640" cy="8301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br/>
            <a:r>
              <a:rPr b="0" lang="en-US" sz="3600" spc="-1" strike="noStrike">
                <a:solidFill>
                  <a:srgbClr val="ffffff"/>
                </a:solidFill>
                <a:latin typeface="Montserrat Medium"/>
                <a:ea typeface="DejaVu Sans"/>
              </a:rPr>
              <a:t> </a:t>
            </a:r>
            <a:r>
              <a:rPr b="1" lang="en-US" sz="3200" spc="-1" strike="noStrike">
                <a:solidFill>
                  <a:srgbClr val="000000"/>
                </a:solidFill>
                <a:latin typeface="Lato"/>
                <a:ea typeface="DejaVu Sans"/>
              </a:rPr>
              <a:t>Doing Scientific Investigations</a:t>
            </a:r>
            <a:endParaRPr b="0" lang="en-PH" sz="3200" spc="-1" strike="noStrike">
              <a:latin typeface="Arial"/>
            </a:endParaRPr>
          </a:p>
        </p:txBody>
      </p:sp>
      <p:sp>
        <p:nvSpPr>
          <p:cNvPr id="151" name=""/>
          <p:cNvSpPr/>
          <p:nvPr/>
        </p:nvSpPr>
        <p:spPr>
          <a:xfrm>
            <a:off x="720000" y="995400"/>
            <a:ext cx="10799640" cy="31845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latin typeface="Lato"/>
              </a:rPr>
              <a:t>b</a:t>
            </a:r>
            <a:r>
              <a:rPr b="0" lang="en-PH" sz="1800" spc="-1" strike="noStrike">
                <a:latin typeface="Lato"/>
              </a:rPr>
              <a:t>. </a:t>
            </a:r>
            <a:r>
              <a:rPr b="1" lang="en-PH" sz="1800" spc="-1" strike="noStrike">
                <a:latin typeface="Lato"/>
              </a:rPr>
              <a:t>Natural experiments</a:t>
            </a:r>
            <a:r>
              <a:rPr b="0" lang="en-PH" sz="1800" spc="-1" strike="noStrike">
                <a:latin typeface="Lato"/>
              </a:rPr>
              <a:t> or quasi-experiments are those that solely rely on observations of variables of the system under study. Here, the observer does not manipulate any variable but simply collects all the possible data to determine the factors affecting a particular phenomenon. One good example of a natural experiment is finding out the effects of social distancing on the spread of COVID-19.</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1" lang="en-PH" sz="1800" spc="-1" strike="noStrike">
                <a:latin typeface="Lato"/>
              </a:rPr>
              <a:t>c</a:t>
            </a:r>
            <a:r>
              <a:rPr b="0" lang="en-PH" sz="1800" spc="-1" strike="noStrike">
                <a:latin typeface="Lato"/>
              </a:rPr>
              <a:t>. A </a:t>
            </a:r>
            <a:r>
              <a:rPr b="1" lang="en-PH" sz="1800" spc="-1" strike="noStrike">
                <a:latin typeface="Lato"/>
                <a:ea typeface="Ðéûîþ"/>
              </a:rPr>
              <a:t>field experiment</a:t>
            </a:r>
            <a:r>
              <a:rPr b="0" lang="en-PH" sz="1800" spc="-1" strike="noStrike">
                <a:latin typeface="Lato"/>
                <a:ea typeface="Ðéûîþ"/>
              </a:rPr>
              <a:t> is named to draw a contrast with laboratory experiments. It examines the real world using the scientific method. It is often used in social sciences, such as political sciences, economics, and psychology. Economists use a field experiment to analyze discrimination in the labor market, education, and health care programs. This experiment can also be used to determine how the exposure to various media outlets affects voting behavior.</a:t>
            </a:r>
            <a:endParaRPr b="0" lang="en-PH" sz="1800" spc="-1" strike="noStrike">
              <a:latin typeface="Arial"/>
            </a:endParaRPr>
          </a:p>
        </p:txBody>
      </p:sp>
      <p:sp>
        <p:nvSpPr>
          <p:cNvPr id="152" name=""/>
          <p:cNvSpPr/>
          <p:nvPr/>
        </p:nvSpPr>
        <p:spPr>
          <a:xfrm>
            <a:off x="720000" y="4195080"/>
            <a:ext cx="10799640" cy="1024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To genuinely test the hypothesis, the experiment should be a </a:t>
            </a:r>
            <a:r>
              <a:rPr b="1" lang="en-PH" sz="1800" spc="-1" strike="noStrike">
                <a:latin typeface="Lato"/>
              </a:rPr>
              <a:t>fair test</a:t>
            </a:r>
            <a:r>
              <a:rPr b="0" lang="en-PH" sz="1800" spc="-1" strike="noStrike">
                <a:latin typeface="Lato"/>
              </a:rPr>
              <a:t>, a phrase that describes a scientifically valid experiment. </a:t>
            </a:r>
            <a:r>
              <a:rPr b="1" i="1" lang="en-PH" sz="1800" spc="-1" strike="noStrike">
                <a:latin typeface="Lato"/>
              </a:rPr>
              <a:t>Fair testing </a:t>
            </a:r>
            <a:r>
              <a:rPr b="0" lang="en-PH" sz="1800" spc="-1" strike="noStrike">
                <a:latin typeface="Lato"/>
              </a:rPr>
              <a:t>occurs when you change only one factor at a time while keeping other conditions the same.</a:t>
            </a:r>
            <a:endParaRPr b="0" lang="en-PH" sz="1800" spc="-1" strike="noStrike">
              <a:latin typeface="Arial"/>
            </a:endParaRPr>
          </a:p>
        </p:txBody>
      </p:sp>
      <p:sp>
        <p:nvSpPr>
          <p:cNvPr id="153" name=""/>
          <p:cNvSpPr/>
          <p:nvPr/>
        </p:nvSpPr>
        <p:spPr>
          <a:xfrm>
            <a:off x="734400" y="5344200"/>
            <a:ext cx="10965240" cy="775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latin typeface="Lato"/>
              </a:rPr>
              <a:t>When you design an experiment, it is advised that you also state a prediction. A </a:t>
            </a:r>
            <a:r>
              <a:rPr b="1" lang="en-PH" sz="1800" spc="-1" strike="noStrike">
                <a:latin typeface="Lato"/>
              </a:rPr>
              <a:t>prediction</a:t>
            </a:r>
            <a:r>
              <a:rPr b="0" lang="en-PH" sz="1800" spc="-1" strike="noStrike">
                <a:latin typeface="Lato"/>
              </a:rPr>
              <a:t> is a forecast of future events based on past observations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643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2023-07-10T15:40:42Z</dcterms:modified>
  <cp:revision>112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