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72000" y="2521800"/>
            <a:ext cx="8115120" cy="39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1440000" y="2160000"/>
            <a:ext cx="3419280" cy="24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Activity 1 Answer Key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cup of coffee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bowl of rice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glass of water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slices of bread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bottle of oil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6480720" y="2212200"/>
            <a:ext cx="3419280" cy="24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Activity 2 Answer Key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B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A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A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B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7" name="TextBox 8"/>
          <p:cNvSpPr/>
          <p:nvPr/>
        </p:nvSpPr>
        <p:spPr>
          <a:xfrm rot="3000">
            <a:off x="1053000" y="507600"/>
            <a:ext cx="9566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8088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00720" y="2520000"/>
            <a:ext cx="10439640" cy="24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Nouns are name words. Nouns can either be count nouns or mass nouns.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00720" y="3960000"/>
            <a:ext cx="10438560" cy="20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kîþ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Count 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are nouns that we can count. That means there can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kîþ"/>
              </a:rPr>
              <a:t>be more than one of them, so they have plural forms. We can use numbers to count them.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1620000" y="735480"/>
            <a:ext cx="899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1440000" y="375480"/>
            <a:ext cx="899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900000" y="4140000"/>
            <a:ext cx="1028088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900000" y="1886760"/>
            <a:ext cx="10438560" cy="24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examples: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00360" y="2354760"/>
            <a:ext cx="10280880" cy="48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one heart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two eyes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_x005F_x0010_éþ"/>
              </a:rPr>
              <a:t>three fingers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900360" y="3718440"/>
            <a:ext cx="1043928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Hearts, eyes,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fingers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are examples of count nouns because you can count them. Aside from numbers, you can also use articles and determiners such as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a, an, the, some, many,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few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to quantify or count them. You can say: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a hat, an ear, many cans,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or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few bags.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 rot="3000">
            <a:off x="899280" y="1811160"/>
            <a:ext cx="10267920" cy="231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 rot="26400">
            <a:off x="915480" y="2379240"/>
            <a:ext cx="10258560" cy="46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Mass nouns,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on the other hand, are nouns that cannot be counted, like the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sand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water.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They are always treated as mass, quantity, or volume. Generally, they do not have plural forms. We do not use numbers to count them. Rather, we use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quantifiers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or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counters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to count them.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 rot="3000">
            <a:off x="899640" y="4808880"/>
            <a:ext cx="10259640" cy="12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do you think is the meaning of the word specimens?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It is a small quantity of something, which can be used for testing.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7" name="TextBox 3"/>
          <p:cNvSpPr/>
          <p:nvPr/>
        </p:nvSpPr>
        <p:spPr>
          <a:xfrm rot="3000">
            <a:off x="970920" y="442440"/>
            <a:ext cx="9566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440000" y="344160"/>
            <a:ext cx="8819280" cy="12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901800" y="1639080"/>
            <a:ext cx="98974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Study the examples of mass nouns.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780000" y="2340000"/>
            <a:ext cx="1259280" cy="276372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3486240" y="5220000"/>
            <a:ext cx="2813040" cy="17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bottle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of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juice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counter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mass noun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6480000" y="2160000"/>
            <a:ext cx="1979280" cy="287928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6660000" y="5220000"/>
            <a:ext cx="2815920" cy="16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strands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of 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hair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counter       mass noun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4"/>
          <p:cNvSpPr/>
          <p:nvPr/>
        </p:nvSpPr>
        <p:spPr>
          <a:xfrm rot="3000">
            <a:off x="970920" y="333720"/>
            <a:ext cx="9566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684000" y="1836000"/>
            <a:ext cx="1101528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 lot of mass nouns come in liquid forms, like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soup, clay,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tea.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Žèáþ"/>
              </a:rPr>
              <a:t>Here are some common mass nouns: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548000" y="3060000"/>
            <a:ext cx="6566760" cy="30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liquids: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gasoline, vinegar, shampoo, oil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food: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butter, bread, cheese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materials: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iron, wood, steel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84000" y="4724640"/>
            <a:ext cx="10619280" cy="21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Remember to use appropriate counters or quantifiers for mass nouns. We cannot say a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strand of milk.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Instead, we can say a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carton of milk.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 rot="3000">
            <a:off x="1124280" y="507600"/>
            <a:ext cx="9566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864000" y="2318040"/>
            <a:ext cx="1029528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Here are other examples of counters for mass nouns: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bar of, bowl of, box of, cup of, dash of, heap of, pinch of, kilo of, pack of, pail of, piece of, slice of, teaspoon of.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You can also use the, some, much, and little.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864000" y="3907440"/>
            <a:ext cx="10139760" cy="29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Nanay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bought a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sack of rice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from the market.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Tatay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added a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pinch of salt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to the dish he is cooking right now.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My ate adds a 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teaspoon of sugar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Žèáþ"/>
              </a:rPr>
              <a:t> to her drink.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6"/>
          <p:cNvSpPr/>
          <p:nvPr/>
        </p:nvSpPr>
        <p:spPr>
          <a:xfrm rot="3000">
            <a:off x="1051200" y="363240"/>
            <a:ext cx="95662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900000" y="1417680"/>
            <a:ext cx="1007928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Arial"/>
                <a:ea typeface="DejaVu Sans"/>
              </a:rPr>
              <a:t>Activity 1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Žèáþ"/>
                <a:ea typeface="Žèáþ"/>
              </a:rPr>
              <a:t>Give the counters/quantifiers of the following mass nouns.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440000" y="2483280"/>
            <a:ext cx="2159280" cy="179928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900000" y="2381040"/>
            <a:ext cx="89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4860000" y="2520000"/>
            <a:ext cx="2519280" cy="161928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4320000" y="2367360"/>
            <a:ext cx="269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8640000" y="2713680"/>
            <a:ext cx="2159280" cy="161928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8100000" y="2353680"/>
            <a:ext cx="233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4"/>
          <a:stretch/>
        </p:blipFill>
        <p:spPr>
          <a:xfrm rot="52800">
            <a:off x="3225600" y="4303800"/>
            <a:ext cx="2699640" cy="179424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3600000" y="3987360"/>
            <a:ext cx="161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5"/>
          <a:stretch/>
        </p:blipFill>
        <p:spPr>
          <a:xfrm>
            <a:off x="7200000" y="3960000"/>
            <a:ext cx="1979280" cy="2159280"/>
          </a:xfrm>
          <a:prstGeom prst="rect">
            <a:avLst/>
          </a:prstGeom>
          <a:ln w="0">
            <a:noFill/>
          </a:ln>
        </p:spPr>
      </p:pic>
      <p:sp>
        <p:nvSpPr>
          <p:cNvPr id="162" name=""/>
          <p:cNvSpPr/>
          <p:nvPr/>
        </p:nvSpPr>
        <p:spPr>
          <a:xfrm>
            <a:off x="7020000" y="3987360"/>
            <a:ext cx="19792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5.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"/>
          <p:cNvSpPr/>
          <p:nvPr/>
        </p:nvSpPr>
        <p:spPr>
          <a:xfrm>
            <a:off x="1080000" y="1193760"/>
            <a:ext cx="10079280" cy="90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c9211e"/>
                </a:solidFill>
                <a:latin typeface="Lato"/>
                <a:ea typeface="DejaVu Sans"/>
              </a:rPr>
              <a:t>Activity 2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Choose the letter of the noun that best completes each sentence.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1. She drinks _____ every night.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a milk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milks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B. milk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D. many milks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2. She needs to buy new _____.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furniture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little furniture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B. furnitures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D. a lot of furniture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3. The store has run out of _____.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bread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breads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B. a bread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D. more bread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4. We need five _____ to bake cookies.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A. an egg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C. many eggs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B. eggs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D. some eggs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64" name="TextBox 7"/>
          <p:cNvSpPr/>
          <p:nvPr/>
        </p:nvSpPr>
        <p:spPr>
          <a:xfrm rot="3000">
            <a:off x="1151640" y="291600"/>
            <a:ext cx="95662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Mass and Count Nouns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2023-07-11T09:30:47Z</dcterms:modified>
  <cp:revision>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