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85280" cy="6851160"/>
          </a:xfrm>
          <a:prstGeom prst="rect">
            <a:avLst/>
          </a:prstGeom>
          <a:solidFill>
            <a:srgbClr val="ffffff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92160" cy="279216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97600" cy="385560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97600" cy="37728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85280" cy="62820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63720" cy="96372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27800" cy="102780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850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164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09600" cy="337788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4026960" y="2953080"/>
            <a:ext cx="766836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ffffff"/>
                </a:solidFill>
                <a:latin typeface="Montserrat"/>
                <a:ea typeface="Arial;Arial"/>
              </a:rPr>
              <a:t>Mga Kumbensiyon ng Awitin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9"/>
          <p:cNvSpPr/>
          <p:nvPr/>
        </p:nvSpPr>
        <p:spPr>
          <a:xfrm>
            <a:off x="36000" y="36000"/>
            <a:ext cx="10254600" cy="894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000000"/>
                </a:solidFill>
                <a:latin typeface="Lato"/>
                <a:ea typeface="Arial;Arial"/>
              </a:rPr>
              <a:t>Mga Kumbensiyon ng Awitin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26" name=""/>
          <p:cNvSpPr/>
          <p:nvPr/>
        </p:nvSpPr>
        <p:spPr>
          <a:xfrm>
            <a:off x="344880" y="1008000"/>
            <a:ext cx="11531520" cy="4988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Kumbensiyon sa Pagsulat ng Awitin: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Ang sukat ay tumutukoy sa bilang ng pantig ng bawat taludtod.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Uri ng sukat: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wawaluhin, lalabindalawahin, lalabing-animin, at lalabingwaluhin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Maaaring gumamit ng iba’t ibang sukat sa bawat taludtod. Ang tawag sa pamamaraang ito ay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malayang taludturan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dahil walang sinusunod na sukat at may kalayaan ang manunulat na gumamit ng iba-ibang bilang ng pantig.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7"/>
          <p:cNvSpPr/>
          <p:nvPr/>
        </p:nvSpPr>
        <p:spPr>
          <a:xfrm>
            <a:off x="36000" y="36000"/>
            <a:ext cx="10254600" cy="894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000000"/>
                </a:solidFill>
                <a:latin typeface="Lato"/>
                <a:ea typeface="Arial;Arial"/>
              </a:rPr>
              <a:t>Mga Kumbensiyon ng Awitin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28" name=""/>
          <p:cNvSpPr/>
          <p:nvPr/>
        </p:nvSpPr>
        <p:spPr>
          <a:xfrm>
            <a:off x="344880" y="1008000"/>
            <a:ext cx="11531520" cy="4988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tugma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ay magkakatunog na dulong salita sa bawat taludtod.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Mga uri ng tugma: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a. Tugmang patinig – Halimbawa: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Mahirap suma</a:t>
            </a:r>
            <a:r>
              <a:rPr b="0" i="1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ya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Ang taong takot sa liga</a:t>
            </a:r>
            <a:r>
              <a:rPr b="0" i="1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ya.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b. Tugmang katinig – unang lipon (b, k, d, g, p, s, t) at ikalawang lipon (l, m, n, ng, r, w, y)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Mga halimbawa: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Malungkot balikan larawang kupa</a:t>
            </a:r>
            <a:r>
              <a:rPr b="0" i="1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s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Nang limutin ang sintang kapos-pala</a:t>
            </a:r>
            <a:r>
              <a:rPr b="0" i="1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d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2"/>
          <p:cNvSpPr/>
          <p:nvPr/>
        </p:nvSpPr>
        <p:spPr>
          <a:xfrm>
            <a:off x="36000" y="36000"/>
            <a:ext cx="10254600" cy="894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000000"/>
                </a:solidFill>
                <a:latin typeface="Lato"/>
                <a:ea typeface="Arial;Arial"/>
              </a:rPr>
              <a:t>Mga Kumbensiyon ng Awitin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30" name=""/>
          <p:cNvSpPr/>
          <p:nvPr/>
        </p:nvSpPr>
        <p:spPr>
          <a:xfrm>
            <a:off x="344880" y="1008000"/>
            <a:ext cx="11531520" cy="4988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tayutay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ay masining na paggamit ng salita at sadyang paglayo sa karaniwang kahulugan ng pahayag.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Mga kadalasang ginagamit na tayutay: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Simili o Pagtutulad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– paghahambing sa dalawang magkaibang katangian, at ginagamitan ng katagang tulad ng, parang, kawangis, animo, at iba pa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Halimbawa: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Siya’y </a:t>
            </a:r>
            <a:r>
              <a:rPr b="0" i="1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tulad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ng kandilang unti-unting nauupos.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Metapora o Pagwawangis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– tuwirang paghahambing na hindi gumagamit ng mga katagang tulad ng at iba pa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Halimbawa: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Ang buhay </a:t>
            </a:r>
            <a:r>
              <a:rPr b="0" i="1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binata ay isang bukas na aklat.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8"/>
          <p:cNvSpPr/>
          <p:nvPr/>
        </p:nvSpPr>
        <p:spPr>
          <a:xfrm>
            <a:off x="36000" y="36000"/>
            <a:ext cx="10254600" cy="894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000000"/>
                </a:solidFill>
                <a:latin typeface="Lato"/>
                <a:ea typeface="Arial;Arial"/>
              </a:rPr>
              <a:t>Mga Kumbensiyon ng Awitin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32" name=""/>
          <p:cNvSpPr/>
          <p:nvPr/>
        </p:nvSpPr>
        <p:spPr>
          <a:xfrm>
            <a:off x="344880" y="1008000"/>
            <a:ext cx="11531520" cy="4988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Personipikasyon o Pagsasatao/Pagtatao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– pagsasalin ng katangian ng tao sa bagay na walang buhay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Halimbawa: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oras ay tumatakbo.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Pagmamalabis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– pagbibigay ng labis na katangian at kalagayan sa isang bagay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Halimbawa: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Bumaha ng luha sa kaniyang silid dahil sa paghihinagpis.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e.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Retorikal na Tanong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– masining na pamamaraan ng pagtatanong na may malalim na kasagutan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Halimbawa: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Bakit lubhang malupit ang kapalaran?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5"/>
          <p:cNvSpPr/>
          <p:nvPr/>
        </p:nvSpPr>
        <p:spPr>
          <a:xfrm>
            <a:off x="36000" y="36000"/>
            <a:ext cx="10254600" cy="894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000000"/>
                </a:solidFill>
                <a:latin typeface="Lato"/>
                <a:ea typeface="Arial;Arial"/>
              </a:rPr>
              <a:t>Mga Kumbensiyon ng Awitin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34" name=""/>
          <p:cNvSpPr/>
          <p:nvPr/>
        </p:nvSpPr>
        <p:spPr>
          <a:xfrm>
            <a:off x="344880" y="1008000"/>
            <a:ext cx="11531520" cy="4988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4.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himig o indayog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ay pagtaas at pagbaba ng tono. Ito ang nagbibigay ng kulay at ritmo sa bawat salitang ginamit sa awitin. Dito nakasalalay ang emosyon at damdamin na ipinahihiwatig ng mga lirika.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5.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paksa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ay pinag-uusapan sa isang awit.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Halimbawa: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paksa ng awiting ito ay pag-ibig.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6. 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persona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ay tumutukoy sa nagsasalita sa awit. Maaari itong nasa una, ikalawa, o ikatlong panauhan.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Halimbawa: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Unang panauhan: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Sino ang pipiliin ko? Mahal ko o mahal ako? Mula sa awitin ni KZ Tandingan na “Mahal Ko o Mahal Ako”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Ikalawang panauhan: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Wala ka bang napapansin sa iyong kapaligiran? Mula sa “Masdan Mo ang Kapaligiran” ng Asin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Ikatlong panauhan: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Siya ang araw mong lagi at karamay kung sawi, Siya ay si Hesus sa bawat sandali. Mula sa “Hesus” ng Aegis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 type="title"/>
          </p:nvPr>
        </p:nvSpPr>
        <p:spPr>
          <a:xfrm>
            <a:off x="4500000" y="684000"/>
            <a:ext cx="3849840" cy="5346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spcBef>
                <a:spcPts val="601"/>
              </a:spcBef>
              <a:spcAft>
                <a:spcPts val="300"/>
              </a:spcAft>
              <a:buNone/>
            </a:pPr>
            <a:r>
              <a:rPr b="1" lang="en-US" sz="2600" spc="-1" strike="noStrike">
                <a:solidFill>
                  <a:srgbClr val="000000"/>
                </a:solidFill>
                <a:latin typeface="Lato"/>
                <a:ea typeface="Arial;Arial"/>
              </a:rPr>
              <a:t>Pagsasanay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36" name="PlaceHolder 6"/>
          <p:cNvSpPr/>
          <p:nvPr/>
        </p:nvSpPr>
        <p:spPr>
          <a:xfrm>
            <a:off x="36000" y="36000"/>
            <a:ext cx="10254600" cy="894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000000"/>
                </a:solidFill>
                <a:latin typeface="Lato"/>
                <a:ea typeface="Arial;Arial"/>
              </a:rPr>
              <a:t>Mga Kumbensiyon ng Awitin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37" name=""/>
          <p:cNvSpPr/>
          <p:nvPr/>
        </p:nvSpPr>
        <p:spPr>
          <a:xfrm>
            <a:off x="180000" y="1188000"/>
            <a:ext cx="10975680" cy="4748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Panuto: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Sagutin ang mga sumusunod na tanong.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Paano nakaaapekto ang mga kumbensiyon sa pagsulat ng awitin?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_______________________________________________________________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Ano-ano ang kumbensiyon sa pagbuo ng awitin?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_______________________________________________________________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/>
          </p:nvPr>
        </p:nvSpPr>
        <p:spPr>
          <a:xfrm>
            <a:off x="324000" y="935640"/>
            <a:ext cx="11575800" cy="4287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spcAft>
                <a:spcPts val="601"/>
              </a:spcAft>
              <a:buNone/>
            </a:pPr>
            <a:r>
              <a:rPr b="0" lang="en-US" sz="2400" spc="-1" strike="noStrike">
                <a:solidFill>
                  <a:srgbClr val="000000"/>
                </a:solidFill>
                <a:latin typeface="Arial;Arial"/>
                <a:ea typeface="Arial;Arial"/>
              </a:rPr>
              <a:t>Susi sa Pagwawasto: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1. Lubos na nakaaapekto ang kumbensiyon sa pagsulat dahil ito ang nagbibigay ng gabay sa kalinawan, kabuluhan, at kabisaan ng awiting isinulat.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2. Sukat, tugma, paksa, himig o indayog, persona, tayutay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9" name="PlaceHolder 3"/>
          <p:cNvSpPr/>
          <p:nvPr/>
        </p:nvSpPr>
        <p:spPr>
          <a:xfrm>
            <a:off x="36000" y="36000"/>
            <a:ext cx="10254600" cy="894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000000"/>
                </a:solidFill>
                <a:latin typeface="Lato"/>
                <a:ea typeface="Arial;Arial"/>
              </a:rPr>
              <a:t>Mga Kumbensiyon ng Awitin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1317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2023-02-18T00:00:59Z</dcterms:created>
  <dc:creator>Microsoft Office User</dc:creator>
  <dc:description/>
  <dc:language>en-PH</dc:language>
  <cp:lastModifiedBy/>
  <dcterms:modified xsi:type="dcterms:W3CDTF">2023-07-11T17:22:44Z</dcterms:modified>
  <cp:revision>110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Custom</vt:lpwstr>
  </property>
  <property fmtid="{D5CDD505-2E9C-101B-9397-08002B2CF9AE}" pid="3" name="Slides">
    <vt:r8>6</vt:r8>
  </property>
</Properties>
</file>