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8456760" y="-3429000"/>
            <a:ext cx="8096400" cy="1187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 Black;Arial Black"/>
              </a:rPr>
              <a:t>Pagsulat ng Liham na Nagbabahagi ng</a:t>
            </a:r>
            <a:endParaRPr b="0" lang="en-PH" sz="3600" spc="-1" strike="noStrike">
              <a:latin typeface="Arial"/>
            </a:endParaRPr>
          </a:p>
          <a:p>
            <a:pPr algn="ctr">
              <a:lnSpc>
                <a:spcPct val="100000"/>
              </a:lnSpc>
              <a:buNone/>
            </a:pPr>
            <a:r>
              <a:rPr b="1" lang="en-US" sz="3600" spc="-1" strike="noStrike">
                <a:solidFill>
                  <a:srgbClr val="ffffff"/>
                </a:solidFill>
                <a:latin typeface="Lato"/>
                <a:ea typeface="Arial Black;Arial Black"/>
              </a:rPr>
              <a:t>Karanasan o Pangyayari</a:t>
            </a:r>
            <a:endParaRPr b="0" lang="en-PH" sz="3600" spc="-1" strike="noStrike">
              <a:latin typeface="Arial"/>
            </a:endParaRPr>
          </a:p>
        </p:txBody>
      </p:sp>
      <p:sp>
        <p:nvSpPr>
          <p:cNvPr id="125" name=""/>
          <p:cNvSpPr/>
          <p:nvPr/>
        </p:nvSpPr>
        <p:spPr>
          <a:xfrm>
            <a:off x="4680000" y="2895120"/>
            <a:ext cx="6660000" cy="1064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2800" spc="-1" strike="noStrike">
                <a:solidFill>
                  <a:srgbClr val="ffffff"/>
                </a:solidFill>
                <a:latin typeface="Montserrat Medium"/>
                <a:ea typeface="Arial Black;Arial Black"/>
              </a:rPr>
              <a:t>Pagsulat ng Liham na Nagbabahagi ng Karanasan o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type="title"/>
          </p:nvPr>
        </p:nvSpPr>
        <p:spPr>
          <a:xfrm>
            <a:off x="-360000" y="9720"/>
            <a:ext cx="10798200" cy="781560"/>
          </a:xfrm>
          <a:prstGeom prst="rect">
            <a:avLst/>
          </a:prstGeom>
          <a:noFill/>
          <a:ln w="0">
            <a:noFill/>
          </a:ln>
        </p:spPr>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
        <p:nvSpPr>
          <p:cNvPr id="127" name="PlaceHolder 2"/>
          <p:cNvSpPr>
            <a:spLocks noGrp="1"/>
          </p:cNvSpPr>
          <p:nvPr>
            <p:ph/>
          </p:nvPr>
        </p:nvSpPr>
        <p:spPr>
          <a:xfrm>
            <a:off x="432000" y="1116360"/>
            <a:ext cx="11337840" cy="1977840"/>
          </a:xfrm>
          <a:prstGeom prst="rect">
            <a:avLst/>
          </a:prstGeom>
          <a:noFill/>
          <a:ln w="0">
            <a:noFill/>
          </a:ln>
        </p:spPr>
        <p:txBody>
          <a:bodyPr lIns="0" rIns="0" tIns="0" bIns="0" anchor="t">
            <a:normAutofit/>
          </a:bodyPr>
          <a:p>
            <a:pPr>
              <a:lnSpc>
                <a:spcPct val="150000"/>
              </a:lnSpc>
              <a:buNone/>
            </a:pPr>
            <a:r>
              <a:rPr b="0" lang="en-PH" sz="2000" spc="-1" strike="noStrike">
                <a:solidFill>
                  <a:srgbClr val="000000"/>
                </a:solidFill>
                <a:latin typeface="Lato"/>
                <a:ea typeface="Arial;Arial"/>
              </a:rPr>
              <a:t>Ang </a:t>
            </a:r>
            <a:r>
              <a:rPr b="1" lang="en-PH" sz="2000" spc="-1" strike="noStrike">
                <a:solidFill>
                  <a:srgbClr val="000000"/>
                </a:solidFill>
                <a:latin typeface="Lato"/>
                <a:ea typeface="Arial;Arial"/>
              </a:rPr>
              <a:t>liham</a:t>
            </a:r>
            <a:r>
              <a:rPr b="0" lang="en-PH" sz="2000" spc="-1" strike="noStrike">
                <a:solidFill>
                  <a:srgbClr val="000000"/>
                </a:solidFill>
                <a:latin typeface="Lato"/>
                <a:ea typeface="Arial;Arial"/>
              </a:rPr>
              <a:t> ay may limang bahagi. Ito ay ang </a:t>
            </a:r>
            <a:r>
              <a:rPr b="1" lang="en-PH" sz="2000" spc="-1" strike="noStrike">
                <a:solidFill>
                  <a:srgbClr val="000000"/>
                </a:solidFill>
                <a:latin typeface="Lato"/>
                <a:ea typeface="Arial;Arial"/>
              </a:rPr>
              <a:t>pamuhatan</a:t>
            </a:r>
            <a:r>
              <a:rPr b="0" lang="en-PH" sz="2000" spc="-1" strike="noStrike">
                <a:solidFill>
                  <a:srgbClr val="000000"/>
                </a:solidFill>
                <a:latin typeface="Lato"/>
                <a:ea typeface="Arial;Arial"/>
              </a:rPr>
              <a:t>, </a:t>
            </a:r>
            <a:r>
              <a:rPr b="1" lang="en-PH" sz="2000" spc="-1" strike="noStrike">
                <a:solidFill>
                  <a:srgbClr val="000000"/>
                </a:solidFill>
                <a:latin typeface="Lato"/>
                <a:ea typeface="Arial;Arial"/>
              </a:rPr>
              <a:t>bating panimula</a:t>
            </a:r>
            <a:r>
              <a:rPr b="0" lang="en-PH" sz="2000" spc="-1" strike="noStrike">
                <a:solidFill>
                  <a:srgbClr val="000000"/>
                </a:solidFill>
                <a:latin typeface="Lato"/>
                <a:ea typeface="Arial;Arial"/>
              </a:rPr>
              <a:t>, </a:t>
            </a:r>
            <a:r>
              <a:rPr b="1" lang="en-PH" sz="2000" spc="-1" strike="noStrike">
                <a:solidFill>
                  <a:srgbClr val="000000"/>
                </a:solidFill>
                <a:latin typeface="Lato"/>
                <a:ea typeface="Arial;Arial"/>
              </a:rPr>
              <a:t>katawan ng liham</a:t>
            </a:r>
            <a:r>
              <a:rPr b="0" lang="en-PH" sz="2000" spc="-1" strike="noStrike">
                <a:solidFill>
                  <a:srgbClr val="000000"/>
                </a:solidFill>
                <a:latin typeface="Lato"/>
                <a:ea typeface="Arial;Arial"/>
              </a:rPr>
              <a:t>, </a:t>
            </a:r>
            <a:r>
              <a:rPr b="1" lang="en-PH" sz="2000" spc="-1" strike="noStrike">
                <a:solidFill>
                  <a:srgbClr val="000000"/>
                </a:solidFill>
                <a:latin typeface="Lato"/>
                <a:ea typeface="Arial;Arial"/>
              </a:rPr>
              <a:t>bating pangwakas</a:t>
            </a:r>
            <a:r>
              <a:rPr b="0" lang="en-PH" sz="2000" spc="-1" strike="noStrike">
                <a:solidFill>
                  <a:srgbClr val="000000"/>
                </a:solidFill>
                <a:latin typeface="Lato"/>
                <a:ea typeface="Arial;Arial"/>
              </a:rPr>
              <a:t>, at </a:t>
            </a:r>
            <a:r>
              <a:rPr b="1" lang="en-PH" sz="2000" spc="-1" strike="noStrike">
                <a:solidFill>
                  <a:srgbClr val="000000"/>
                </a:solidFill>
                <a:latin typeface="Lato"/>
                <a:ea typeface="Arial;Arial"/>
              </a:rPr>
              <a:t>lagda</a:t>
            </a:r>
            <a:r>
              <a:rPr b="0" lang="en-PH" sz="2000" spc="-1" strike="noStrike">
                <a:solidFill>
                  <a:srgbClr val="000000"/>
                </a:solidFill>
                <a:latin typeface="Lato"/>
                <a:ea typeface="Arial;Arial"/>
              </a:rPr>
              <a:t>.</a:t>
            </a:r>
            <a:endParaRPr b="0" lang="en-PH" sz="2000" spc="-1" strike="noStrike">
              <a:latin typeface="Arial"/>
            </a:endParaRPr>
          </a:p>
        </p:txBody>
      </p:sp>
      <p:sp>
        <p:nvSpPr>
          <p:cNvPr id="128" name=""/>
          <p:cNvSpPr/>
          <p:nvPr/>
        </p:nvSpPr>
        <p:spPr>
          <a:xfrm>
            <a:off x="360000" y="2520000"/>
            <a:ext cx="11518200" cy="25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Mga Bahagi ng Liham:</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Pamuhatan</a:t>
            </a:r>
            <a:r>
              <a:rPr b="0" lang="en-PH" sz="1800" spc="-1" strike="noStrike">
                <a:solidFill>
                  <a:srgbClr val="000000"/>
                </a:solidFill>
                <a:latin typeface="Lato"/>
                <a:ea typeface="DejaVu Sans"/>
              </a:rPr>
              <a:t> – dito nakasulat ang tirahan ng sumulat at petsa kung kailan isinulat ang liham.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Bating Paminula</a:t>
            </a:r>
            <a:r>
              <a:rPr b="0" lang="en-PH" sz="1800" spc="-1" strike="noStrike">
                <a:solidFill>
                  <a:srgbClr val="000000"/>
                </a:solidFill>
                <a:latin typeface="Lato"/>
                <a:ea typeface="DejaVu Sans"/>
              </a:rPr>
              <a:t> – dito nakasulat ang pangalan ng taong susulatan. Nilalagyan ito ng kuwit sa dulo.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a:t>
            </a:r>
            <a:r>
              <a:rPr b="1" lang="en-PH" sz="1800" spc="-1" strike="noStrike">
                <a:solidFill>
                  <a:srgbClr val="000000"/>
                </a:solidFill>
                <a:latin typeface="Lato"/>
                <a:ea typeface="DejaVu Sans"/>
              </a:rPr>
              <a:t> Katawan ng Liham </a:t>
            </a:r>
            <a:r>
              <a:rPr b="0" lang="en-PH" sz="1800" spc="-1" strike="noStrike">
                <a:solidFill>
                  <a:srgbClr val="000000"/>
                </a:solidFill>
                <a:latin typeface="Lato"/>
                <a:ea typeface="DejaVu Sans"/>
              </a:rPr>
              <a:t>– dito nakasulat ang mensahe o nais sabihin ng taong sumulat.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Bating Pangwakas</a:t>
            </a:r>
            <a:r>
              <a:rPr b="0" lang="en-PH" sz="1800" spc="-1" strike="noStrike">
                <a:solidFill>
                  <a:srgbClr val="000000"/>
                </a:solidFill>
                <a:latin typeface="Lato"/>
                <a:ea typeface="DejaVu Sans"/>
              </a:rPr>
              <a:t> – dito nakasulat ang huling pagbati ng taong sumulat. Nilalagyan ito ng kuwit sa dulo.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Lagda</a:t>
            </a:r>
            <a:r>
              <a:rPr b="0" lang="en-PH" sz="1800" spc="-1" strike="noStrike">
                <a:solidFill>
                  <a:srgbClr val="000000"/>
                </a:solidFill>
                <a:latin typeface="Lato"/>
                <a:ea typeface="DejaVu Sans"/>
              </a:rPr>
              <a:t> – dito nakasulat ang pangalan ng taong sumulat.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1080000"/>
            <a:ext cx="11338200" cy="503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800" spc="-1" strike="noStrike">
                <a:solidFill>
                  <a:srgbClr val="000000"/>
                </a:solidFill>
                <a:latin typeface="Lato"/>
                <a:ea typeface="DejaVu Sans"/>
              </a:rPr>
              <a:t>18 Banahaw St., Maharlika Subd.,</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Parada, Valenzuela City</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Marso 26, 2021</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Mahal kong Anita,</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Kumusta ka na? Matagal-tagal na rin na hindi kita napadadalhan ng sulat. Siyanga pala, salamat sa iyong pagbati at ipinadalang regalo. Alam mo ba, habang naghahanda kami nina Itay at Inay ng pagkain ay naalala kita? Naikuwento ko tuloy sa kanila kung gaano tayo kasaya noong ikapitong kaarawan ko. Lahat ay talagang nasiyahan sa palabas ng mga payaso.</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Payak lang ang pagdiriwang ko ngayon sa aking ika-10 kaarawan. Nagluto si Inay ng puto at pansit. Bumili naman si Itay ng bilog na cake. Wala kaming inimbitahang mga bisita. Bawal daw kasi sabi ni Itay dahil sa umiiral na community quarantine. Dapat manatili muna sa loob ng bahay upang maging ligtas ang lahat. Palagi ka ring mag-iingat kasama ng iyong pamilya. Sinoman ay maaaring mahawa ng sakit. Sundin din natin palagi ang mga paalala ng kinauukulan.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Ikumusta mo na lang ako kina Tiyo at Tiya. Hanggang dito na lamang.</a:t>
            </a:r>
            <a:endParaRPr b="0" lang="en-PH" sz="1800" spc="-1" strike="noStrike">
              <a:latin typeface="Arial"/>
            </a:endParaRPr>
          </a:p>
          <a:p>
            <a:pPr algn="r">
              <a:lnSpc>
                <a:spcPct val="115000"/>
              </a:lnSpc>
              <a:buNone/>
            </a:pPr>
            <a:r>
              <a:rPr b="0" lang="en-PH" sz="1800" spc="-1" strike="noStrike">
                <a:solidFill>
                  <a:srgbClr val="000000"/>
                </a:solidFill>
                <a:latin typeface="Lato"/>
                <a:ea typeface="DejaVu Sans"/>
              </a:rPr>
              <a:t>Ang iyong kaibigan,</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Lorna</a:t>
            </a:r>
            <a:endParaRPr b="0" lang="en-PH" sz="1800" spc="-1" strike="noStrike">
              <a:latin typeface="Arial"/>
            </a:endParaRPr>
          </a:p>
        </p:txBody>
      </p:sp>
      <p:sp>
        <p:nvSpPr>
          <p:cNvPr id="130" name="PlaceHolder 3"/>
          <p:cNvSpPr/>
          <p:nvPr/>
        </p:nvSpPr>
        <p:spPr>
          <a:xfrm>
            <a:off x="-360000" y="9720"/>
            <a:ext cx="10798200" cy="7815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
        <p:nvSpPr>
          <p:cNvPr id="131" name="PlaceHolder 5"/>
          <p:cNvSpPr/>
          <p:nvPr/>
        </p:nvSpPr>
        <p:spPr>
          <a:xfrm>
            <a:off x="180000" y="901800"/>
            <a:ext cx="2879640" cy="537840"/>
          </a:xfrm>
          <a:prstGeom prst="rect">
            <a:avLst/>
          </a:prstGeom>
          <a:noFill/>
          <a:ln w="0">
            <a:noFill/>
          </a:ln>
        </p:spPr>
        <p:style>
          <a:lnRef idx="0"/>
          <a:fillRef idx="0"/>
          <a:effectRef idx="0"/>
          <a:fontRef idx="minor"/>
        </p:style>
        <p:txBody>
          <a:bodyPr lIns="0" rIns="0" tIns="0" bIns="0" anchor="t">
            <a:normAutofit/>
          </a:bodyPr>
          <a:p>
            <a:pPr algn="ctr">
              <a:lnSpc>
                <a:spcPct val="100000"/>
              </a:lnSpc>
              <a:spcBef>
                <a:spcPts val="1417"/>
              </a:spcBef>
              <a:buNone/>
            </a:pPr>
            <a:r>
              <a:rPr b="1" lang="en-PH" sz="2600" spc="-1" strike="noStrike">
                <a:solidFill>
                  <a:srgbClr val="000000"/>
                </a:solidFill>
                <a:latin typeface="Lato"/>
                <a:ea typeface="Arial;Arial"/>
              </a:rPr>
              <a:t>HALIMBAWA</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60000" y="1080000"/>
            <a:ext cx="11338200" cy="503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800" spc="-1" strike="noStrike">
                <a:solidFill>
                  <a:srgbClr val="000000"/>
                </a:solidFill>
                <a:latin typeface="Lato"/>
                <a:ea typeface="DejaVu Sans"/>
              </a:rPr>
              <a:t>18 Banahaw St., Maharlika Subd.,</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Parada, Valenzuela City</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Marso 26, 2021</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Mahal kong Anita,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Kumusta ka na? Matagal-tagal na rin na hindi kita napadadalhan ng sulat. Siyanga pala, salamat sa iyong pagbati at ipinadalang regalo. Alam mo ba, habang naghahanda kami nina Itay at Inay ng pagkain ay naalala kita? Naikuwento ko tuloy sa kanila kung gaano tayo kasaya noong ikapitong kaarawan ko. Lahat ay talagang nasiyahan sa palabas ng mga payaso.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Payak lang ang pagdiriwang ko ngayon sa aking ika-10 kaarawan. Nagluto si Inay ng puto at pansit. Bumili naman si Itay ng bilog na cake. Wala kaming inimbitahang mga bisita. Bawal daw kasi sabi ni Itay dahil sa umiiral na community quarantine. Dapat manatili muna sa loob ng bahay upang maging ligtas ang lahat. Palagi ka ring mag-iingat kasama ng iyong pamilya. Sinoman ay maaaring mahawa ng sakit. Sundin din natin palagi ang mga paalala ng kinauukulan.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Ikumusta mo na lang ako kina Tiyo at Tiya. Hanggang dito na lamang.</a:t>
            </a:r>
            <a:endParaRPr b="0" lang="en-PH" sz="1800" spc="-1" strike="noStrike">
              <a:latin typeface="Arial"/>
            </a:endParaRPr>
          </a:p>
          <a:p>
            <a:pPr>
              <a:lnSpc>
                <a:spcPct val="100000"/>
              </a:lnSpc>
              <a:buNone/>
            </a:pP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Ang iyong kaibigan,</a:t>
            </a:r>
            <a:endParaRPr b="0" lang="en-PH" sz="1800" spc="-1" strike="noStrike">
              <a:latin typeface="Arial"/>
            </a:endParaRPr>
          </a:p>
          <a:p>
            <a:pPr algn="r">
              <a:lnSpc>
                <a:spcPct val="100000"/>
              </a:lnSpc>
              <a:buNone/>
            </a:pPr>
            <a:r>
              <a:rPr b="0" lang="en-PH" sz="1800" spc="-1" strike="noStrike">
                <a:solidFill>
                  <a:srgbClr val="000000"/>
                </a:solidFill>
                <a:latin typeface="Lato"/>
                <a:ea typeface="DejaVu Sans"/>
              </a:rPr>
              <a:t>Lorna</a:t>
            </a:r>
            <a:endParaRPr b="0" lang="en-PH" sz="1800" spc="-1" strike="noStrike">
              <a:latin typeface="Arial"/>
            </a:endParaRPr>
          </a:p>
        </p:txBody>
      </p:sp>
      <p:sp>
        <p:nvSpPr>
          <p:cNvPr id="133" name=""/>
          <p:cNvSpPr/>
          <p:nvPr/>
        </p:nvSpPr>
        <p:spPr>
          <a:xfrm>
            <a:off x="6228000" y="1381680"/>
            <a:ext cx="1798560" cy="344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Pamuhatan</a:t>
            </a:r>
            <a:endParaRPr b="0" lang="en-PH" sz="1800" spc="-1" strike="noStrike">
              <a:latin typeface="Arial"/>
            </a:endParaRPr>
          </a:p>
        </p:txBody>
      </p:sp>
      <p:sp>
        <p:nvSpPr>
          <p:cNvPr id="134" name=""/>
          <p:cNvSpPr/>
          <p:nvPr/>
        </p:nvSpPr>
        <p:spPr>
          <a:xfrm>
            <a:off x="7740000" y="1188000"/>
            <a:ext cx="358560" cy="718560"/>
          </a:xfrm>
          <a:custGeom>
            <a:avLst/>
            <a:gdLst/>
            <a:ahLst/>
            <a:rect l="l" t="t" r="r" b="b"/>
            <a:pathLst>
              <a:path w="1002" h="2002">
                <a:moveTo>
                  <a:pt x="1001" y="0"/>
                </a:moveTo>
                <a:cubicBezTo>
                  <a:pt x="750" y="0"/>
                  <a:pt x="500" y="83"/>
                  <a:pt x="500" y="166"/>
                </a:cubicBezTo>
                <a:lnTo>
                  <a:pt x="500" y="833"/>
                </a:lnTo>
                <a:cubicBezTo>
                  <a:pt x="500" y="917"/>
                  <a:pt x="250" y="1000"/>
                  <a:pt x="0" y="1000"/>
                </a:cubicBezTo>
                <a:cubicBezTo>
                  <a:pt x="250" y="1000"/>
                  <a:pt x="500" y="1083"/>
                  <a:pt x="500" y="1167"/>
                </a:cubicBezTo>
                <a:lnTo>
                  <a:pt x="500" y="1834"/>
                </a:lnTo>
                <a:cubicBezTo>
                  <a:pt x="500" y="1917"/>
                  <a:pt x="750" y="2001"/>
                  <a:pt x="1001" y="2001"/>
                </a:cubicBezTo>
              </a:path>
            </a:pathLst>
          </a:custGeom>
          <a:noFill/>
          <a:ln w="0">
            <a:solidFill>
              <a:srgbClr val="000000"/>
            </a:solidFill>
          </a:ln>
        </p:spPr>
        <p:style>
          <a:lnRef idx="0"/>
          <a:fillRef idx="0"/>
          <a:effectRef idx="0"/>
          <a:fontRef idx="minor"/>
        </p:style>
      </p:sp>
      <p:sp>
        <p:nvSpPr>
          <p:cNvPr id="135" name=""/>
          <p:cNvSpPr/>
          <p:nvPr/>
        </p:nvSpPr>
        <p:spPr>
          <a:xfrm>
            <a:off x="8136000" y="1080000"/>
            <a:ext cx="3598560" cy="898560"/>
          </a:xfrm>
          <a:prstGeom prst="rect">
            <a:avLst/>
          </a:prstGeom>
          <a:noFill/>
          <a:ln w="0">
            <a:solidFill>
              <a:srgbClr val="000000"/>
            </a:solidFill>
          </a:ln>
        </p:spPr>
        <p:style>
          <a:lnRef idx="0"/>
          <a:fillRef idx="0"/>
          <a:effectRef idx="0"/>
          <a:fontRef idx="minor"/>
        </p:style>
      </p:sp>
      <p:sp>
        <p:nvSpPr>
          <p:cNvPr id="136" name=""/>
          <p:cNvSpPr/>
          <p:nvPr/>
        </p:nvSpPr>
        <p:spPr>
          <a:xfrm>
            <a:off x="1152000" y="1044000"/>
            <a:ext cx="1978560" cy="420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Bating Panimula</a:t>
            </a:r>
            <a:endParaRPr b="0" lang="en-PH" sz="1800" spc="-1" strike="noStrike">
              <a:latin typeface="Arial"/>
            </a:endParaRPr>
          </a:p>
        </p:txBody>
      </p:sp>
      <p:sp>
        <p:nvSpPr>
          <p:cNvPr id="137" name=""/>
          <p:cNvSpPr/>
          <p:nvPr/>
        </p:nvSpPr>
        <p:spPr>
          <a:xfrm>
            <a:off x="360000" y="2448000"/>
            <a:ext cx="11338200" cy="2878560"/>
          </a:xfrm>
          <a:prstGeom prst="rect">
            <a:avLst/>
          </a:prstGeom>
          <a:noFill/>
          <a:ln w="38160">
            <a:solidFill>
              <a:srgbClr val="000000"/>
            </a:solidFill>
            <a:round/>
          </a:ln>
        </p:spPr>
        <p:style>
          <a:lnRef idx="0"/>
          <a:fillRef idx="0"/>
          <a:effectRef idx="0"/>
          <a:fontRef idx="minor"/>
        </p:style>
      </p:sp>
      <p:sp>
        <p:nvSpPr>
          <p:cNvPr id="138" name=""/>
          <p:cNvSpPr/>
          <p:nvPr/>
        </p:nvSpPr>
        <p:spPr>
          <a:xfrm>
            <a:off x="3816000" y="1377720"/>
            <a:ext cx="2338560" cy="420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Katawan ng Liham</a:t>
            </a:r>
            <a:endParaRPr b="0" lang="en-PH" sz="1800" spc="-1" strike="noStrike">
              <a:latin typeface="Arial"/>
            </a:endParaRPr>
          </a:p>
        </p:txBody>
      </p:sp>
      <p:sp>
        <p:nvSpPr>
          <p:cNvPr id="139" name=""/>
          <p:cNvSpPr/>
          <p:nvPr/>
        </p:nvSpPr>
        <p:spPr>
          <a:xfrm rot="5256600">
            <a:off x="4928040" y="-1187640"/>
            <a:ext cx="689040" cy="6847920"/>
          </a:xfrm>
          <a:custGeom>
            <a:avLst/>
            <a:gdLst/>
            <a:ahLst/>
            <a:rect l="l" t="t" r="r" b="b"/>
            <a:pathLst>
              <a:path w="2300" h="19031">
                <a:moveTo>
                  <a:pt x="2299" y="0"/>
                </a:moveTo>
                <a:cubicBezTo>
                  <a:pt x="1819" y="1"/>
                  <a:pt x="1309" y="794"/>
                  <a:pt x="1278" y="1588"/>
                </a:cubicBezTo>
                <a:lnTo>
                  <a:pt x="1020" y="8221"/>
                </a:lnTo>
                <a:cubicBezTo>
                  <a:pt x="989" y="9014"/>
                  <a:pt x="479" y="9807"/>
                  <a:pt x="0" y="9808"/>
                </a:cubicBezTo>
                <a:cubicBezTo>
                  <a:pt x="479" y="9807"/>
                  <a:pt x="929" y="10600"/>
                  <a:pt x="898" y="11393"/>
                </a:cubicBezTo>
                <a:lnTo>
                  <a:pt x="663" y="17444"/>
                </a:lnTo>
                <a:cubicBezTo>
                  <a:pt x="632" y="18237"/>
                  <a:pt x="1082" y="19030"/>
                  <a:pt x="1561" y="19029"/>
                </a:cubicBezTo>
              </a:path>
            </a:pathLst>
          </a:custGeom>
          <a:noFill/>
          <a:ln w="38160">
            <a:solidFill>
              <a:srgbClr val="ff0000"/>
            </a:solidFill>
            <a:round/>
          </a:ln>
        </p:spPr>
        <p:style>
          <a:lnRef idx="0"/>
          <a:fillRef idx="0"/>
          <a:effectRef idx="0"/>
          <a:fontRef idx="minor"/>
        </p:style>
      </p:sp>
      <p:sp>
        <p:nvSpPr>
          <p:cNvPr id="140" name=""/>
          <p:cNvSpPr/>
          <p:nvPr/>
        </p:nvSpPr>
        <p:spPr>
          <a:xfrm>
            <a:off x="8100000" y="5580000"/>
            <a:ext cx="1438560" cy="178560"/>
          </a:xfrm>
          <a:custGeom>
            <a:avLst/>
            <a:gdLst/>
            <a:ahLst/>
            <a:rect l="l" t="t" r="r" b="b"/>
            <a:pathLst>
              <a:path w="4001" h="502">
                <a:moveTo>
                  <a:pt x="0" y="125"/>
                </a:moveTo>
                <a:lnTo>
                  <a:pt x="3000" y="125"/>
                </a:lnTo>
                <a:lnTo>
                  <a:pt x="3000" y="0"/>
                </a:lnTo>
                <a:lnTo>
                  <a:pt x="4000" y="250"/>
                </a:lnTo>
                <a:lnTo>
                  <a:pt x="3000" y="501"/>
                </a:lnTo>
                <a:lnTo>
                  <a:pt x="3000" y="375"/>
                </a:lnTo>
                <a:lnTo>
                  <a:pt x="0" y="375"/>
                </a:lnTo>
                <a:lnTo>
                  <a:pt x="0" y="125"/>
                </a:lnTo>
              </a:path>
            </a:pathLst>
          </a:custGeom>
          <a:solidFill>
            <a:srgbClr val="ff0000"/>
          </a:solidFill>
          <a:ln w="0">
            <a:solidFill>
              <a:srgbClr val="ff0000"/>
            </a:solidFill>
          </a:ln>
        </p:spPr>
        <p:style>
          <a:lnRef idx="0"/>
          <a:fillRef idx="0"/>
          <a:effectRef idx="0"/>
          <a:fontRef idx="minor"/>
        </p:style>
      </p:sp>
      <p:sp>
        <p:nvSpPr>
          <p:cNvPr id="141" name=""/>
          <p:cNvSpPr/>
          <p:nvPr/>
        </p:nvSpPr>
        <p:spPr>
          <a:xfrm>
            <a:off x="10080000" y="5868000"/>
            <a:ext cx="898560" cy="178560"/>
          </a:xfrm>
          <a:custGeom>
            <a:avLst/>
            <a:gdLst/>
            <a:ahLst/>
            <a:rect l="l" t="t" r="r" b="b"/>
            <a:pathLst>
              <a:path w="2502" h="502">
                <a:moveTo>
                  <a:pt x="0" y="125"/>
                </a:moveTo>
                <a:lnTo>
                  <a:pt x="1875" y="125"/>
                </a:lnTo>
                <a:lnTo>
                  <a:pt x="1875" y="0"/>
                </a:lnTo>
                <a:lnTo>
                  <a:pt x="2501" y="250"/>
                </a:lnTo>
                <a:lnTo>
                  <a:pt x="1875" y="501"/>
                </a:lnTo>
                <a:lnTo>
                  <a:pt x="1875" y="375"/>
                </a:lnTo>
                <a:lnTo>
                  <a:pt x="0" y="375"/>
                </a:lnTo>
                <a:lnTo>
                  <a:pt x="0" y="125"/>
                </a:lnTo>
              </a:path>
            </a:pathLst>
          </a:custGeom>
          <a:solidFill>
            <a:srgbClr val="ff0000"/>
          </a:solidFill>
          <a:ln w="0">
            <a:solidFill>
              <a:srgbClr val="ff0000"/>
            </a:solidFill>
          </a:ln>
        </p:spPr>
        <p:style>
          <a:lnRef idx="0"/>
          <a:fillRef idx="0"/>
          <a:effectRef idx="0"/>
          <a:fontRef idx="minor"/>
        </p:style>
      </p:sp>
      <p:sp>
        <p:nvSpPr>
          <p:cNvPr id="142" name=""/>
          <p:cNvSpPr/>
          <p:nvPr/>
        </p:nvSpPr>
        <p:spPr>
          <a:xfrm>
            <a:off x="5904000" y="5493960"/>
            <a:ext cx="2338560" cy="420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Bating Pangwakas</a:t>
            </a:r>
            <a:endParaRPr b="0" lang="en-PH" sz="1800" spc="-1" strike="noStrike">
              <a:latin typeface="Arial"/>
            </a:endParaRPr>
          </a:p>
        </p:txBody>
      </p:sp>
      <p:sp>
        <p:nvSpPr>
          <p:cNvPr id="143" name=""/>
          <p:cNvSpPr/>
          <p:nvPr/>
        </p:nvSpPr>
        <p:spPr>
          <a:xfrm>
            <a:off x="8460000" y="5760000"/>
            <a:ext cx="2338560" cy="420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Lagda</a:t>
            </a:r>
            <a:endParaRPr b="0" lang="en-PH" sz="1800" spc="-1" strike="noStrike">
              <a:latin typeface="Arial"/>
            </a:endParaRPr>
          </a:p>
        </p:txBody>
      </p:sp>
      <p:sp>
        <p:nvSpPr>
          <p:cNvPr id="144" name=""/>
          <p:cNvSpPr/>
          <p:nvPr/>
        </p:nvSpPr>
        <p:spPr>
          <a:xfrm rot="5482800">
            <a:off x="419760" y="1220400"/>
            <a:ext cx="898560" cy="635760"/>
          </a:xfrm>
          <a:custGeom>
            <a:avLst/>
            <a:gdLst/>
            <a:ahLst/>
            <a:rect l="l" t="t" r="r" b="b"/>
            <a:pathLst>
              <a:path w="841" h="854">
                <a:moveTo>
                  <a:pt x="517" y="247"/>
                </a:moveTo>
                <a:lnTo>
                  <a:pt x="517" y="415"/>
                </a:lnTo>
                <a:lnTo>
                  <a:pt x="264" y="415"/>
                </a:lnTo>
                <a:lnTo>
                  <a:pt x="264" y="0"/>
                </a:lnTo>
                <a:lnTo>
                  <a:pt x="0" y="0"/>
                </a:lnTo>
                <a:lnTo>
                  <a:pt x="0" y="680"/>
                </a:lnTo>
                <a:lnTo>
                  <a:pt x="517" y="680"/>
                </a:lnTo>
                <a:lnTo>
                  <a:pt x="517" y="854"/>
                </a:lnTo>
                <a:lnTo>
                  <a:pt x="841" y="547"/>
                </a:lnTo>
                <a:lnTo>
                  <a:pt x="517" y="247"/>
                </a:lnTo>
                <a:close/>
              </a:path>
            </a:pathLst>
          </a:custGeom>
          <a:solidFill>
            <a:srgbClr val="ff0000"/>
          </a:solidFill>
          <a:ln w="0">
            <a:solidFill>
              <a:srgbClr val="ff0000"/>
            </a:solidFill>
          </a:ln>
        </p:spPr>
        <p:style>
          <a:lnRef idx="0"/>
          <a:fillRef idx="0"/>
          <a:effectRef idx="0"/>
          <a:fontRef idx="minor"/>
        </p:style>
      </p:sp>
      <p:sp>
        <p:nvSpPr>
          <p:cNvPr id="145" name="PlaceHolder 6"/>
          <p:cNvSpPr/>
          <p:nvPr/>
        </p:nvSpPr>
        <p:spPr>
          <a:xfrm>
            <a:off x="-360000" y="9720"/>
            <a:ext cx="10798200" cy="7815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540000" y="1077840"/>
            <a:ext cx="11158560" cy="1314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liham</a:t>
            </a:r>
            <a:r>
              <a:rPr b="0" lang="en-PH" sz="1800" spc="-1" strike="noStrike">
                <a:solidFill>
                  <a:srgbClr val="000000"/>
                </a:solidFill>
                <a:latin typeface="Lato"/>
                <a:ea typeface="DejaVu Sans"/>
              </a:rPr>
              <a:t> ay isang paraan ng </a:t>
            </a:r>
            <a:r>
              <a:rPr b="1" lang="en-PH" sz="1800" spc="-1" strike="noStrike">
                <a:solidFill>
                  <a:srgbClr val="000000"/>
                </a:solidFill>
                <a:latin typeface="Lato"/>
                <a:ea typeface="DejaVu Sans"/>
              </a:rPr>
              <a:t>komunikasyon o pakikipagtalastasan</a:t>
            </a:r>
            <a:r>
              <a:rPr b="0" lang="en-PH" sz="1800" spc="-1" strike="noStrike">
                <a:solidFill>
                  <a:srgbClr val="000000"/>
                </a:solidFill>
                <a:latin typeface="Lato"/>
                <a:ea typeface="DejaVu Sans"/>
              </a:rPr>
              <a:t>. Ang pagsulat ng liham ay maihahalintulad rin sa </a:t>
            </a:r>
            <a:r>
              <a:rPr b="1" lang="en-PH" sz="1800" spc="-1" strike="noStrike">
                <a:solidFill>
                  <a:srgbClr val="000000"/>
                </a:solidFill>
                <a:latin typeface="Lato"/>
                <a:ea typeface="DejaVu Sans"/>
              </a:rPr>
              <a:t>pakikipag-usap nang personal sa isang tao</a:t>
            </a:r>
            <a:r>
              <a:rPr b="0" lang="en-PH" sz="1800" spc="-1" strike="noStrike">
                <a:solidFill>
                  <a:srgbClr val="000000"/>
                </a:solidFill>
                <a:latin typeface="Lato"/>
                <a:ea typeface="DejaVu Sans"/>
              </a:rPr>
              <a:t>. Naipahahayag mo ang iyong sariling damdamin at karanasan sa pagsulat ng liham.</a:t>
            </a:r>
            <a:endParaRPr b="0" lang="en-PH" sz="1800" spc="-1" strike="noStrike">
              <a:latin typeface="Arial"/>
            </a:endParaRPr>
          </a:p>
        </p:txBody>
      </p:sp>
      <p:sp>
        <p:nvSpPr>
          <p:cNvPr id="147" name=""/>
          <p:cNvSpPr/>
          <p:nvPr/>
        </p:nvSpPr>
        <p:spPr>
          <a:xfrm>
            <a:off x="468000" y="1044360"/>
            <a:ext cx="11160000" cy="449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liham</a:t>
            </a:r>
            <a:r>
              <a:rPr b="0" lang="en-PH" sz="1800" spc="-1" strike="noStrike">
                <a:solidFill>
                  <a:srgbClr val="000000"/>
                </a:solidFill>
                <a:latin typeface="Lato"/>
                <a:ea typeface="DejaVu Sans"/>
              </a:rPr>
              <a:t> ay isang paraan ng </a:t>
            </a:r>
            <a:r>
              <a:rPr b="1" lang="en-PH" sz="1800" spc="-1" strike="noStrike">
                <a:solidFill>
                  <a:srgbClr val="000000"/>
                </a:solidFill>
                <a:latin typeface="Lato"/>
                <a:ea typeface="DejaVu Sans"/>
              </a:rPr>
              <a:t>komunikasyon o pakikipagtalastasan</a:t>
            </a:r>
            <a:r>
              <a:rPr b="0" lang="en-PH" sz="1800" spc="-1" strike="noStrike">
                <a:solidFill>
                  <a:srgbClr val="000000"/>
                </a:solidFill>
                <a:latin typeface="Lato"/>
                <a:ea typeface="DejaVu Sans"/>
              </a:rPr>
              <a:t>. Ang pagsulat ng liham ay maihahalintulad rin sa </a:t>
            </a:r>
            <a:r>
              <a:rPr b="1" lang="en-PH" sz="1800" spc="-1" strike="noStrike">
                <a:solidFill>
                  <a:srgbClr val="000000"/>
                </a:solidFill>
                <a:latin typeface="Lato"/>
                <a:ea typeface="DejaVu Sans"/>
              </a:rPr>
              <a:t>pakikipag-usap nang personal sa isang tao</a:t>
            </a:r>
            <a:r>
              <a:rPr b="0" lang="en-PH" sz="1800" spc="-1" strike="noStrike">
                <a:solidFill>
                  <a:srgbClr val="000000"/>
                </a:solidFill>
                <a:latin typeface="Lato"/>
                <a:ea typeface="DejaVu Sans"/>
              </a:rPr>
              <a:t>. Naipahahayag mo ang iyong sariling damdamin at karanasan sa pagsulat ng liham.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Mayroong mga katangian na dapat taglayin ang isang liham. Ito ay ang sumusunod:</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malinaw ang pagpapahayag ng taong sumulat;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madaling basahin at unawain;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isaalang-alang ang damdamin ng bumabasa; 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tiyakin na maipababatid ang nais sabihin sa nilalaman.</a:t>
            </a:r>
            <a:endParaRPr b="0" lang="en-PH" sz="1800" spc="-1" strike="noStrike">
              <a:latin typeface="Arial"/>
            </a:endParaRPr>
          </a:p>
        </p:txBody>
      </p:sp>
      <p:sp>
        <p:nvSpPr>
          <p:cNvPr id="148" name="PlaceHolder 8"/>
          <p:cNvSpPr/>
          <p:nvPr/>
        </p:nvSpPr>
        <p:spPr>
          <a:xfrm>
            <a:off x="-360000" y="9720"/>
            <a:ext cx="10798200" cy="7815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60000" y="1296000"/>
            <a:ext cx="11517840" cy="195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Punan ang patlang ng wastong sagot. </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Ang _________ ay isang paraan ng komunikasyon o pakikipagtalastasan.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Ang mga bahagi ng liham ay _______________, _____________, ______________, _________________, at _____________.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Ang katangiang taglay ng liham ay _______________________, _______________, ________________, at __________________.</a:t>
            </a:r>
            <a:endParaRPr b="0" lang="en-PH" sz="1800" spc="-1" strike="noStrike">
              <a:latin typeface="Arial"/>
            </a:endParaRPr>
          </a:p>
        </p:txBody>
      </p:sp>
      <p:sp>
        <p:nvSpPr>
          <p:cNvPr id="150" name="PlaceHolder 7"/>
          <p:cNvSpPr/>
          <p:nvPr/>
        </p:nvSpPr>
        <p:spPr>
          <a:xfrm>
            <a:off x="4682160" y="661320"/>
            <a:ext cx="2877840" cy="77868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1" lang="en-US" sz="2600" spc="-1" strike="noStrike">
                <a:solidFill>
                  <a:srgbClr val="000000"/>
                </a:solidFill>
                <a:latin typeface="Lato"/>
                <a:ea typeface="Arial Black;Arial Black"/>
              </a:rPr>
              <a:t>Pagsasanay</a:t>
            </a:r>
            <a:endParaRPr b="0" lang="en-PH" sz="2600" spc="-1" strike="noStrike">
              <a:latin typeface="Arial"/>
            </a:endParaRPr>
          </a:p>
        </p:txBody>
      </p:sp>
      <p:sp>
        <p:nvSpPr>
          <p:cNvPr id="151" name="PlaceHolder 9"/>
          <p:cNvSpPr/>
          <p:nvPr/>
        </p:nvSpPr>
        <p:spPr>
          <a:xfrm>
            <a:off x="-360000" y="9720"/>
            <a:ext cx="10798200" cy="7815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p:nvPr>
        </p:nvSpPr>
        <p:spPr>
          <a:xfrm>
            <a:off x="182160" y="791640"/>
            <a:ext cx="8097480" cy="71748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53" name=""/>
          <p:cNvSpPr/>
          <p:nvPr/>
        </p:nvSpPr>
        <p:spPr>
          <a:xfrm>
            <a:off x="360000" y="1260000"/>
            <a:ext cx="10978560" cy="23151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Liham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pamuhatan, bating panimula, katawan ng liham, bating pangwakas, at lagda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malinaw ang pagpapahayag ng taong sumulat; madaling basahin at unawain; isaalang-alang ang damdamin ng bumabasa; at tiyakin na maipababatid ang nais sabihin sa nilalaman.</a:t>
            </a:r>
            <a:endParaRPr b="0" lang="en-PH" sz="1800" spc="-1" strike="noStrike">
              <a:latin typeface="Arial"/>
            </a:endParaRPr>
          </a:p>
          <a:p>
            <a:pPr>
              <a:lnSpc>
                <a:spcPct val="150000"/>
              </a:lnSpc>
              <a:buNone/>
            </a:pPr>
            <a:endParaRPr b="0" lang="en-PH" sz="1800" spc="-1" strike="noStrike">
              <a:latin typeface="Arial"/>
            </a:endParaRPr>
          </a:p>
        </p:txBody>
      </p:sp>
      <p:sp>
        <p:nvSpPr>
          <p:cNvPr id="154" name="PlaceHolder 4"/>
          <p:cNvSpPr/>
          <p:nvPr/>
        </p:nvSpPr>
        <p:spPr>
          <a:xfrm>
            <a:off x="-360000" y="9720"/>
            <a:ext cx="10798200" cy="7815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0" lang="en-US" sz="2800" spc="-1" strike="noStrike">
                <a:solidFill>
                  <a:srgbClr val="000000"/>
                </a:solidFill>
                <a:latin typeface="Lato"/>
                <a:ea typeface="Arial Black;Arial Black"/>
              </a:rPr>
              <a:t>Pagsulat ng Liham na Nagbabahagi ng Karanasan o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1026</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2023-07-10T17:33:43Z</dcterms:modified>
  <cp:revision>101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