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3.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31.xml.rels" ContentType="application/vnd.openxmlformats-package.relationships+xml"/>
  <Override PartName="/ppt/slideLayouts/_rels/slideLayout20.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3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8.xml.rels" ContentType="application/vnd.openxmlformats-package.relationships+xml"/>
  <Override PartName="/ppt/slideLayouts/_rels/slideLayout36.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3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33.xml" ContentType="application/vnd.openxmlformats-officedocument.presentationml.slideLayout+xml"/>
  <Override PartName="/ppt/slideLayouts/slideLayout28.xml" ContentType="application/vnd.openxmlformats-officedocument.presentationml.slideLayout+xml"/>
  <Override PartName="/ppt/slideLayouts/slideLayout34.xml" ContentType="application/vnd.openxmlformats-officedocument.presentationml.slideLayout+xml"/>
  <Override PartName="/ppt/slideLayouts/slideLayout29.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3.xml.rels" ContentType="application/vnd.openxmlformats-package.relationships+xml"/>
  <Override PartName="/ppt/slides/_rels/slide2.xml.rels" ContentType="application/vnd.openxmlformats-package.relationships+xml"/>
  <Override PartName="/ppt/slides/_rels/slide1.xml.rels" ContentType="application/vnd.openxmlformats-package.relationships+xml"/>
  <Override PartName="/ppt/slides/slide7.xml" ContentType="application/vnd.openxmlformats-officedocument.presentationml.slide+xml"/>
  <Override PartName="/ppt/slides/slide8.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5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89"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1"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94"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6"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99"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0"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4"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8"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0"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1"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5"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6"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8"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9"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0"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1"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2"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3"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85280" cy="6851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pic>
        <p:nvPicPr>
          <p:cNvPr id="1" name="Picture 4" descr=""/>
          <p:cNvPicPr/>
          <p:nvPr/>
        </p:nvPicPr>
        <p:blipFill>
          <a:blip r:embed="rId3"/>
          <a:stretch/>
        </p:blipFill>
        <p:spPr>
          <a:xfrm>
            <a:off x="333000" y="1801080"/>
            <a:ext cx="2792160" cy="2792160"/>
          </a:xfrm>
          <a:prstGeom prst="rect">
            <a:avLst/>
          </a:prstGeom>
          <a:ln w="0">
            <a:noFill/>
          </a:ln>
        </p:spPr>
      </p:pic>
      <p:sp>
        <p:nvSpPr>
          <p:cNvPr id="2" name="Rectangle 5"/>
          <p:cNvSpPr/>
          <p:nvPr/>
        </p:nvSpPr>
        <p:spPr>
          <a:xfrm>
            <a:off x="3487320" y="1475280"/>
            <a:ext cx="8697600" cy="385560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sp>
      <p:sp>
        <p:nvSpPr>
          <p:cNvPr id="3" name="Rectangle 8"/>
          <p:cNvSpPr/>
          <p:nvPr/>
        </p:nvSpPr>
        <p:spPr>
          <a:xfrm>
            <a:off x="3487320" y="5337720"/>
            <a:ext cx="8697600" cy="377280"/>
          </a:xfrm>
          <a:prstGeom prst="rect">
            <a:avLst/>
          </a:prstGeom>
          <a:gradFill rotWithShape="0">
            <a:gsLst>
              <a:gs pos="0">
                <a:srgbClr val="c00000"/>
              </a:gs>
              <a:gs pos="100000">
                <a:srgbClr val="e9bf0e">
                  <a:alpha val="83137"/>
                </a:srgbClr>
              </a:gs>
            </a:gsLst>
            <a:lin ang="0"/>
          </a:gradFill>
          <a:ln>
            <a:noFill/>
          </a:ln>
        </p:spPr>
        <p:style>
          <a:lnRef idx="2">
            <a:schemeClr val="accent1">
              <a:shade val="50000"/>
            </a:schemeClr>
          </a:lnRef>
          <a:fillRef idx="1">
            <a:schemeClr val="accent1"/>
          </a:fillRef>
          <a:effectRef idx="0">
            <a:schemeClr val="accent1"/>
          </a:effectRef>
          <a:fontRef idx="minor"/>
        </p:style>
      </p:sp>
      <p:sp>
        <p:nvSpPr>
          <p:cNvPr id="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5"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2" name="Picture 18" descr=""/>
          <p:cNvPicPr/>
          <p:nvPr/>
        </p:nvPicPr>
        <p:blipFill>
          <a:blip r:embed="rId2"/>
          <a:stretch/>
        </p:blipFill>
        <p:spPr>
          <a:xfrm>
            <a:off x="0" y="6242760"/>
            <a:ext cx="12185280" cy="628200"/>
          </a:xfrm>
          <a:prstGeom prst="rect">
            <a:avLst/>
          </a:prstGeom>
          <a:ln w="0">
            <a:noFill/>
          </a:ln>
        </p:spPr>
      </p:pic>
      <p:sp>
        <p:nvSpPr>
          <p:cNvPr id="43" name="Rectangle 7"/>
          <p:cNvSpPr/>
          <p:nvPr/>
        </p:nvSpPr>
        <p:spPr>
          <a:xfrm>
            <a:off x="10868760" y="0"/>
            <a:ext cx="963720" cy="96372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sp>
      <p:pic>
        <p:nvPicPr>
          <p:cNvPr id="44" name="Picture 10" descr=""/>
          <p:cNvPicPr/>
          <p:nvPr/>
        </p:nvPicPr>
        <p:blipFill>
          <a:blip r:embed="rId3"/>
          <a:stretch/>
        </p:blipFill>
        <p:spPr>
          <a:xfrm>
            <a:off x="10857240" y="-64440"/>
            <a:ext cx="1027800" cy="1027800"/>
          </a:xfrm>
          <a:prstGeom prst="rect">
            <a:avLst/>
          </a:prstGeom>
          <a:ln w="0">
            <a:noFill/>
          </a:ln>
        </p:spPr>
      </p:pic>
      <p:sp>
        <p:nvSpPr>
          <p:cNvPr id="45" name="TextBox 9"/>
          <p:cNvSpPr/>
          <p:nvPr/>
        </p:nvSpPr>
        <p:spPr>
          <a:xfrm>
            <a:off x="185400" y="6362280"/>
            <a:ext cx="468504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46" name="TextBox 11"/>
          <p:cNvSpPr/>
          <p:nvPr/>
        </p:nvSpPr>
        <p:spPr>
          <a:xfrm>
            <a:off x="9452520" y="6352200"/>
            <a:ext cx="261648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4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48"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5" name="New REX Education Mission Logo V.png" descr="New REX Education Mission Logo V.png"/>
          <p:cNvPicPr/>
          <p:nvPr/>
        </p:nvPicPr>
        <p:blipFill>
          <a:blip r:embed="rId2"/>
          <a:stretch/>
        </p:blipFill>
        <p:spPr>
          <a:xfrm>
            <a:off x="2755800" y="1508760"/>
            <a:ext cx="6609600" cy="3377880"/>
          </a:xfrm>
          <a:prstGeom prst="rect">
            <a:avLst/>
          </a:prstGeom>
          <a:ln w="12700">
            <a:noFill/>
          </a:ln>
        </p:spPr>
      </p:pic>
      <p:sp>
        <p:nvSpPr>
          <p:cNvPr id="8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87"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25.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 name="TextBox 7"/>
          <p:cNvSpPr/>
          <p:nvPr/>
        </p:nvSpPr>
        <p:spPr>
          <a:xfrm>
            <a:off x="-8456760" y="-3429000"/>
            <a:ext cx="8096400" cy="118728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en-US" sz="3600" spc="-1" strike="noStrike">
                <a:solidFill>
                  <a:srgbClr val="ffffff"/>
                </a:solidFill>
                <a:latin typeface="Lato"/>
                <a:ea typeface="Arial Black;Arial Black"/>
              </a:rPr>
              <a:t>Pagsulat ng Liham na Nagbabahagi ng</a:t>
            </a:r>
            <a:endParaRPr b="0" lang="en-PH" sz="3600" spc="-1" strike="noStrike">
              <a:latin typeface="Arial"/>
            </a:endParaRPr>
          </a:p>
          <a:p>
            <a:pPr algn="ctr">
              <a:lnSpc>
                <a:spcPct val="100000"/>
              </a:lnSpc>
              <a:buNone/>
            </a:pPr>
            <a:r>
              <a:rPr b="1" lang="en-US" sz="3600" spc="-1" strike="noStrike">
                <a:solidFill>
                  <a:srgbClr val="ffffff"/>
                </a:solidFill>
                <a:latin typeface="Lato"/>
                <a:ea typeface="Arial Black;Arial Black"/>
              </a:rPr>
              <a:t>Karanasan o Pangyayari</a:t>
            </a:r>
            <a:endParaRPr b="0" lang="en-PH" sz="3600" spc="-1" strike="noStrike">
              <a:latin typeface="Arial"/>
            </a:endParaRPr>
          </a:p>
        </p:txBody>
      </p:sp>
      <p:sp>
        <p:nvSpPr>
          <p:cNvPr id="125" name=""/>
          <p:cNvSpPr/>
          <p:nvPr/>
        </p:nvSpPr>
        <p:spPr>
          <a:xfrm>
            <a:off x="4680000" y="2895120"/>
            <a:ext cx="6660000" cy="10648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0" lang="en-US" sz="2800" spc="-1" strike="noStrike">
                <a:solidFill>
                  <a:srgbClr val="ffffff"/>
                </a:solidFill>
                <a:latin typeface="Montserrat Medium"/>
                <a:ea typeface="Arial Black;Arial Black"/>
              </a:rPr>
              <a:t>Pagsulat ng Liham na Nagbabahagi ng Karanasan o Pangyayari</a:t>
            </a:r>
            <a:endParaRPr b="0" lang="en-PH" sz="2800" spc="-1" strike="noStrike">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6" name="PlaceHolder 1"/>
          <p:cNvSpPr>
            <a:spLocks noGrp="1"/>
          </p:cNvSpPr>
          <p:nvPr>
            <p:ph type="title"/>
          </p:nvPr>
        </p:nvSpPr>
        <p:spPr>
          <a:xfrm>
            <a:off x="-360000" y="9720"/>
            <a:ext cx="10798200" cy="781560"/>
          </a:xfrm>
          <a:prstGeom prst="rect">
            <a:avLst/>
          </a:prstGeom>
          <a:noFill/>
          <a:ln w="0">
            <a:noFill/>
          </a:ln>
        </p:spPr>
        <p:txBody>
          <a:bodyPr lIns="90000" rIns="90000" tIns="45000" bIns="45000" anchor="ctr">
            <a:normAutofit/>
          </a:bodyPr>
          <a:p>
            <a:pPr algn="ctr">
              <a:lnSpc>
                <a:spcPct val="100000"/>
              </a:lnSpc>
              <a:buNone/>
            </a:pPr>
            <a:r>
              <a:rPr b="0" lang="en-US" sz="2800" spc="-1" strike="noStrike">
                <a:solidFill>
                  <a:srgbClr val="000000"/>
                </a:solidFill>
                <a:latin typeface="Lato"/>
                <a:ea typeface="Arial Black;Arial Black"/>
              </a:rPr>
              <a:t>Pagsulat ng Liham na Nagbabahagi ng Karanasan o Pangyayari</a:t>
            </a:r>
            <a:endParaRPr b="0" lang="en-PH" sz="2800" spc="-1" strike="noStrike">
              <a:latin typeface="Arial"/>
            </a:endParaRPr>
          </a:p>
        </p:txBody>
      </p:sp>
      <p:sp>
        <p:nvSpPr>
          <p:cNvPr id="127" name="PlaceHolder 2"/>
          <p:cNvSpPr>
            <a:spLocks noGrp="1"/>
          </p:cNvSpPr>
          <p:nvPr>
            <p:ph/>
          </p:nvPr>
        </p:nvSpPr>
        <p:spPr>
          <a:xfrm>
            <a:off x="432000" y="1116360"/>
            <a:ext cx="11337840" cy="1977840"/>
          </a:xfrm>
          <a:prstGeom prst="rect">
            <a:avLst/>
          </a:prstGeom>
          <a:noFill/>
          <a:ln w="0">
            <a:noFill/>
          </a:ln>
        </p:spPr>
        <p:txBody>
          <a:bodyPr lIns="0" rIns="0" tIns="0" bIns="0" anchor="t">
            <a:normAutofit/>
          </a:bodyPr>
          <a:p>
            <a:pPr>
              <a:lnSpc>
                <a:spcPct val="150000"/>
              </a:lnSpc>
              <a:buNone/>
            </a:pPr>
            <a:r>
              <a:rPr b="0" lang="en-PH" sz="2000" spc="-1" strike="noStrike">
                <a:solidFill>
                  <a:srgbClr val="000000"/>
                </a:solidFill>
                <a:latin typeface="Lato"/>
                <a:ea typeface="Arial;Arial"/>
              </a:rPr>
              <a:t>Ang </a:t>
            </a:r>
            <a:r>
              <a:rPr b="1" lang="en-PH" sz="2000" spc="-1" strike="noStrike">
                <a:solidFill>
                  <a:srgbClr val="000000"/>
                </a:solidFill>
                <a:latin typeface="Lato"/>
                <a:ea typeface="Arial;Arial"/>
              </a:rPr>
              <a:t>liham</a:t>
            </a:r>
            <a:r>
              <a:rPr b="0" lang="en-PH" sz="2000" spc="-1" strike="noStrike">
                <a:solidFill>
                  <a:srgbClr val="000000"/>
                </a:solidFill>
                <a:latin typeface="Lato"/>
                <a:ea typeface="Arial;Arial"/>
              </a:rPr>
              <a:t> ay may limang bahagi. Ito ay ang </a:t>
            </a:r>
            <a:r>
              <a:rPr b="1" lang="en-PH" sz="2000" spc="-1" strike="noStrike">
                <a:solidFill>
                  <a:srgbClr val="000000"/>
                </a:solidFill>
                <a:latin typeface="Lato"/>
                <a:ea typeface="Arial;Arial"/>
              </a:rPr>
              <a:t>pamuhatan</a:t>
            </a:r>
            <a:r>
              <a:rPr b="0" lang="en-PH" sz="2000" spc="-1" strike="noStrike">
                <a:solidFill>
                  <a:srgbClr val="000000"/>
                </a:solidFill>
                <a:latin typeface="Lato"/>
                <a:ea typeface="Arial;Arial"/>
              </a:rPr>
              <a:t>, </a:t>
            </a:r>
            <a:r>
              <a:rPr b="1" lang="en-PH" sz="2000" spc="-1" strike="noStrike">
                <a:solidFill>
                  <a:srgbClr val="000000"/>
                </a:solidFill>
                <a:latin typeface="Lato"/>
                <a:ea typeface="Arial;Arial"/>
              </a:rPr>
              <a:t>bating panimula</a:t>
            </a:r>
            <a:r>
              <a:rPr b="0" lang="en-PH" sz="2000" spc="-1" strike="noStrike">
                <a:solidFill>
                  <a:srgbClr val="000000"/>
                </a:solidFill>
                <a:latin typeface="Lato"/>
                <a:ea typeface="Arial;Arial"/>
              </a:rPr>
              <a:t>, </a:t>
            </a:r>
            <a:r>
              <a:rPr b="1" lang="en-PH" sz="2000" spc="-1" strike="noStrike">
                <a:solidFill>
                  <a:srgbClr val="000000"/>
                </a:solidFill>
                <a:latin typeface="Lato"/>
                <a:ea typeface="Arial;Arial"/>
              </a:rPr>
              <a:t>katawan ng liham</a:t>
            </a:r>
            <a:r>
              <a:rPr b="0" lang="en-PH" sz="2000" spc="-1" strike="noStrike">
                <a:solidFill>
                  <a:srgbClr val="000000"/>
                </a:solidFill>
                <a:latin typeface="Lato"/>
                <a:ea typeface="Arial;Arial"/>
              </a:rPr>
              <a:t>, </a:t>
            </a:r>
            <a:r>
              <a:rPr b="1" lang="en-PH" sz="2000" spc="-1" strike="noStrike">
                <a:solidFill>
                  <a:srgbClr val="000000"/>
                </a:solidFill>
                <a:latin typeface="Lato"/>
                <a:ea typeface="Arial;Arial"/>
              </a:rPr>
              <a:t>bating pangwakas</a:t>
            </a:r>
            <a:r>
              <a:rPr b="0" lang="en-PH" sz="2000" spc="-1" strike="noStrike">
                <a:solidFill>
                  <a:srgbClr val="000000"/>
                </a:solidFill>
                <a:latin typeface="Lato"/>
                <a:ea typeface="Arial;Arial"/>
              </a:rPr>
              <a:t>, at </a:t>
            </a:r>
            <a:r>
              <a:rPr b="1" lang="en-PH" sz="2000" spc="-1" strike="noStrike">
                <a:solidFill>
                  <a:srgbClr val="000000"/>
                </a:solidFill>
                <a:latin typeface="Lato"/>
                <a:ea typeface="Arial;Arial"/>
              </a:rPr>
              <a:t>lagda</a:t>
            </a:r>
            <a:r>
              <a:rPr b="0" lang="en-PH" sz="2000" spc="-1" strike="noStrike">
                <a:solidFill>
                  <a:srgbClr val="000000"/>
                </a:solidFill>
                <a:latin typeface="Lato"/>
                <a:ea typeface="Arial;Arial"/>
              </a:rPr>
              <a:t>.</a:t>
            </a:r>
            <a:endParaRPr b="0" lang="en-PH" sz="2000" spc="-1" strike="noStrike">
              <a:latin typeface="Arial"/>
            </a:endParaRPr>
          </a:p>
        </p:txBody>
      </p:sp>
      <p:sp>
        <p:nvSpPr>
          <p:cNvPr id="128" name=""/>
          <p:cNvSpPr/>
          <p:nvPr/>
        </p:nvSpPr>
        <p:spPr>
          <a:xfrm>
            <a:off x="360000" y="2520000"/>
            <a:ext cx="11518200" cy="25182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1800" spc="-1" strike="noStrike">
                <a:solidFill>
                  <a:srgbClr val="000000"/>
                </a:solidFill>
                <a:latin typeface="Lato"/>
                <a:ea typeface="DejaVu Sans"/>
              </a:rPr>
              <a:t>Mga Bahagi ng Liham:</a:t>
            </a:r>
            <a:endParaRPr b="0" lang="en-PH" sz="1800" spc="-1" strike="noStrike">
              <a:latin typeface="Arial"/>
            </a:endParaRPr>
          </a:p>
          <a:p>
            <a:pPr>
              <a:lnSpc>
                <a:spcPct val="100000"/>
              </a:lnSpc>
              <a:buNone/>
            </a:pPr>
            <a:endParaRPr b="0" lang="en-PH" sz="1800" spc="-1" strike="noStrike">
              <a:latin typeface="Arial"/>
            </a:endParaRPr>
          </a:p>
          <a:p>
            <a:pPr>
              <a:lnSpc>
                <a:spcPct val="150000"/>
              </a:lnSpc>
              <a:buNone/>
            </a:pPr>
            <a:r>
              <a:rPr b="0" lang="en-PH" sz="1800" spc="-1" strike="noStrike">
                <a:solidFill>
                  <a:srgbClr val="000000"/>
                </a:solidFill>
                <a:latin typeface="Lato"/>
                <a:ea typeface="DejaVu Sans"/>
              </a:rPr>
              <a:t>1. </a:t>
            </a:r>
            <a:r>
              <a:rPr b="1" lang="en-PH" sz="1800" spc="-1" strike="noStrike">
                <a:solidFill>
                  <a:srgbClr val="000000"/>
                </a:solidFill>
                <a:latin typeface="Lato"/>
                <a:ea typeface="DejaVu Sans"/>
              </a:rPr>
              <a:t>Pamuhatan</a:t>
            </a:r>
            <a:r>
              <a:rPr b="0" lang="en-PH" sz="1800" spc="-1" strike="noStrike">
                <a:solidFill>
                  <a:srgbClr val="000000"/>
                </a:solidFill>
                <a:latin typeface="Lato"/>
                <a:ea typeface="DejaVu Sans"/>
              </a:rPr>
              <a:t> – dito nakasulat ang tirahan ng sumulat at petsa kung kailan isinulat ang liham.</a:t>
            </a:r>
            <a:endParaRPr b="0" lang="en-PH" sz="1800" spc="-1" strike="noStrike">
              <a:latin typeface="Arial"/>
            </a:endParaRPr>
          </a:p>
          <a:p>
            <a:pPr>
              <a:lnSpc>
                <a:spcPct val="150000"/>
              </a:lnSpc>
              <a:buNone/>
            </a:pPr>
            <a:r>
              <a:rPr b="0" lang="en-PH" sz="1800" spc="-1" strike="noStrike">
                <a:solidFill>
                  <a:srgbClr val="000000"/>
                </a:solidFill>
                <a:latin typeface="Lato"/>
                <a:ea typeface="DejaVu Sans"/>
              </a:rPr>
              <a:t>2. </a:t>
            </a:r>
            <a:r>
              <a:rPr b="1" lang="en-PH" sz="1800" spc="-1" strike="noStrike">
                <a:solidFill>
                  <a:srgbClr val="000000"/>
                </a:solidFill>
                <a:latin typeface="Lato"/>
                <a:ea typeface="DejaVu Sans"/>
              </a:rPr>
              <a:t>Bating Paminula</a:t>
            </a:r>
            <a:r>
              <a:rPr b="0" lang="en-PH" sz="1800" spc="-1" strike="noStrike">
                <a:solidFill>
                  <a:srgbClr val="000000"/>
                </a:solidFill>
                <a:latin typeface="Lato"/>
                <a:ea typeface="DejaVu Sans"/>
              </a:rPr>
              <a:t> – dito nakasulat ang pangalan ng taong susulatan. Nilalagyan ito ng kuwit sa dulo.</a:t>
            </a:r>
            <a:endParaRPr b="0" lang="en-PH" sz="1800" spc="-1" strike="noStrike">
              <a:latin typeface="Arial"/>
            </a:endParaRPr>
          </a:p>
          <a:p>
            <a:pPr>
              <a:lnSpc>
                <a:spcPct val="150000"/>
              </a:lnSpc>
              <a:buNone/>
            </a:pPr>
            <a:r>
              <a:rPr b="0" lang="en-PH" sz="1800" spc="-1" strike="noStrike">
                <a:solidFill>
                  <a:srgbClr val="000000"/>
                </a:solidFill>
                <a:latin typeface="Lato"/>
                <a:ea typeface="DejaVu Sans"/>
              </a:rPr>
              <a:t>3.</a:t>
            </a:r>
            <a:r>
              <a:rPr b="1" lang="en-PH" sz="1800" spc="-1" strike="noStrike">
                <a:solidFill>
                  <a:srgbClr val="000000"/>
                </a:solidFill>
                <a:latin typeface="Lato"/>
                <a:ea typeface="DejaVu Sans"/>
              </a:rPr>
              <a:t> Katawan ng Liham </a:t>
            </a:r>
            <a:r>
              <a:rPr b="0" lang="en-PH" sz="1800" spc="-1" strike="noStrike">
                <a:solidFill>
                  <a:srgbClr val="000000"/>
                </a:solidFill>
                <a:latin typeface="Lato"/>
                <a:ea typeface="DejaVu Sans"/>
              </a:rPr>
              <a:t>– dito nakasulat ang mensahe o nais sabihin ng taong sumulat.</a:t>
            </a:r>
            <a:endParaRPr b="0" lang="en-PH" sz="1800" spc="-1" strike="noStrike">
              <a:latin typeface="Arial"/>
            </a:endParaRPr>
          </a:p>
          <a:p>
            <a:pPr>
              <a:lnSpc>
                <a:spcPct val="150000"/>
              </a:lnSpc>
              <a:buNone/>
            </a:pPr>
            <a:r>
              <a:rPr b="0" lang="en-PH" sz="1800" spc="-1" strike="noStrike">
                <a:solidFill>
                  <a:srgbClr val="000000"/>
                </a:solidFill>
                <a:latin typeface="Lato"/>
                <a:ea typeface="DejaVu Sans"/>
              </a:rPr>
              <a:t>4. </a:t>
            </a:r>
            <a:r>
              <a:rPr b="1" lang="en-PH" sz="1800" spc="-1" strike="noStrike">
                <a:solidFill>
                  <a:srgbClr val="000000"/>
                </a:solidFill>
                <a:latin typeface="Lato"/>
                <a:ea typeface="DejaVu Sans"/>
              </a:rPr>
              <a:t>Bating Pangwakas</a:t>
            </a:r>
            <a:r>
              <a:rPr b="0" lang="en-PH" sz="1800" spc="-1" strike="noStrike">
                <a:solidFill>
                  <a:srgbClr val="000000"/>
                </a:solidFill>
                <a:latin typeface="Lato"/>
                <a:ea typeface="DejaVu Sans"/>
              </a:rPr>
              <a:t> – dito nakasulat ang huling pagbati ng taong sumulat. Nilalagyan ito ng kuwit sa dulo.</a:t>
            </a:r>
            <a:endParaRPr b="0" lang="en-PH" sz="1800" spc="-1" strike="noStrike">
              <a:latin typeface="Arial"/>
            </a:endParaRPr>
          </a:p>
          <a:p>
            <a:pPr>
              <a:lnSpc>
                <a:spcPct val="150000"/>
              </a:lnSpc>
              <a:buNone/>
            </a:pPr>
            <a:r>
              <a:rPr b="0" lang="en-PH" sz="1800" spc="-1" strike="noStrike">
                <a:solidFill>
                  <a:srgbClr val="000000"/>
                </a:solidFill>
                <a:latin typeface="Lato"/>
                <a:ea typeface="DejaVu Sans"/>
              </a:rPr>
              <a:t>5. </a:t>
            </a:r>
            <a:r>
              <a:rPr b="1" lang="en-PH" sz="1800" spc="-1" strike="noStrike">
                <a:solidFill>
                  <a:srgbClr val="000000"/>
                </a:solidFill>
                <a:latin typeface="Lato"/>
                <a:ea typeface="DejaVu Sans"/>
              </a:rPr>
              <a:t>Lagda</a:t>
            </a:r>
            <a:r>
              <a:rPr b="0" lang="en-PH" sz="1800" spc="-1" strike="noStrike">
                <a:solidFill>
                  <a:srgbClr val="000000"/>
                </a:solidFill>
                <a:latin typeface="Lato"/>
                <a:ea typeface="DejaVu Sans"/>
              </a:rPr>
              <a:t> – dito nakasulat ang pangalan ng taong sumulat.</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9" name=""/>
          <p:cNvSpPr/>
          <p:nvPr/>
        </p:nvSpPr>
        <p:spPr>
          <a:xfrm>
            <a:off x="360000" y="1080000"/>
            <a:ext cx="11338200" cy="5038200"/>
          </a:xfrm>
          <a:prstGeom prst="rect">
            <a:avLst/>
          </a:prstGeom>
          <a:noFill/>
          <a:ln w="0">
            <a:noFill/>
          </a:ln>
        </p:spPr>
        <p:style>
          <a:lnRef idx="0"/>
          <a:fillRef idx="0"/>
          <a:effectRef idx="0"/>
          <a:fontRef idx="minor"/>
        </p:style>
        <p:txBody>
          <a:bodyPr lIns="90000" rIns="90000" tIns="45000" bIns="45000" anchor="t">
            <a:noAutofit/>
          </a:bodyPr>
          <a:p>
            <a:pPr algn="r">
              <a:lnSpc>
                <a:spcPct val="100000"/>
              </a:lnSpc>
              <a:buNone/>
            </a:pPr>
            <a:r>
              <a:rPr b="0" lang="en-PH" sz="1800" spc="-1" strike="noStrike">
                <a:solidFill>
                  <a:srgbClr val="000000"/>
                </a:solidFill>
                <a:latin typeface="Lato"/>
                <a:ea typeface="DejaVu Sans"/>
              </a:rPr>
              <a:t>18 Banahaw St., Maharlika Subd.,</a:t>
            </a:r>
            <a:endParaRPr b="0" lang="en-PH" sz="1800" spc="-1" strike="noStrike">
              <a:latin typeface="Arial"/>
            </a:endParaRPr>
          </a:p>
          <a:p>
            <a:pPr algn="r">
              <a:lnSpc>
                <a:spcPct val="100000"/>
              </a:lnSpc>
              <a:buNone/>
            </a:pPr>
            <a:r>
              <a:rPr b="0" lang="en-PH" sz="1800" spc="-1" strike="noStrike">
                <a:solidFill>
                  <a:srgbClr val="000000"/>
                </a:solidFill>
                <a:latin typeface="Lato"/>
                <a:ea typeface="DejaVu Sans"/>
              </a:rPr>
              <a:t>Parada, Valenzuela City</a:t>
            </a:r>
            <a:endParaRPr b="0" lang="en-PH" sz="1800" spc="-1" strike="noStrike">
              <a:latin typeface="Arial"/>
            </a:endParaRPr>
          </a:p>
          <a:p>
            <a:pPr algn="r">
              <a:lnSpc>
                <a:spcPct val="100000"/>
              </a:lnSpc>
              <a:buNone/>
            </a:pPr>
            <a:r>
              <a:rPr b="0" lang="en-PH" sz="1800" spc="-1" strike="noStrike">
                <a:solidFill>
                  <a:srgbClr val="000000"/>
                </a:solidFill>
                <a:latin typeface="Lato"/>
                <a:ea typeface="DejaVu Sans"/>
              </a:rPr>
              <a:t>Marso 26, 2021</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Mahal kong Anita,</a:t>
            </a:r>
            <a:endParaRPr b="0" lang="en-PH" sz="1800" spc="-1" strike="noStrike">
              <a:latin typeface="Arial"/>
            </a:endParaRPr>
          </a:p>
          <a:p>
            <a:pPr algn="just">
              <a:lnSpc>
                <a:spcPct val="115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Kumusta ka na? Matagal-tagal na rin na hindi kita napadadalhan ng sulat. Siyanga pala, salamat sa iyong pagbati at ipinadalang regalo. Alam mo ba, habang naghahanda kami nina Itay at Inay ng pagkain ay naalala kita? Naikuwento ko tuloy sa kanila kung gaano tayo kasaya noong ikapitong kaarawan ko. Lahat ay talagang nasiyahan sa palabas ng mga payaso.</a:t>
            </a:r>
            <a:endParaRPr b="0" lang="en-PH" sz="1800" spc="-1" strike="noStrike">
              <a:latin typeface="Arial"/>
            </a:endParaRPr>
          </a:p>
          <a:p>
            <a:pPr algn="just">
              <a:lnSpc>
                <a:spcPct val="115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Payak lang ang pagdiriwang ko ngayon sa aking ika-10 kaarawan. Nagluto si Inay ng puto at pansit. Bumili naman si Itay ng bilog na cake. Wala kaming inimbitahang mga bisita. Bawal daw kasi sabi ni Itay dahil sa umiiral na community quarantine. Dapat manatili muna sa loob ng bahay upang maging ligtas ang lahat. Palagi ka ring mag-iingat kasama ng iyong pamilya. Sinoman ay maaaring mahawa ng sakit. Sundin din natin palagi ang mga paalala ng kinauukulan.</a:t>
            </a:r>
            <a:endParaRPr b="0" lang="en-PH" sz="1800" spc="-1" strike="noStrike">
              <a:latin typeface="Arial"/>
            </a:endParaRPr>
          </a:p>
          <a:p>
            <a:pPr algn="just">
              <a:lnSpc>
                <a:spcPct val="115000"/>
              </a:lnSpc>
              <a:buNone/>
            </a:pPr>
            <a:r>
              <a:rPr b="0" lang="en-PH" sz="1800" spc="-1" strike="noStrike">
                <a:solidFill>
                  <a:srgbClr val="000000"/>
                </a:solidFill>
                <a:latin typeface="Lato"/>
                <a:ea typeface="DejaVu Sans"/>
              </a:rPr>
              <a:t>Ikumusta mo na lang ako kina Tiyo at Tiya. Hanggang dito na lamang.</a:t>
            </a:r>
            <a:endParaRPr b="0" lang="en-PH" sz="1800" spc="-1" strike="noStrike">
              <a:latin typeface="Arial"/>
            </a:endParaRPr>
          </a:p>
          <a:p>
            <a:pPr algn="r">
              <a:lnSpc>
                <a:spcPct val="115000"/>
              </a:lnSpc>
              <a:buNone/>
            </a:pPr>
            <a:r>
              <a:rPr b="0" lang="en-PH" sz="1800" spc="-1" strike="noStrike">
                <a:solidFill>
                  <a:srgbClr val="000000"/>
                </a:solidFill>
                <a:latin typeface="Lato"/>
                <a:ea typeface="DejaVu Sans"/>
              </a:rPr>
              <a:t>Ang iyong kaibigan,</a:t>
            </a:r>
            <a:endParaRPr b="0" lang="en-PH" sz="1800" spc="-1" strike="noStrike">
              <a:latin typeface="Arial"/>
            </a:endParaRPr>
          </a:p>
          <a:p>
            <a:pPr algn="r">
              <a:lnSpc>
                <a:spcPct val="100000"/>
              </a:lnSpc>
              <a:buNone/>
            </a:pPr>
            <a:r>
              <a:rPr b="0" lang="en-PH" sz="1800" spc="-1" strike="noStrike">
                <a:solidFill>
                  <a:srgbClr val="000000"/>
                </a:solidFill>
                <a:latin typeface="Lato"/>
                <a:ea typeface="DejaVu Sans"/>
              </a:rPr>
              <a:t>Lorna</a:t>
            </a:r>
            <a:endParaRPr b="0" lang="en-PH" sz="1800" spc="-1" strike="noStrike">
              <a:latin typeface="Arial"/>
            </a:endParaRPr>
          </a:p>
        </p:txBody>
      </p:sp>
      <p:sp>
        <p:nvSpPr>
          <p:cNvPr id="130" name="PlaceHolder 3"/>
          <p:cNvSpPr/>
          <p:nvPr/>
        </p:nvSpPr>
        <p:spPr>
          <a:xfrm>
            <a:off x="-360000" y="9720"/>
            <a:ext cx="10798200" cy="781560"/>
          </a:xfrm>
          <a:prstGeom prst="rect">
            <a:avLst/>
          </a:prstGeom>
          <a:noFill/>
          <a:ln w="0">
            <a:noFill/>
          </a:ln>
        </p:spPr>
        <p:style>
          <a:lnRef idx="0"/>
          <a:fillRef idx="0"/>
          <a:effectRef idx="0"/>
          <a:fontRef idx="minor"/>
        </p:style>
        <p:txBody>
          <a:bodyPr lIns="90000" rIns="90000" tIns="45000" bIns="45000" anchor="ctr">
            <a:normAutofit/>
          </a:bodyPr>
          <a:p>
            <a:pPr algn="ctr">
              <a:lnSpc>
                <a:spcPct val="100000"/>
              </a:lnSpc>
              <a:buNone/>
            </a:pPr>
            <a:r>
              <a:rPr b="0" lang="en-US" sz="2800" spc="-1" strike="noStrike">
                <a:solidFill>
                  <a:srgbClr val="000000"/>
                </a:solidFill>
                <a:latin typeface="Lato"/>
                <a:ea typeface="Arial Black;Arial Black"/>
              </a:rPr>
              <a:t>Pagsulat ng Liham na Nagbabahagi ng Karanasan o Pangyayari</a:t>
            </a:r>
            <a:endParaRPr b="0" lang="en-PH" sz="2800" spc="-1" strike="noStrike">
              <a:latin typeface="Arial"/>
            </a:endParaRPr>
          </a:p>
        </p:txBody>
      </p:sp>
      <p:sp>
        <p:nvSpPr>
          <p:cNvPr id="131" name="PlaceHolder 5"/>
          <p:cNvSpPr/>
          <p:nvPr/>
        </p:nvSpPr>
        <p:spPr>
          <a:xfrm>
            <a:off x="180000" y="901800"/>
            <a:ext cx="2879640" cy="537840"/>
          </a:xfrm>
          <a:prstGeom prst="rect">
            <a:avLst/>
          </a:prstGeom>
          <a:noFill/>
          <a:ln w="0">
            <a:noFill/>
          </a:ln>
        </p:spPr>
        <p:style>
          <a:lnRef idx="0"/>
          <a:fillRef idx="0"/>
          <a:effectRef idx="0"/>
          <a:fontRef idx="minor"/>
        </p:style>
        <p:txBody>
          <a:bodyPr lIns="0" rIns="0" tIns="0" bIns="0" anchor="t">
            <a:normAutofit/>
          </a:bodyPr>
          <a:p>
            <a:pPr algn="ctr">
              <a:lnSpc>
                <a:spcPct val="100000"/>
              </a:lnSpc>
              <a:spcBef>
                <a:spcPts val="1417"/>
              </a:spcBef>
              <a:buNone/>
            </a:pPr>
            <a:r>
              <a:rPr b="1" lang="en-PH" sz="2600" spc="-1" strike="noStrike">
                <a:solidFill>
                  <a:srgbClr val="000000"/>
                </a:solidFill>
                <a:latin typeface="Lato"/>
                <a:ea typeface="Arial;Arial"/>
              </a:rPr>
              <a:t>HALIMBAWA</a:t>
            </a:r>
            <a:endParaRPr b="0" lang="en-PH" sz="26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2" name=""/>
          <p:cNvSpPr/>
          <p:nvPr/>
        </p:nvSpPr>
        <p:spPr>
          <a:xfrm>
            <a:off x="360000" y="1080000"/>
            <a:ext cx="11338200" cy="5038200"/>
          </a:xfrm>
          <a:prstGeom prst="rect">
            <a:avLst/>
          </a:prstGeom>
          <a:noFill/>
          <a:ln w="0">
            <a:noFill/>
          </a:ln>
        </p:spPr>
        <p:style>
          <a:lnRef idx="0"/>
          <a:fillRef idx="0"/>
          <a:effectRef idx="0"/>
          <a:fontRef idx="minor"/>
        </p:style>
        <p:txBody>
          <a:bodyPr lIns="90000" rIns="90000" tIns="45000" bIns="45000" anchor="t">
            <a:noAutofit/>
          </a:bodyPr>
          <a:p>
            <a:pPr algn="r">
              <a:lnSpc>
                <a:spcPct val="100000"/>
              </a:lnSpc>
              <a:buNone/>
            </a:pPr>
            <a:r>
              <a:rPr b="0" lang="en-PH" sz="1800" spc="-1" strike="noStrike">
                <a:solidFill>
                  <a:srgbClr val="000000"/>
                </a:solidFill>
                <a:latin typeface="Lato"/>
                <a:ea typeface="DejaVu Sans"/>
              </a:rPr>
              <a:t>18 Banahaw St., Maharlika Subd.,</a:t>
            </a:r>
            <a:endParaRPr b="0" lang="en-PH" sz="1800" spc="-1" strike="noStrike">
              <a:latin typeface="Arial"/>
            </a:endParaRPr>
          </a:p>
          <a:p>
            <a:pPr algn="r">
              <a:lnSpc>
                <a:spcPct val="100000"/>
              </a:lnSpc>
              <a:buNone/>
            </a:pPr>
            <a:r>
              <a:rPr b="0" lang="en-PH" sz="1800" spc="-1" strike="noStrike">
                <a:solidFill>
                  <a:srgbClr val="000000"/>
                </a:solidFill>
                <a:latin typeface="Lato"/>
                <a:ea typeface="DejaVu Sans"/>
              </a:rPr>
              <a:t>Parada, Valenzuela City</a:t>
            </a:r>
            <a:endParaRPr b="0" lang="en-PH" sz="1800" spc="-1" strike="noStrike">
              <a:latin typeface="Arial"/>
            </a:endParaRPr>
          </a:p>
          <a:p>
            <a:pPr algn="r">
              <a:lnSpc>
                <a:spcPct val="100000"/>
              </a:lnSpc>
              <a:buNone/>
            </a:pPr>
            <a:r>
              <a:rPr b="0" lang="en-PH" sz="1800" spc="-1" strike="noStrike">
                <a:solidFill>
                  <a:srgbClr val="000000"/>
                </a:solidFill>
                <a:latin typeface="Lato"/>
                <a:ea typeface="DejaVu Sans"/>
              </a:rPr>
              <a:t>Marso 26, 2021</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Mahal kong Anita,</a:t>
            </a:r>
            <a:endParaRPr b="0" lang="en-PH" sz="1800" spc="-1" strike="noStrike">
              <a:latin typeface="Arial"/>
            </a:endParaRPr>
          </a:p>
          <a:p>
            <a:pPr>
              <a:lnSpc>
                <a:spcPct val="100000"/>
              </a:lnSpc>
              <a:buNone/>
            </a:pPr>
            <a:endParaRPr b="0" lang="en-PH" sz="1800" spc="-1" strike="noStrike">
              <a:latin typeface="Arial"/>
            </a:endParaRPr>
          </a:p>
          <a:p>
            <a:pPr algn="just">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Kumusta ka na? Matagal-tagal na rin na hindi kita napadadalhan ng sulat. Siyanga pala, salamat sa iyong pagbati at ipinadalang regalo. Alam mo ba, habang naghahanda kami nina Itay at Inay ng pagkain ay naalala kita? Naikuwento ko tuloy sa kanila kung gaano tayo kasaya noong ikapitong kaarawan ko. Lahat ay talagang nasiyahan sa palabas ng mga payaso.</a:t>
            </a:r>
            <a:endParaRPr b="0" lang="en-PH" sz="1800" spc="-1" strike="noStrike">
              <a:latin typeface="Arial"/>
            </a:endParaRPr>
          </a:p>
          <a:p>
            <a:pPr algn="just">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Payak lang ang pagdiriwang ko ngayon sa aking ika-10 kaarawan. Nagluto si Inay ng puto at pansit. Bumili naman si Itay ng bilog na cake. Wala kaming inimbitahang mga bisita. Bawal daw kasi sabi ni Itay dahil sa umiiral na community quarantine. Dapat manatili muna sa loob ng bahay upang maging ligtas ang lahat. Palagi ka ring mag-iingat kasama ng iyong pamilya. Sinoman ay maaaring mahawa ng sakit. Sundin din natin palagi ang mga paalala ng kinauukulan.</a:t>
            </a:r>
            <a:endParaRPr b="0" lang="en-PH" sz="1800" spc="-1" strike="noStrike">
              <a:latin typeface="Arial"/>
            </a:endParaRPr>
          </a:p>
          <a:p>
            <a:pPr algn="just">
              <a:lnSpc>
                <a:spcPct val="100000"/>
              </a:lnSpc>
              <a:buNone/>
            </a:pPr>
            <a:r>
              <a:rPr b="0" lang="en-PH" sz="1800" spc="-1" strike="noStrike">
                <a:solidFill>
                  <a:srgbClr val="000000"/>
                </a:solidFill>
                <a:latin typeface="Lato"/>
                <a:ea typeface="DejaVu Sans"/>
              </a:rPr>
              <a:t>Ikumusta mo na lang ako kina Tiyo at Tiya. Hanggang dito na lamang.</a:t>
            </a:r>
            <a:endParaRPr b="0" lang="en-PH" sz="1800" spc="-1" strike="noStrike">
              <a:latin typeface="Arial"/>
            </a:endParaRPr>
          </a:p>
          <a:p>
            <a:pPr>
              <a:lnSpc>
                <a:spcPct val="100000"/>
              </a:lnSpc>
              <a:buNone/>
            </a:pPr>
            <a:endParaRPr b="0" lang="en-PH" sz="1800" spc="-1" strike="noStrike">
              <a:latin typeface="Arial"/>
            </a:endParaRPr>
          </a:p>
          <a:p>
            <a:pPr algn="r">
              <a:lnSpc>
                <a:spcPct val="100000"/>
              </a:lnSpc>
              <a:buNone/>
            </a:pPr>
            <a:r>
              <a:rPr b="0" lang="en-PH" sz="1800" spc="-1" strike="noStrike">
                <a:solidFill>
                  <a:srgbClr val="000000"/>
                </a:solidFill>
                <a:latin typeface="Lato"/>
                <a:ea typeface="DejaVu Sans"/>
              </a:rPr>
              <a:t>Ang iyong kaibigan,</a:t>
            </a:r>
            <a:endParaRPr b="0" lang="en-PH" sz="1800" spc="-1" strike="noStrike">
              <a:latin typeface="Arial"/>
            </a:endParaRPr>
          </a:p>
          <a:p>
            <a:pPr algn="r">
              <a:lnSpc>
                <a:spcPct val="100000"/>
              </a:lnSpc>
              <a:buNone/>
            </a:pPr>
            <a:r>
              <a:rPr b="0" lang="en-PH" sz="1800" spc="-1" strike="noStrike">
                <a:solidFill>
                  <a:srgbClr val="000000"/>
                </a:solidFill>
                <a:latin typeface="Lato"/>
                <a:ea typeface="DejaVu Sans"/>
              </a:rPr>
              <a:t>Lorna</a:t>
            </a:r>
            <a:endParaRPr b="0" lang="en-PH" sz="1800" spc="-1" strike="noStrike">
              <a:latin typeface="Arial"/>
            </a:endParaRPr>
          </a:p>
        </p:txBody>
      </p:sp>
      <p:sp>
        <p:nvSpPr>
          <p:cNvPr id="133" name=""/>
          <p:cNvSpPr/>
          <p:nvPr/>
        </p:nvSpPr>
        <p:spPr>
          <a:xfrm>
            <a:off x="6228000" y="1381680"/>
            <a:ext cx="1798560" cy="3448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0" lang="en-PH" sz="1800" spc="-1" strike="noStrike">
                <a:solidFill>
                  <a:srgbClr val="000000"/>
                </a:solidFill>
                <a:latin typeface="Arial"/>
                <a:ea typeface="DejaVu Sans"/>
              </a:rPr>
              <a:t>Pamuhatan</a:t>
            </a:r>
            <a:endParaRPr b="0" lang="en-PH" sz="1800" spc="-1" strike="noStrike">
              <a:latin typeface="Arial"/>
            </a:endParaRPr>
          </a:p>
        </p:txBody>
      </p:sp>
      <p:sp>
        <p:nvSpPr>
          <p:cNvPr id="134" name=""/>
          <p:cNvSpPr/>
          <p:nvPr/>
        </p:nvSpPr>
        <p:spPr>
          <a:xfrm>
            <a:off x="7740000" y="1188000"/>
            <a:ext cx="358560" cy="718560"/>
          </a:xfrm>
          <a:custGeom>
            <a:avLst/>
            <a:gdLst/>
            <a:ahLst/>
            <a:rect l="l" t="t" r="r" b="b"/>
            <a:pathLst>
              <a:path w="1002" h="2002">
                <a:moveTo>
                  <a:pt x="1001" y="0"/>
                </a:moveTo>
                <a:cubicBezTo>
                  <a:pt x="750" y="0"/>
                  <a:pt x="500" y="83"/>
                  <a:pt x="500" y="166"/>
                </a:cubicBezTo>
                <a:lnTo>
                  <a:pt x="500" y="833"/>
                </a:lnTo>
                <a:cubicBezTo>
                  <a:pt x="500" y="917"/>
                  <a:pt x="250" y="1000"/>
                  <a:pt x="0" y="1000"/>
                </a:cubicBezTo>
                <a:cubicBezTo>
                  <a:pt x="250" y="1000"/>
                  <a:pt x="500" y="1083"/>
                  <a:pt x="500" y="1167"/>
                </a:cubicBezTo>
                <a:lnTo>
                  <a:pt x="500" y="1834"/>
                </a:lnTo>
                <a:cubicBezTo>
                  <a:pt x="500" y="1917"/>
                  <a:pt x="750" y="2001"/>
                  <a:pt x="1001" y="2001"/>
                </a:cubicBezTo>
              </a:path>
            </a:pathLst>
          </a:custGeom>
          <a:noFill/>
          <a:ln w="0">
            <a:solidFill>
              <a:srgbClr val="000000"/>
            </a:solidFill>
          </a:ln>
        </p:spPr>
        <p:style>
          <a:lnRef idx="0"/>
          <a:fillRef idx="0"/>
          <a:effectRef idx="0"/>
          <a:fontRef idx="minor"/>
        </p:style>
      </p:sp>
      <p:sp>
        <p:nvSpPr>
          <p:cNvPr id="135" name=""/>
          <p:cNvSpPr/>
          <p:nvPr/>
        </p:nvSpPr>
        <p:spPr>
          <a:xfrm>
            <a:off x="8136000" y="1080000"/>
            <a:ext cx="3598560" cy="898560"/>
          </a:xfrm>
          <a:prstGeom prst="rect">
            <a:avLst/>
          </a:prstGeom>
          <a:noFill/>
          <a:ln w="0">
            <a:solidFill>
              <a:srgbClr val="000000"/>
            </a:solidFill>
          </a:ln>
        </p:spPr>
        <p:style>
          <a:lnRef idx="0"/>
          <a:fillRef idx="0"/>
          <a:effectRef idx="0"/>
          <a:fontRef idx="minor"/>
        </p:style>
      </p:sp>
      <p:sp>
        <p:nvSpPr>
          <p:cNvPr id="136" name=""/>
          <p:cNvSpPr/>
          <p:nvPr/>
        </p:nvSpPr>
        <p:spPr>
          <a:xfrm>
            <a:off x="1152000" y="1044000"/>
            <a:ext cx="1978560" cy="4208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0" lang="en-PH" sz="1800" spc="-1" strike="noStrike">
                <a:solidFill>
                  <a:srgbClr val="000000"/>
                </a:solidFill>
                <a:latin typeface="Arial"/>
                <a:ea typeface="DejaVu Sans"/>
              </a:rPr>
              <a:t>Bating Panimula</a:t>
            </a:r>
            <a:endParaRPr b="0" lang="en-PH" sz="1800" spc="-1" strike="noStrike">
              <a:latin typeface="Arial"/>
            </a:endParaRPr>
          </a:p>
        </p:txBody>
      </p:sp>
      <p:sp>
        <p:nvSpPr>
          <p:cNvPr id="137" name=""/>
          <p:cNvSpPr/>
          <p:nvPr/>
        </p:nvSpPr>
        <p:spPr>
          <a:xfrm>
            <a:off x="360000" y="2448000"/>
            <a:ext cx="11338200" cy="2878560"/>
          </a:xfrm>
          <a:prstGeom prst="rect">
            <a:avLst/>
          </a:prstGeom>
          <a:noFill/>
          <a:ln w="38160">
            <a:solidFill>
              <a:srgbClr val="000000"/>
            </a:solidFill>
            <a:round/>
          </a:ln>
        </p:spPr>
        <p:style>
          <a:lnRef idx="0"/>
          <a:fillRef idx="0"/>
          <a:effectRef idx="0"/>
          <a:fontRef idx="minor"/>
        </p:style>
      </p:sp>
      <p:sp>
        <p:nvSpPr>
          <p:cNvPr id="138" name=""/>
          <p:cNvSpPr/>
          <p:nvPr/>
        </p:nvSpPr>
        <p:spPr>
          <a:xfrm>
            <a:off x="3816000" y="1377720"/>
            <a:ext cx="2338560" cy="4208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0" lang="en-PH" sz="1800" spc="-1" strike="noStrike">
                <a:solidFill>
                  <a:srgbClr val="000000"/>
                </a:solidFill>
                <a:latin typeface="Arial"/>
                <a:ea typeface="DejaVu Sans"/>
              </a:rPr>
              <a:t>Katawan ng Liham</a:t>
            </a:r>
            <a:endParaRPr b="0" lang="en-PH" sz="1800" spc="-1" strike="noStrike">
              <a:latin typeface="Arial"/>
            </a:endParaRPr>
          </a:p>
        </p:txBody>
      </p:sp>
      <p:sp>
        <p:nvSpPr>
          <p:cNvPr id="139" name=""/>
          <p:cNvSpPr/>
          <p:nvPr/>
        </p:nvSpPr>
        <p:spPr>
          <a:xfrm rot="5256600">
            <a:off x="4928040" y="-1187640"/>
            <a:ext cx="689040" cy="6847920"/>
          </a:xfrm>
          <a:custGeom>
            <a:avLst/>
            <a:gdLst/>
            <a:ahLst/>
            <a:rect l="l" t="t" r="r" b="b"/>
            <a:pathLst>
              <a:path w="2300" h="19031">
                <a:moveTo>
                  <a:pt x="2299" y="0"/>
                </a:moveTo>
                <a:cubicBezTo>
                  <a:pt x="1819" y="1"/>
                  <a:pt x="1309" y="794"/>
                  <a:pt x="1278" y="1588"/>
                </a:cubicBezTo>
                <a:lnTo>
                  <a:pt x="1020" y="8221"/>
                </a:lnTo>
                <a:cubicBezTo>
                  <a:pt x="989" y="9014"/>
                  <a:pt x="479" y="9807"/>
                  <a:pt x="0" y="9808"/>
                </a:cubicBezTo>
                <a:cubicBezTo>
                  <a:pt x="479" y="9807"/>
                  <a:pt x="929" y="10600"/>
                  <a:pt x="898" y="11393"/>
                </a:cubicBezTo>
                <a:lnTo>
                  <a:pt x="663" y="17444"/>
                </a:lnTo>
                <a:cubicBezTo>
                  <a:pt x="632" y="18237"/>
                  <a:pt x="1082" y="19030"/>
                  <a:pt x="1561" y="19029"/>
                </a:cubicBezTo>
              </a:path>
            </a:pathLst>
          </a:custGeom>
          <a:noFill/>
          <a:ln w="38160">
            <a:solidFill>
              <a:srgbClr val="ff0000"/>
            </a:solidFill>
            <a:round/>
          </a:ln>
        </p:spPr>
        <p:style>
          <a:lnRef idx="0"/>
          <a:fillRef idx="0"/>
          <a:effectRef idx="0"/>
          <a:fontRef idx="minor"/>
        </p:style>
      </p:sp>
      <p:sp>
        <p:nvSpPr>
          <p:cNvPr id="140" name=""/>
          <p:cNvSpPr/>
          <p:nvPr/>
        </p:nvSpPr>
        <p:spPr>
          <a:xfrm>
            <a:off x="8100000" y="5580000"/>
            <a:ext cx="1438560" cy="178560"/>
          </a:xfrm>
          <a:custGeom>
            <a:avLst/>
            <a:gdLst/>
            <a:ahLst/>
            <a:rect l="l" t="t" r="r" b="b"/>
            <a:pathLst>
              <a:path w="4001" h="502">
                <a:moveTo>
                  <a:pt x="0" y="125"/>
                </a:moveTo>
                <a:lnTo>
                  <a:pt x="3000" y="125"/>
                </a:lnTo>
                <a:lnTo>
                  <a:pt x="3000" y="0"/>
                </a:lnTo>
                <a:lnTo>
                  <a:pt x="4000" y="250"/>
                </a:lnTo>
                <a:lnTo>
                  <a:pt x="3000" y="501"/>
                </a:lnTo>
                <a:lnTo>
                  <a:pt x="3000" y="375"/>
                </a:lnTo>
                <a:lnTo>
                  <a:pt x="0" y="375"/>
                </a:lnTo>
                <a:lnTo>
                  <a:pt x="0" y="125"/>
                </a:lnTo>
              </a:path>
            </a:pathLst>
          </a:custGeom>
          <a:solidFill>
            <a:srgbClr val="ff0000"/>
          </a:solidFill>
          <a:ln w="0">
            <a:solidFill>
              <a:srgbClr val="ff0000"/>
            </a:solidFill>
          </a:ln>
        </p:spPr>
        <p:style>
          <a:lnRef idx="0"/>
          <a:fillRef idx="0"/>
          <a:effectRef idx="0"/>
          <a:fontRef idx="minor"/>
        </p:style>
      </p:sp>
      <p:sp>
        <p:nvSpPr>
          <p:cNvPr id="141" name=""/>
          <p:cNvSpPr/>
          <p:nvPr/>
        </p:nvSpPr>
        <p:spPr>
          <a:xfrm>
            <a:off x="10080000" y="5868000"/>
            <a:ext cx="898560" cy="178560"/>
          </a:xfrm>
          <a:custGeom>
            <a:avLst/>
            <a:gdLst/>
            <a:ahLst/>
            <a:rect l="l" t="t" r="r" b="b"/>
            <a:pathLst>
              <a:path w="2502" h="502">
                <a:moveTo>
                  <a:pt x="0" y="125"/>
                </a:moveTo>
                <a:lnTo>
                  <a:pt x="1875" y="125"/>
                </a:lnTo>
                <a:lnTo>
                  <a:pt x="1875" y="0"/>
                </a:lnTo>
                <a:lnTo>
                  <a:pt x="2501" y="250"/>
                </a:lnTo>
                <a:lnTo>
                  <a:pt x="1875" y="501"/>
                </a:lnTo>
                <a:lnTo>
                  <a:pt x="1875" y="375"/>
                </a:lnTo>
                <a:lnTo>
                  <a:pt x="0" y="375"/>
                </a:lnTo>
                <a:lnTo>
                  <a:pt x="0" y="125"/>
                </a:lnTo>
              </a:path>
            </a:pathLst>
          </a:custGeom>
          <a:solidFill>
            <a:srgbClr val="ff0000"/>
          </a:solidFill>
          <a:ln w="0">
            <a:solidFill>
              <a:srgbClr val="ff0000"/>
            </a:solidFill>
          </a:ln>
        </p:spPr>
        <p:style>
          <a:lnRef idx="0"/>
          <a:fillRef idx="0"/>
          <a:effectRef idx="0"/>
          <a:fontRef idx="minor"/>
        </p:style>
      </p:sp>
      <p:sp>
        <p:nvSpPr>
          <p:cNvPr id="142" name=""/>
          <p:cNvSpPr/>
          <p:nvPr/>
        </p:nvSpPr>
        <p:spPr>
          <a:xfrm>
            <a:off x="5904000" y="5493960"/>
            <a:ext cx="2338560" cy="4208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0" lang="en-PH" sz="1800" spc="-1" strike="noStrike">
                <a:solidFill>
                  <a:srgbClr val="000000"/>
                </a:solidFill>
                <a:latin typeface="Arial"/>
                <a:ea typeface="DejaVu Sans"/>
              </a:rPr>
              <a:t>Bating Pangwakas</a:t>
            </a:r>
            <a:endParaRPr b="0" lang="en-PH" sz="1800" spc="-1" strike="noStrike">
              <a:latin typeface="Arial"/>
            </a:endParaRPr>
          </a:p>
        </p:txBody>
      </p:sp>
      <p:sp>
        <p:nvSpPr>
          <p:cNvPr id="143" name=""/>
          <p:cNvSpPr/>
          <p:nvPr/>
        </p:nvSpPr>
        <p:spPr>
          <a:xfrm>
            <a:off x="8460000" y="5760000"/>
            <a:ext cx="2338560" cy="4208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0" lang="en-PH" sz="1800" spc="-1" strike="noStrike">
                <a:solidFill>
                  <a:srgbClr val="000000"/>
                </a:solidFill>
                <a:latin typeface="Arial"/>
                <a:ea typeface="DejaVu Sans"/>
              </a:rPr>
              <a:t>Lagda</a:t>
            </a:r>
            <a:endParaRPr b="0" lang="en-PH" sz="1800" spc="-1" strike="noStrike">
              <a:latin typeface="Arial"/>
            </a:endParaRPr>
          </a:p>
        </p:txBody>
      </p:sp>
      <p:sp>
        <p:nvSpPr>
          <p:cNvPr id="144" name=""/>
          <p:cNvSpPr/>
          <p:nvPr/>
        </p:nvSpPr>
        <p:spPr>
          <a:xfrm rot="5482800">
            <a:off x="419760" y="1220400"/>
            <a:ext cx="898560" cy="635760"/>
          </a:xfrm>
          <a:custGeom>
            <a:avLst/>
            <a:gdLst/>
            <a:ahLst/>
            <a:rect l="l" t="t" r="r" b="b"/>
            <a:pathLst>
              <a:path w="841" h="854">
                <a:moveTo>
                  <a:pt x="517" y="247"/>
                </a:moveTo>
                <a:lnTo>
                  <a:pt x="517" y="415"/>
                </a:lnTo>
                <a:lnTo>
                  <a:pt x="264" y="415"/>
                </a:lnTo>
                <a:lnTo>
                  <a:pt x="264" y="0"/>
                </a:lnTo>
                <a:lnTo>
                  <a:pt x="0" y="0"/>
                </a:lnTo>
                <a:lnTo>
                  <a:pt x="0" y="680"/>
                </a:lnTo>
                <a:lnTo>
                  <a:pt x="517" y="680"/>
                </a:lnTo>
                <a:lnTo>
                  <a:pt x="517" y="854"/>
                </a:lnTo>
                <a:lnTo>
                  <a:pt x="841" y="547"/>
                </a:lnTo>
                <a:lnTo>
                  <a:pt x="517" y="247"/>
                </a:lnTo>
                <a:close/>
              </a:path>
            </a:pathLst>
          </a:custGeom>
          <a:solidFill>
            <a:srgbClr val="ff0000"/>
          </a:solidFill>
          <a:ln w="0">
            <a:solidFill>
              <a:srgbClr val="ff0000"/>
            </a:solidFill>
          </a:ln>
        </p:spPr>
        <p:style>
          <a:lnRef idx="0"/>
          <a:fillRef idx="0"/>
          <a:effectRef idx="0"/>
          <a:fontRef idx="minor"/>
        </p:style>
      </p:sp>
      <p:sp>
        <p:nvSpPr>
          <p:cNvPr id="145" name="PlaceHolder 6"/>
          <p:cNvSpPr/>
          <p:nvPr/>
        </p:nvSpPr>
        <p:spPr>
          <a:xfrm>
            <a:off x="-360000" y="9720"/>
            <a:ext cx="10798200" cy="781560"/>
          </a:xfrm>
          <a:prstGeom prst="rect">
            <a:avLst/>
          </a:prstGeom>
          <a:noFill/>
          <a:ln w="0">
            <a:noFill/>
          </a:ln>
        </p:spPr>
        <p:style>
          <a:lnRef idx="0"/>
          <a:fillRef idx="0"/>
          <a:effectRef idx="0"/>
          <a:fontRef idx="minor"/>
        </p:style>
        <p:txBody>
          <a:bodyPr lIns="90000" rIns="90000" tIns="45000" bIns="45000" anchor="ctr">
            <a:normAutofit/>
          </a:bodyPr>
          <a:p>
            <a:pPr algn="ctr">
              <a:lnSpc>
                <a:spcPct val="100000"/>
              </a:lnSpc>
              <a:buNone/>
            </a:pPr>
            <a:r>
              <a:rPr b="0" lang="en-US" sz="2800" spc="-1" strike="noStrike">
                <a:solidFill>
                  <a:srgbClr val="000000"/>
                </a:solidFill>
                <a:latin typeface="Lato"/>
                <a:ea typeface="Arial Black;Arial Black"/>
              </a:rPr>
              <a:t>Pagsulat ng Liham na Nagbabahagi ng Karanasan o Pangyayari</a:t>
            </a:r>
            <a:endParaRPr b="0" lang="en-PH" sz="280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6" name=""/>
          <p:cNvSpPr/>
          <p:nvPr/>
        </p:nvSpPr>
        <p:spPr>
          <a:xfrm>
            <a:off x="540000" y="1077840"/>
            <a:ext cx="11158560" cy="1314360"/>
          </a:xfrm>
          <a:prstGeom prst="rect">
            <a:avLst/>
          </a:prstGeom>
          <a:noFill/>
          <a:ln w="0">
            <a:noFill/>
          </a:ln>
        </p:spPr>
        <p:style>
          <a:lnRef idx="0"/>
          <a:fillRef idx="0"/>
          <a:effectRef idx="0"/>
          <a:fontRef idx="minor"/>
        </p:style>
        <p:txBody>
          <a:bodyPr lIns="90000" rIns="90000" tIns="45000" bIns="45000" anchor="t">
            <a:noAutofit/>
          </a:bodyPr>
          <a:p>
            <a:pPr algn="just">
              <a:lnSpc>
                <a:spcPct val="15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Ang </a:t>
            </a:r>
            <a:r>
              <a:rPr b="1" lang="en-PH" sz="1800" spc="-1" strike="noStrike">
                <a:solidFill>
                  <a:srgbClr val="000000"/>
                </a:solidFill>
                <a:latin typeface="Lato"/>
                <a:ea typeface="DejaVu Sans"/>
              </a:rPr>
              <a:t>liham</a:t>
            </a:r>
            <a:r>
              <a:rPr b="0" lang="en-PH" sz="1800" spc="-1" strike="noStrike">
                <a:solidFill>
                  <a:srgbClr val="000000"/>
                </a:solidFill>
                <a:latin typeface="Lato"/>
                <a:ea typeface="DejaVu Sans"/>
              </a:rPr>
              <a:t> ay isang paraan ng </a:t>
            </a:r>
            <a:r>
              <a:rPr b="1" lang="en-PH" sz="1800" spc="-1" strike="noStrike">
                <a:solidFill>
                  <a:srgbClr val="000000"/>
                </a:solidFill>
                <a:latin typeface="Lato"/>
                <a:ea typeface="DejaVu Sans"/>
              </a:rPr>
              <a:t>komunikasyon o pakikipagtalastasan</a:t>
            </a:r>
            <a:r>
              <a:rPr b="0" lang="en-PH" sz="1800" spc="-1" strike="noStrike">
                <a:solidFill>
                  <a:srgbClr val="000000"/>
                </a:solidFill>
                <a:latin typeface="Lato"/>
                <a:ea typeface="DejaVu Sans"/>
              </a:rPr>
              <a:t>. Ang pagsulat ng liham ay maihahalintulad rin sa </a:t>
            </a:r>
            <a:r>
              <a:rPr b="1" lang="en-PH" sz="1800" spc="-1" strike="noStrike">
                <a:solidFill>
                  <a:srgbClr val="000000"/>
                </a:solidFill>
                <a:latin typeface="Lato"/>
                <a:ea typeface="DejaVu Sans"/>
              </a:rPr>
              <a:t>pakikipag-usap nang personal sa isang tao</a:t>
            </a:r>
            <a:r>
              <a:rPr b="0" lang="en-PH" sz="1800" spc="-1" strike="noStrike">
                <a:solidFill>
                  <a:srgbClr val="000000"/>
                </a:solidFill>
                <a:latin typeface="Lato"/>
                <a:ea typeface="DejaVu Sans"/>
              </a:rPr>
              <a:t>. Naipahahayag mo ang iyong sariling damdamin at karanasan sa pagsulat ng liham.</a:t>
            </a:r>
            <a:endParaRPr b="0" lang="en-PH" sz="1800" spc="-1" strike="noStrike">
              <a:latin typeface="Arial"/>
            </a:endParaRPr>
          </a:p>
        </p:txBody>
      </p:sp>
      <p:sp>
        <p:nvSpPr>
          <p:cNvPr id="147" name=""/>
          <p:cNvSpPr/>
          <p:nvPr/>
        </p:nvSpPr>
        <p:spPr>
          <a:xfrm>
            <a:off x="468000" y="1044360"/>
            <a:ext cx="11160000" cy="4499640"/>
          </a:xfrm>
          <a:prstGeom prst="rect">
            <a:avLst/>
          </a:prstGeom>
          <a:noFill/>
          <a:ln w="0">
            <a:noFill/>
          </a:ln>
        </p:spPr>
        <p:style>
          <a:lnRef idx="0"/>
          <a:fillRef idx="0"/>
          <a:effectRef idx="0"/>
          <a:fontRef idx="minor"/>
        </p:style>
        <p:txBody>
          <a:bodyPr lIns="90000" rIns="90000" tIns="45000" bIns="45000" anchor="t">
            <a:noAutofit/>
          </a:bodyPr>
          <a:p>
            <a:pPr algn="just">
              <a:lnSpc>
                <a:spcPct val="15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Ang </a:t>
            </a:r>
            <a:r>
              <a:rPr b="1" lang="en-PH" sz="1800" spc="-1" strike="noStrike">
                <a:solidFill>
                  <a:srgbClr val="000000"/>
                </a:solidFill>
                <a:latin typeface="Lato"/>
                <a:ea typeface="DejaVu Sans"/>
              </a:rPr>
              <a:t>liham</a:t>
            </a:r>
            <a:r>
              <a:rPr b="0" lang="en-PH" sz="1800" spc="-1" strike="noStrike">
                <a:solidFill>
                  <a:srgbClr val="000000"/>
                </a:solidFill>
                <a:latin typeface="Lato"/>
                <a:ea typeface="DejaVu Sans"/>
              </a:rPr>
              <a:t> ay isang paraan ng </a:t>
            </a:r>
            <a:r>
              <a:rPr b="1" lang="en-PH" sz="1800" spc="-1" strike="noStrike">
                <a:solidFill>
                  <a:srgbClr val="000000"/>
                </a:solidFill>
                <a:latin typeface="Lato"/>
                <a:ea typeface="DejaVu Sans"/>
              </a:rPr>
              <a:t>komunikasyon o pakikipagtalastasan</a:t>
            </a:r>
            <a:r>
              <a:rPr b="0" lang="en-PH" sz="1800" spc="-1" strike="noStrike">
                <a:solidFill>
                  <a:srgbClr val="000000"/>
                </a:solidFill>
                <a:latin typeface="Lato"/>
                <a:ea typeface="DejaVu Sans"/>
              </a:rPr>
              <a:t>. Ang pagsulat ng liham ay maihahalintulad rin sa </a:t>
            </a:r>
            <a:r>
              <a:rPr b="1" lang="en-PH" sz="1800" spc="-1" strike="noStrike">
                <a:solidFill>
                  <a:srgbClr val="000000"/>
                </a:solidFill>
                <a:latin typeface="Lato"/>
                <a:ea typeface="DejaVu Sans"/>
              </a:rPr>
              <a:t>pakikipag-usap nang personal sa isang tao</a:t>
            </a:r>
            <a:r>
              <a:rPr b="0" lang="en-PH" sz="1800" spc="-1" strike="noStrike">
                <a:solidFill>
                  <a:srgbClr val="000000"/>
                </a:solidFill>
                <a:latin typeface="Lato"/>
                <a:ea typeface="DejaVu Sans"/>
              </a:rPr>
              <a:t>. Naipahahayag mo ang iyong sariling damdamin at karanasan sa pagsulat ng liham.</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Mayroong mga katangian na dapat taglayin ang isang liham. Ito ay ang sumusunod:</a:t>
            </a:r>
            <a:endParaRPr b="0" lang="en-PH" sz="1800" spc="-1" strike="noStrike">
              <a:latin typeface="Arial"/>
            </a:endParaRPr>
          </a:p>
          <a:p>
            <a:pPr>
              <a:lnSpc>
                <a:spcPct val="100000"/>
              </a:lnSpc>
              <a:buNone/>
            </a:pPr>
            <a:endParaRPr b="0" lang="en-PH" sz="1800" spc="-1" strike="noStrike">
              <a:latin typeface="Arial"/>
            </a:endParaRPr>
          </a:p>
          <a:p>
            <a:pPr>
              <a:lnSpc>
                <a:spcPct val="150000"/>
              </a:lnSpc>
              <a:buNone/>
            </a:pPr>
            <a:r>
              <a:rPr b="0" lang="en-PH" sz="1800" spc="-1" strike="noStrike">
                <a:solidFill>
                  <a:srgbClr val="000000"/>
                </a:solidFill>
                <a:latin typeface="Lato"/>
                <a:ea typeface="DejaVu Sans"/>
              </a:rPr>
              <a:t>1. malinaw ang pagpapahayag ng taong sumulat;</a:t>
            </a:r>
            <a:endParaRPr b="0" lang="en-PH" sz="1800" spc="-1" strike="noStrike">
              <a:latin typeface="Arial"/>
            </a:endParaRPr>
          </a:p>
          <a:p>
            <a:pPr>
              <a:lnSpc>
                <a:spcPct val="150000"/>
              </a:lnSpc>
              <a:buNone/>
            </a:pPr>
            <a:r>
              <a:rPr b="0" lang="en-PH" sz="1800" spc="-1" strike="noStrike">
                <a:solidFill>
                  <a:srgbClr val="000000"/>
                </a:solidFill>
                <a:latin typeface="Lato"/>
                <a:ea typeface="DejaVu Sans"/>
              </a:rPr>
              <a:t>2. madaling basahin at unawain;</a:t>
            </a:r>
            <a:endParaRPr b="0" lang="en-PH" sz="1800" spc="-1" strike="noStrike">
              <a:latin typeface="Arial"/>
            </a:endParaRPr>
          </a:p>
          <a:p>
            <a:pPr>
              <a:lnSpc>
                <a:spcPct val="150000"/>
              </a:lnSpc>
              <a:buNone/>
            </a:pPr>
            <a:r>
              <a:rPr b="0" lang="en-PH" sz="1800" spc="-1" strike="noStrike">
                <a:solidFill>
                  <a:srgbClr val="000000"/>
                </a:solidFill>
                <a:latin typeface="Lato"/>
                <a:ea typeface="DejaVu Sans"/>
              </a:rPr>
              <a:t>3. isaalang-alang ang damdamin ng bumabasa; at</a:t>
            </a:r>
            <a:endParaRPr b="0" lang="en-PH" sz="1800" spc="-1" strike="noStrike">
              <a:latin typeface="Arial"/>
            </a:endParaRPr>
          </a:p>
          <a:p>
            <a:pPr>
              <a:lnSpc>
                <a:spcPct val="150000"/>
              </a:lnSpc>
              <a:buNone/>
            </a:pPr>
            <a:r>
              <a:rPr b="0" lang="en-PH" sz="1800" spc="-1" strike="noStrike">
                <a:solidFill>
                  <a:srgbClr val="000000"/>
                </a:solidFill>
                <a:latin typeface="Lato"/>
                <a:ea typeface="DejaVu Sans"/>
              </a:rPr>
              <a:t>4. tiyakin na maipababatid ang nais sabihin sa nilalaman.</a:t>
            </a:r>
            <a:endParaRPr b="0" lang="en-PH" sz="1800" spc="-1" strike="noStrike">
              <a:latin typeface="Arial"/>
            </a:endParaRPr>
          </a:p>
        </p:txBody>
      </p:sp>
      <p:sp>
        <p:nvSpPr>
          <p:cNvPr id="148" name="PlaceHolder 8"/>
          <p:cNvSpPr/>
          <p:nvPr/>
        </p:nvSpPr>
        <p:spPr>
          <a:xfrm>
            <a:off x="-360000" y="9720"/>
            <a:ext cx="10798200" cy="781560"/>
          </a:xfrm>
          <a:prstGeom prst="rect">
            <a:avLst/>
          </a:prstGeom>
          <a:noFill/>
          <a:ln w="0">
            <a:noFill/>
          </a:ln>
        </p:spPr>
        <p:style>
          <a:lnRef idx="0"/>
          <a:fillRef idx="0"/>
          <a:effectRef idx="0"/>
          <a:fontRef idx="minor"/>
        </p:style>
        <p:txBody>
          <a:bodyPr lIns="90000" rIns="90000" tIns="45000" bIns="45000" anchor="ctr">
            <a:normAutofit/>
          </a:bodyPr>
          <a:p>
            <a:pPr algn="ctr">
              <a:lnSpc>
                <a:spcPct val="100000"/>
              </a:lnSpc>
              <a:buNone/>
            </a:pPr>
            <a:r>
              <a:rPr b="0" lang="en-US" sz="2800" spc="-1" strike="noStrike">
                <a:solidFill>
                  <a:srgbClr val="000000"/>
                </a:solidFill>
                <a:latin typeface="Lato"/>
                <a:ea typeface="Arial Black;Arial Black"/>
              </a:rPr>
              <a:t>Pagsulat ng Liham na Nagbabahagi ng Karanasan o Pangyayari</a:t>
            </a:r>
            <a:endParaRPr b="0" lang="en-PH" sz="2800" spc="-1" strike="noStrike">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9" name=""/>
          <p:cNvSpPr/>
          <p:nvPr/>
        </p:nvSpPr>
        <p:spPr>
          <a:xfrm>
            <a:off x="360000" y="1296000"/>
            <a:ext cx="11517840" cy="19530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1800" spc="-1" strike="noStrike">
                <a:solidFill>
                  <a:srgbClr val="000000"/>
                </a:solidFill>
                <a:latin typeface="Lato"/>
                <a:ea typeface="DejaVu Sans"/>
              </a:rPr>
              <a:t>Panuto: </a:t>
            </a:r>
            <a:r>
              <a:rPr b="0" lang="en-PH" sz="1800" spc="-1" strike="noStrike">
                <a:solidFill>
                  <a:srgbClr val="000000"/>
                </a:solidFill>
                <a:latin typeface="Lato"/>
                <a:ea typeface="DejaVu Sans"/>
              </a:rPr>
              <a:t>Punan ang patlang ng wastong sagot. </a:t>
            </a:r>
            <a:endParaRPr b="0" lang="en-PH" sz="1800" spc="-1" strike="noStrike">
              <a:latin typeface="Arial"/>
            </a:endParaRPr>
          </a:p>
          <a:p>
            <a:pPr>
              <a:lnSpc>
                <a:spcPct val="100000"/>
              </a:lnSpc>
              <a:buNone/>
            </a:pPr>
            <a:endParaRPr b="0" lang="en-PH" sz="1800" spc="-1" strike="noStrike">
              <a:latin typeface="Arial"/>
            </a:endParaRPr>
          </a:p>
          <a:p>
            <a:pPr algn="just">
              <a:lnSpc>
                <a:spcPct val="150000"/>
              </a:lnSpc>
              <a:buNone/>
            </a:pPr>
            <a:r>
              <a:rPr b="0" lang="en-PH" sz="1800" spc="-1" strike="noStrike">
                <a:solidFill>
                  <a:srgbClr val="000000"/>
                </a:solidFill>
                <a:latin typeface="Lato"/>
                <a:ea typeface="DejaVu Sans"/>
              </a:rPr>
              <a:t>1. Ang _________ ay isang paraan ng komunikasyon o pakikipagtalastasan.</a:t>
            </a:r>
            <a:endParaRPr b="0" lang="en-PH" sz="1800" spc="-1" strike="noStrike">
              <a:latin typeface="Arial"/>
            </a:endParaRPr>
          </a:p>
          <a:p>
            <a:pPr algn="just">
              <a:lnSpc>
                <a:spcPct val="150000"/>
              </a:lnSpc>
              <a:buNone/>
            </a:pPr>
            <a:r>
              <a:rPr b="0" lang="en-PH" sz="1800" spc="-1" strike="noStrike">
                <a:solidFill>
                  <a:srgbClr val="000000"/>
                </a:solidFill>
                <a:latin typeface="Lato"/>
                <a:ea typeface="DejaVu Sans"/>
              </a:rPr>
              <a:t>2. Ang mga bahagi ng liham ay _______________, _____________, ______________, _________________, at _____________.</a:t>
            </a:r>
            <a:endParaRPr b="0" lang="en-PH" sz="1800" spc="-1" strike="noStrike">
              <a:latin typeface="Arial"/>
            </a:endParaRPr>
          </a:p>
          <a:p>
            <a:pPr algn="just">
              <a:lnSpc>
                <a:spcPct val="150000"/>
              </a:lnSpc>
              <a:buNone/>
            </a:pPr>
            <a:r>
              <a:rPr b="0" lang="en-PH" sz="1800" spc="-1" strike="noStrike">
                <a:solidFill>
                  <a:srgbClr val="000000"/>
                </a:solidFill>
                <a:latin typeface="Lato"/>
                <a:ea typeface="DejaVu Sans"/>
              </a:rPr>
              <a:t>3. Ang katangiang taglay ng liham ay _______________________, _______________, ________________, at __________________.</a:t>
            </a:r>
            <a:endParaRPr b="0" lang="en-PH" sz="1800" spc="-1" strike="noStrike">
              <a:latin typeface="Arial"/>
            </a:endParaRPr>
          </a:p>
        </p:txBody>
      </p:sp>
      <p:sp>
        <p:nvSpPr>
          <p:cNvPr id="150" name="PlaceHolder 7"/>
          <p:cNvSpPr/>
          <p:nvPr/>
        </p:nvSpPr>
        <p:spPr>
          <a:xfrm>
            <a:off x="4682160" y="661320"/>
            <a:ext cx="2877840" cy="778680"/>
          </a:xfrm>
          <a:prstGeom prst="rect">
            <a:avLst/>
          </a:prstGeom>
          <a:noFill/>
          <a:ln w="0">
            <a:noFill/>
          </a:ln>
        </p:spPr>
        <p:style>
          <a:lnRef idx="0"/>
          <a:fillRef idx="0"/>
          <a:effectRef idx="0"/>
          <a:fontRef idx="minor"/>
        </p:style>
        <p:txBody>
          <a:bodyPr lIns="90000" rIns="90000" tIns="45000" bIns="45000" anchor="ctr">
            <a:normAutofit/>
          </a:bodyPr>
          <a:p>
            <a:pPr algn="ctr">
              <a:lnSpc>
                <a:spcPct val="100000"/>
              </a:lnSpc>
              <a:buNone/>
            </a:pPr>
            <a:r>
              <a:rPr b="1" lang="en-US" sz="2600" spc="-1" strike="noStrike">
                <a:solidFill>
                  <a:srgbClr val="000000"/>
                </a:solidFill>
                <a:latin typeface="Lato"/>
                <a:ea typeface="Arial Black;Arial Black"/>
              </a:rPr>
              <a:t>Pagsasanay</a:t>
            </a:r>
            <a:endParaRPr b="0" lang="en-PH" sz="2600" spc="-1" strike="noStrike">
              <a:latin typeface="Arial"/>
            </a:endParaRPr>
          </a:p>
        </p:txBody>
      </p:sp>
      <p:sp>
        <p:nvSpPr>
          <p:cNvPr id="151" name="PlaceHolder 9"/>
          <p:cNvSpPr/>
          <p:nvPr/>
        </p:nvSpPr>
        <p:spPr>
          <a:xfrm>
            <a:off x="-360000" y="9720"/>
            <a:ext cx="10798200" cy="781560"/>
          </a:xfrm>
          <a:prstGeom prst="rect">
            <a:avLst/>
          </a:prstGeom>
          <a:noFill/>
          <a:ln w="0">
            <a:noFill/>
          </a:ln>
        </p:spPr>
        <p:style>
          <a:lnRef idx="0"/>
          <a:fillRef idx="0"/>
          <a:effectRef idx="0"/>
          <a:fontRef idx="minor"/>
        </p:style>
        <p:txBody>
          <a:bodyPr lIns="90000" rIns="90000" tIns="45000" bIns="45000" anchor="ctr">
            <a:normAutofit/>
          </a:bodyPr>
          <a:p>
            <a:pPr algn="ctr">
              <a:lnSpc>
                <a:spcPct val="100000"/>
              </a:lnSpc>
              <a:buNone/>
            </a:pPr>
            <a:r>
              <a:rPr b="0" lang="en-US" sz="2800" spc="-1" strike="noStrike">
                <a:solidFill>
                  <a:srgbClr val="000000"/>
                </a:solidFill>
                <a:latin typeface="Lato"/>
                <a:ea typeface="Arial Black;Arial Black"/>
              </a:rPr>
              <a:t>Pagsulat ng Liham na Nagbabahagi ng Karanasan o Pangyayari</a:t>
            </a:r>
            <a:endParaRPr b="0" lang="en-PH" sz="2800" spc="-1" strike="noStrike">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2" name="PlaceHolder 1"/>
          <p:cNvSpPr>
            <a:spLocks noGrp="1"/>
          </p:cNvSpPr>
          <p:nvPr>
            <p:ph/>
          </p:nvPr>
        </p:nvSpPr>
        <p:spPr>
          <a:xfrm>
            <a:off x="182160" y="791640"/>
            <a:ext cx="8097480" cy="717480"/>
          </a:xfrm>
          <a:prstGeom prst="rect">
            <a:avLst/>
          </a:prstGeom>
          <a:noFill/>
          <a:ln w="0">
            <a:noFill/>
          </a:ln>
        </p:spPr>
        <p:txBody>
          <a:bodyPr lIns="90000" rIns="90000" tIns="45000" bIns="45000" anchor="t">
            <a:noAutofit/>
          </a:bodyPr>
          <a:p>
            <a:pPr algn="just">
              <a:lnSpc>
                <a:spcPct val="100000"/>
              </a:lnSpc>
              <a:spcAft>
                <a:spcPts val="601"/>
              </a:spcAft>
              <a:buNone/>
            </a:pPr>
            <a:r>
              <a:rPr b="1" lang="en-US" sz="2400" spc="-1" strike="noStrike">
                <a:solidFill>
                  <a:srgbClr val="000000"/>
                </a:solidFill>
                <a:latin typeface="Arial;Arial"/>
                <a:ea typeface="Arial;Arial"/>
              </a:rPr>
              <a:t>Susi sa Pagwawasto:</a:t>
            </a:r>
            <a:endParaRPr b="0" lang="en-PH" sz="2400" spc="-1" strike="noStrike">
              <a:latin typeface="Arial"/>
            </a:endParaRPr>
          </a:p>
          <a:p>
            <a:pPr algn="just">
              <a:lnSpc>
                <a:spcPct val="100000"/>
              </a:lnSpc>
              <a:spcAft>
                <a:spcPts val="601"/>
              </a:spcAft>
              <a:buNone/>
            </a:pPr>
            <a:endParaRPr b="0" lang="en-PH" sz="2400" spc="-1" strike="noStrike">
              <a:latin typeface="Arial"/>
            </a:endParaRPr>
          </a:p>
          <a:p>
            <a:pPr algn="just">
              <a:lnSpc>
                <a:spcPct val="100000"/>
              </a:lnSpc>
              <a:spcAft>
                <a:spcPts val="601"/>
              </a:spcAft>
              <a:buNone/>
            </a:pPr>
            <a:endParaRPr b="0" lang="en-PH" sz="2400" spc="-1" strike="noStrike">
              <a:latin typeface="Arial"/>
            </a:endParaRPr>
          </a:p>
          <a:p>
            <a:pPr algn="just">
              <a:lnSpc>
                <a:spcPct val="100000"/>
              </a:lnSpc>
              <a:spcAft>
                <a:spcPts val="601"/>
              </a:spcAft>
              <a:buNone/>
            </a:pPr>
            <a:endParaRPr b="0" lang="en-PH" sz="2400" spc="-1" strike="noStrike">
              <a:latin typeface="Arial"/>
            </a:endParaRPr>
          </a:p>
        </p:txBody>
      </p:sp>
      <p:sp>
        <p:nvSpPr>
          <p:cNvPr id="153" name=""/>
          <p:cNvSpPr/>
          <p:nvPr/>
        </p:nvSpPr>
        <p:spPr>
          <a:xfrm>
            <a:off x="360000" y="1260000"/>
            <a:ext cx="10978560" cy="2315160"/>
          </a:xfrm>
          <a:prstGeom prst="rect">
            <a:avLst/>
          </a:prstGeom>
          <a:noFill/>
          <a:ln w="0">
            <a:noFill/>
          </a:ln>
        </p:spPr>
        <p:style>
          <a:lnRef idx="0"/>
          <a:fillRef idx="0"/>
          <a:effectRef idx="0"/>
          <a:fontRef idx="minor"/>
        </p:style>
        <p:txBody>
          <a:bodyPr lIns="90000" rIns="90000" tIns="45000" bIns="45000" anchor="t">
            <a:noAutofit/>
          </a:bodyPr>
          <a:p>
            <a:pPr>
              <a:lnSpc>
                <a:spcPct val="150000"/>
              </a:lnSpc>
              <a:buNone/>
            </a:pPr>
            <a:r>
              <a:rPr b="0" lang="en-PH" sz="1800" spc="-1" strike="noStrike">
                <a:solidFill>
                  <a:srgbClr val="000000"/>
                </a:solidFill>
                <a:latin typeface="Lato"/>
                <a:ea typeface="DejaVu Sans"/>
              </a:rPr>
              <a:t>1. Liham</a:t>
            </a:r>
            <a:endParaRPr b="0" lang="en-PH" sz="1800" spc="-1" strike="noStrike">
              <a:latin typeface="Arial"/>
            </a:endParaRPr>
          </a:p>
          <a:p>
            <a:pPr>
              <a:lnSpc>
                <a:spcPct val="150000"/>
              </a:lnSpc>
              <a:buNone/>
            </a:pPr>
            <a:r>
              <a:rPr b="0" lang="en-PH" sz="1800" spc="-1" strike="noStrike">
                <a:solidFill>
                  <a:srgbClr val="000000"/>
                </a:solidFill>
                <a:latin typeface="Lato"/>
                <a:ea typeface="DejaVu Sans"/>
              </a:rPr>
              <a:t>2. pamuhatan, bating panimula, katawan ng liham, bating pangwakas, at lagda</a:t>
            </a:r>
            <a:endParaRPr b="0" lang="en-PH" sz="1800" spc="-1" strike="noStrike">
              <a:latin typeface="Arial"/>
            </a:endParaRPr>
          </a:p>
          <a:p>
            <a:pPr>
              <a:lnSpc>
                <a:spcPct val="150000"/>
              </a:lnSpc>
              <a:buNone/>
            </a:pPr>
            <a:r>
              <a:rPr b="0" lang="en-PH" sz="1800" spc="-1" strike="noStrike">
                <a:solidFill>
                  <a:srgbClr val="000000"/>
                </a:solidFill>
                <a:latin typeface="Lato"/>
                <a:ea typeface="DejaVu Sans"/>
              </a:rPr>
              <a:t>3. malinaw ang pagpapahayag ng taong sumulat; madaling basahin at unawain; isaalang-alang ang damdamin ng bumabasa; at tiyakin na maipababatid ang nais sabihin sa nilalaman.</a:t>
            </a:r>
            <a:endParaRPr b="0" lang="en-PH" sz="1800" spc="-1" strike="noStrike">
              <a:latin typeface="Arial"/>
            </a:endParaRPr>
          </a:p>
          <a:p>
            <a:pPr>
              <a:lnSpc>
                <a:spcPct val="150000"/>
              </a:lnSpc>
              <a:buNone/>
            </a:pPr>
            <a:endParaRPr b="0" lang="en-PH" sz="1800" spc="-1" strike="noStrike">
              <a:latin typeface="Arial"/>
            </a:endParaRPr>
          </a:p>
        </p:txBody>
      </p:sp>
      <p:sp>
        <p:nvSpPr>
          <p:cNvPr id="154" name="PlaceHolder 4"/>
          <p:cNvSpPr/>
          <p:nvPr/>
        </p:nvSpPr>
        <p:spPr>
          <a:xfrm>
            <a:off x="-360000" y="9720"/>
            <a:ext cx="10798200" cy="781560"/>
          </a:xfrm>
          <a:prstGeom prst="rect">
            <a:avLst/>
          </a:prstGeom>
          <a:noFill/>
          <a:ln w="0">
            <a:noFill/>
          </a:ln>
        </p:spPr>
        <p:style>
          <a:lnRef idx="0"/>
          <a:fillRef idx="0"/>
          <a:effectRef idx="0"/>
          <a:fontRef idx="minor"/>
        </p:style>
        <p:txBody>
          <a:bodyPr lIns="90000" rIns="90000" tIns="45000" bIns="45000" anchor="ctr">
            <a:normAutofit/>
          </a:bodyPr>
          <a:p>
            <a:pPr algn="ctr">
              <a:lnSpc>
                <a:spcPct val="100000"/>
              </a:lnSpc>
              <a:buNone/>
            </a:pPr>
            <a:r>
              <a:rPr b="0" lang="en-US" sz="2800" spc="-1" strike="noStrike">
                <a:solidFill>
                  <a:srgbClr val="000000"/>
                </a:solidFill>
                <a:latin typeface="Lato"/>
                <a:ea typeface="Arial Black;Arial Black"/>
              </a:rPr>
              <a:t>Pagsulat ng Liham na Nagbabahagi ng Karanasan o Pangyayari</a:t>
            </a:r>
            <a:endParaRPr b="0" lang="en-PH" sz="2800" spc="-1" strike="noStrike">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1026</TotalTime>
  <Application>LibreOffice/7.2.5.2$MacOSX_X86_64 LibreOffice_project/499f9727c189e6ef3471021d6132d4c694f357e5</Application>
  <AppVersion>15.0000</AppVersion>
  <Words>294</Words>
  <Paragraphs>32</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2023-02-18T00:00:59Z</dcterms:created>
  <dc:creator>Microsoft Office User</dc:creator>
  <dc:description/>
  <dc:language>en-PH</dc:language>
  <cp:lastModifiedBy/>
  <dcterms:modified xsi:type="dcterms:W3CDTF">2023-07-10T17:33:43Z</dcterms:modified>
  <cp:revision>101</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Custom</vt:lpwstr>
  </property>
  <property fmtid="{D5CDD505-2E9C-101B-9397-08002B2CF9AE}" pid="3" name="Slides">
    <vt:i4>6</vt:i4>
  </property>
</Properties>
</file>