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1800" cy="681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58680" cy="2758680"/>
          </a:xfrm>
          <a:prstGeom prst="rect">
            <a:avLst/>
          </a:prstGeom>
          <a:ln w="0">
            <a:noFill/>
          </a:ln>
        </p:spPr>
      </p:pic>
      <p:sp>
        <p:nvSpPr>
          <p:cNvPr id="2" name="Rectangle 5"/>
          <p:cNvSpPr/>
          <p:nvPr/>
        </p:nvSpPr>
        <p:spPr>
          <a:xfrm>
            <a:off x="3487320" y="1475280"/>
            <a:ext cx="8664120" cy="38221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64120" cy="3438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1800" cy="594720"/>
          </a:xfrm>
          <a:prstGeom prst="rect">
            <a:avLst/>
          </a:prstGeom>
          <a:ln w="0">
            <a:noFill/>
          </a:ln>
        </p:spPr>
      </p:pic>
      <p:sp>
        <p:nvSpPr>
          <p:cNvPr id="43" name="Rectangle 7"/>
          <p:cNvSpPr/>
          <p:nvPr/>
        </p:nvSpPr>
        <p:spPr>
          <a:xfrm>
            <a:off x="10868760" y="0"/>
            <a:ext cx="930240" cy="930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94320" cy="994320"/>
          </a:xfrm>
          <a:prstGeom prst="rect">
            <a:avLst/>
          </a:prstGeom>
          <a:ln w="0">
            <a:noFill/>
          </a:ln>
        </p:spPr>
      </p:pic>
      <p:sp>
        <p:nvSpPr>
          <p:cNvPr id="45" name="TextBox 9"/>
          <p:cNvSpPr/>
          <p:nvPr/>
        </p:nvSpPr>
        <p:spPr>
          <a:xfrm>
            <a:off x="185400" y="6362280"/>
            <a:ext cx="4651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75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1800" cy="594720"/>
          </a:xfrm>
          <a:prstGeom prst="rect">
            <a:avLst/>
          </a:prstGeom>
          <a:ln w="0">
            <a:noFill/>
          </a:ln>
        </p:spPr>
      </p:pic>
      <p:sp>
        <p:nvSpPr>
          <p:cNvPr id="86" name="Rectangle 7"/>
          <p:cNvSpPr/>
          <p:nvPr/>
        </p:nvSpPr>
        <p:spPr>
          <a:xfrm>
            <a:off x="10868760" y="0"/>
            <a:ext cx="930240" cy="930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94320" cy="994320"/>
          </a:xfrm>
          <a:prstGeom prst="rect">
            <a:avLst/>
          </a:prstGeom>
          <a:ln w="0">
            <a:noFill/>
          </a:ln>
        </p:spPr>
      </p:pic>
      <p:sp>
        <p:nvSpPr>
          <p:cNvPr id="88" name="TextBox 9"/>
          <p:cNvSpPr/>
          <p:nvPr/>
        </p:nvSpPr>
        <p:spPr>
          <a:xfrm>
            <a:off x="185400" y="6362280"/>
            <a:ext cx="4651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75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1800" cy="594720"/>
          </a:xfrm>
          <a:prstGeom prst="rect">
            <a:avLst/>
          </a:prstGeom>
          <a:ln w="0">
            <a:noFill/>
          </a:ln>
        </p:spPr>
      </p:pic>
      <p:sp>
        <p:nvSpPr>
          <p:cNvPr id="129" name="Rectangle 7"/>
          <p:cNvSpPr/>
          <p:nvPr/>
        </p:nvSpPr>
        <p:spPr>
          <a:xfrm>
            <a:off x="10868760" y="0"/>
            <a:ext cx="930240" cy="930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994320" cy="994320"/>
          </a:xfrm>
          <a:prstGeom prst="rect">
            <a:avLst/>
          </a:prstGeom>
          <a:ln w="0">
            <a:noFill/>
          </a:ln>
        </p:spPr>
      </p:pic>
      <p:sp>
        <p:nvSpPr>
          <p:cNvPr id="131" name="TextBox 9"/>
          <p:cNvSpPr/>
          <p:nvPr/>
        </p:nvSpPr>
        <p:spPr>
          <a:xfrm>
            <a:off x="185400" y="6362280"/>
            <a:ext cx="4651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360000" y="6352200"/>
            <a:ext cx="2675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76120" cy="334440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0" name="Picture 18" descr=""/>
          <p:cNvPicPr/>
          <p:nvPr/>
        </p:nvPicPr>
        <p:blipFill>
          <a:blip r:embed="rId2"/>
          <a:stretch/>
        </p:blipFill>
        <p:spPr>
          <a:xfrm>
            <a:off x="0" y="6242760"/>
            <a:ext cx="12151800" cy="594720"/>
          </a:xfrm>
          <a:prstGeom prst="rect">
            <a:avLst/>
          </a:prstGeom>
          <a:ln w="0">
            <a:noFill/>
          </a:ln>
        </p:spPr>
      </p:pic>
      <p:sp>
        <p:nvSpPr>
          <p:cNvPr id="211" name="Rectangle 7"/>
          <p:cNvSpPr/>
          <p:nvPr/>
        </p:nvSpPr>
        <p:spPr>
          <a:xfrm>
            <a:off x="10868760" y="0"/>
            <a:ext cx="930240" cy="930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212" name="Picture 10" descr=""/>
          <p:cNvPicPr/>
          <p:nvPr/>
        </p:nvPicPr>
        <p:blipFill>
          <a:blip r:embed="rId3"/>
          <a:stretch/>
        </p:blipFill>
        <p:spPr>
          <a:xfrm>
            <a:off x="10857240" y="-64440"/>
            <a:ext cx="994320" cy="994320"/>
          </a:xfrm>
          <a:prstGeom prst="rect">
            <a:avLst/>
          </a:prstGeom>
          <a:ln w="0">
            <a:noFill/>
          </a:ln>
        </p:spPr>
      </p:pic>
      <p:sp>
        <p:nvSpPr>
          <p:cNvPr id="213" name="TextBox 9"/>
          <p:cNvSpPr/>
          <p:nvPr/>
        </p:nvSpPr>
        <p:spPr>
          <a:xfrm>
            <a:off x="185400" y="6362280"/>
            <a:ext cx="4651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214" name="TextBox 11"/>
          <p:cNvSpPr/>
          <p:nvPr/>
        </p:nvSpPr>
        <p:spPr>
          <a:xfrm>
            <a:off x="9360000" y="6352200"/>
            <a:ext cx="2675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21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216"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6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6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6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6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7"/>
          <p:cNvSpPr/>
          <p:nvPr/>
        </p:nvSpPr>
        <p:spPr>
          <a:xfrm>
            <a:off x="4218840" y="2770200"/>
            <a:ext cx="7451640" cy="130860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ea typeface="DejaVu Sans"/>
              </a:rPr>
              <a:t>Epekto ng Graft and Corruption sa Lipunan</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PlaceHolder 32"/>
          <p:cNvSpPr/>
          <p:nvPr/>
        </p:nvSpPr>
        <p:spPr>
          <a:xfrm>
            <a:off x="609840" y="2160000"/>
            <a:ext cx="10949040" cy="3590280"/>
          </a:xfrm>
          <a:prstGeom prst="rect">
            <a:avLst/>
          </a:prstGeom>
          <a:noFill/>
          <a:ln w="76320">
            <a:noFill/>
          </a:ln>
        </p:spPr>
        <p:style>
          <a:lnRef idx="0"/>
          <a:fillRef idx="0"/>
          <a:effectRef idx="0"/>
          <a:fontRef idx="minor"/>
        </p:style>
      </p:sp>
      <p:sp>
        <p:nvSpPr>
          <p:cNvPr id="283" name="PlaceHolder 1"/>
          <p:cNvSpPr>
            <a:spLocks noGrp="1"/>
          </p:cNvSpPr>
          <p:nvPr>
            <p:ph/>
          </p:nvPr>
        </p:nvSpPr>
        <p:spPr>
          <a:xfrm>
            <a:off x="609480" y="1280520"/>
            <a:ext cx="10972080" cy="915480"/>
          </a:xfrm>
          <a:prstGeom prst="rect">
            <a:avLst/>
          </a:prstGeom>
          <a:noFill/>
          <a:ln w="0">
            <a:noFill/>
          </a:ln>
        </p:spPr>
        <p:txBody>
          <a:bodyPr lIns="0" rIns="0" tIns="0" bIns="0" anchor="t">
            <a:normAutofit/>
          </a:bodyPr>
          <a:p>
            <a:pPr algn="just">
              <a:spcBef>
                <a:spcPts val="1417"/>
              </a:spcBef>
              <a:buNone/>
            </a:pPr>
            <a:r>
              <a:rPr b="1" lang="en-PH" sz="1600" spc="-1" strike="noStrike">
                <a:latin typeface="Lato"/>
                <a:ea typeface="AppleSystemUIFont"/>
              </a:rPr>
              <a:t>Sa talahanayan sa ibaba ay makikita ang antas ng pagkatao batay sa kakayahan sa “tamang dapat gawin” at pagpapahalaga na nasa kaliwang hanay, at sa kanang hanay ang nabubuong uri ng lipunan.</a:t>
            </a:r>
            <a:endParaRPr b="1" lang="en-PH" sz="1600" spc="-1" strike="noStrike">
              <a:latin typeface="Lato"/>
              <a:ea typeface="AppleSystemUIFont"/>
            </a:endParaRPr>
          </a:p>
        </p:txBody>
      </p:sp>
      <p:sp>
        <p:nvSpPr>
          <p:cNvPr id="284" name="PlaceHolder 33"/>
          <p:cNvSpPr/>
          <p:nvPr/>
        </p:nvSpPr>
        <p:spPr>
          <a:xfrm>
            <a:off x="609480" y="198000"/>
            <a:ext cx="10008360" cy="1060920"/>
          </a:xfrm>
          <a:prstGeom prst="rect">
            <a:avLst/>
          </a:prstGeom>
          <a:solidFill>
            <a:srgbClr val="158466"/>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PH" sz="4000" spc="-1" strike="noStrike">
                <a:solidFill>
                  <a:srgbClr val="ffe994"/>
                </a:solidFill>
                <a:latin typeface="Lato"/>
                <a:ea typeface="AppleSystemUIFont"/>
              </a:rPr>
              <a:t>Epekto ng Graft and Corruption sa Lipunan</a:t>
            </a:r>
            <a:endParaRPr b="0" lang="en-PH" sz="4000" spc="-1" strike="noStrike">
              <a:latin typeface="AppleSystemUIFont"/>
              <a:ea typeface="AppleSystemUIFont"/>
            </a:endParaRPr>
          </a:p>
        </p:txBody>
      </p:sp>
      <p:graphicFrame>
        <p:nvGraphicFramePr>
          <p:cNvPr id="285" name=""/>
          <p:cNvGraphicFramePr/>
          <p:nvPr/>
        </p:nvGraphicFramePr>
        <p:xfrm>
          <a:off x="720000" y="1790640"/>
          <a:ext cx="10799280" cy="4149360"/>
        </p:xfrm>
        <a:graphic>
          <a:graphicData uri="http://schemas.openxmlformats.org/drawingml/2006/table">
            <a:tbl>
              <a:tblPr/>
              <a:tblGrid>
                <a:gridCol w="5398200"/>
                <a:gridCol w="5401440"/>
              </a:tblGrid>
              <a:tr h="428040">
                <a:tc gridSpan="2">
                  <a:txBody>
                    <a:bodyPr lIns="90000" rIns="90000" tIns="46800" bIns="46800" anchor="ctr">
                      <a:noAutofit/>
                    </a:bodyPr>
                    <a:p>
                      <a:pPr algn="ctr">
                        <a:buNone/>
                      </a:pPr>
                      <a:r>
                        <a:rPr b="1" lang="en-PH" sz="2000" spc="-1" strike="noStrike">
                          <a:solidFill>
                            <a:srgbClr val="ffe994"/>
                          </a:solidFill>
                          <a:latin typeface="Lato"/>
                          <a:ea typeface="AppleSystemUIFont"/>
                        </a:rPr>
                        <a:t>Ang mga Indibidwal na Tao ang Humuhubog sa Lipunan</a:t>
                      </a:r>
                      <a:endParaRPr b="1" lang="en-PH" sz="2000" spc="-1" strike="noStrike">
                        <a:solidFill>
                          <a:srgbClr val="ffe994"/>
                        </a:solidFill>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158466"/>
                    </a:solidFill>
                  </a:tcPr>
                </a:tc>
                <a:tc hMerge="1">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158466"/>
                    </a:solidFill>
                  </a:tcPr>
                </a:tc>
              </a:tr>
              <a:tr h="428040">
                <a:tc>
                  <a:txBody>
                    <a:bodyPr lIns="90000" rIns="90000" tIns="46800" bIns="46800" anchor="ctr">
                      <a:noAutofit/>
                    </a:bodyPr>
                    <a:p>
                      <a:pPr algn="ctr">
                        <a:buNone/>
                      </a:pPr>
                      <a:r>
                        <a:rPr b="1" lang="en-PH" sz="2000" spc="-1" strike="noStrike">
                          <a:latin typeface="Lato"/>
                          <a:ea typeface="AppleSystemUIFont"/>
                        </a:rPr>
                        <a:t>Antas ng Pagkatao</a:t>
                      </a:r>
                      <a:endParaRPr b="1" lang="en-PH" sz="20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3cac7"/>
                    </a:solidFill>
                  </a:tcPr>
                </a:tc>
                <a:tc>
                  <a:txBody>
                    <a:bodyPr lIns="90000" rIns="90000" tIns="46800" bIns="46800" anchor="ctr">
                      <a:noAutofit/>
                    </a:bodyPr>
                    <a:p>
                      <a:pPr algn="ctr">
                        <a:buNone/>
                      </a:pPr>
                      <a:r>
                        <a:rPr b="1" lang="en-PH" sz="2000" spc="-1" strike="noStrike">
                          <a:latin typeface="Lato"/>
                          <a:ea typeface="AppleSystemUIFont"/>
                        </a:rPr>
                        <a:t>Nabubuong Uri ng Lipunan</a:t>
                      </a:r>
                      <a:endParaRPr b="1" lang="en-PH" sz="20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3cac7"/>
                    </a:solidFill>
                  </a:tcPr>
                </a:tc>
              </a:tr>
              <a:tr h="1089360">
                <a:tc>
                  <a:txBody>
                    <a:bodyPr lIns="90000" rIns="90000" tIns="46800" bIns="46800" anchor="ctr">
                      <a:noAutofit/>
                    </a:bodyPr>
                    <a:p>
                      <a:pPr algn="ctr">
                        <a:buNone/>
                      </a:pPr>
                      <a:r>
                        <a:rPr b="1" lang="en-PH" sz="1400" spc="-1" strike="noStrike">
                          <a:latin typeface="Lato"/>
                        </a:rPr>
                        <a:t>Unang Antas ng Pagkatao</a:t>
                      </a:r>
                      <a:endParaRPr b="0" lang="en-PH" sz="1400" spc="-1" strike="noStrike">
                        <a:latin typeface="Lato"/>
                      </a:endParaRPr>
                    </a:p>
                    <a:p>
                      <a:r>
                        <a:rPr b="0" lang="en-PH" sz="1400" spc="-1" strike="noStrike">
                          <a:latin typeface="Lato"/>
                        </a:rPr>
                        <a:t>- Matapang</a:t>
                      </a:r>
                      <a:endParaRPr b="0" lang="en-PH" sz="1400" spc="-1" strike="noStrike">
                        <a:latin typeface="Lato"/>
                      </a:endParaRPr>
                    </a:p>
                    <a:p>
                      <a:r>
                        <a:rPr b="0" lang="en-PH" sz="1400" spc="-1" strike="noStrike">
                          <a:latin typeface="Lato"/>
                        </a:rPr>
                        <a:t>- Nadadala ng bugso ng damdamin</a:t>
                      </a:r>
                      <a:endParaRPr b="0" lang="en-PH" sz="1400" spc="-1" strike="noStrike">
                        <a:latin typeface="Lato"/>
                      </a:endParaRPr>
                    </a:p>
                    <a:p>
                      <a:r>
                        <a:rPr b="0" lang="en-PH" sz="1400" spc="-1" strike="noStrike">
                          <a:latin typeface="Lato"/>
                        </a:rPr>
                        <a:t>- Nakatuon ang pagpapahalaga sa sarili</a:t>
                      </a:r>
                      <a:endParaRPr b="0" lang="en-PH" sz="14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c>
                  <a:txBody>
                    <a:bodyPr lIns="90000" rIns="90000" tIns="46800" bIns="46800" anchor="t">
                      <a:noAutofit/>
                    </a:bodyPr>
                    <a:p>
                      <a:pPr algn="ctr">
                        <a:buNone/>
                      </a:pPr>
                      <a:r>
                        <a:rPr b="1" lang="en-PH" sz="1400" spc="-1" strike="noStrike">
                          <a:latin typeface="Lato"/>
                        </a:rPr>
                        <a:t>Uri ng Lipunan</a:t>
                      </a:r>
                      <a:endParaRPr b="0" lang="en-PH" sz="1400" spc="-1" strike="noStrike">
                        <a:latin typeface="Lato"/>
                      </a:endParaRPr>
                    </a:p>
                    <a:p>
                      <a:r>
                        <a:rPr b="0" lang="en-PH" sz="1400" spc="-1" strike="noStrike">
                          <a:latin typeface="Lato"/>
                        </a:rPr>
                        <a:t>- Magulo</a:t>
                      </a:r>
                      <a:endParaRPr b="0" lang="en-PH" sz="1400" spc="-1" strike="noStrike">
                        <a:latin typeface="Lato"/>
                      </a:endParaRPr>
                    </a:p>
                    <a:p>
                      <a:r>
                        <a:rPr b="0" lang="en-PH" sz="1400" spc="-1" strike="noStrike">
                          <a:latin typeface="Lato"/>
                        </a:rPr>
                        <a:t>- Madalas ang awayan</a:t>
                      </a:r>
                      <a:endParaRPr b="0" lang="en-PH" sz="1400" spc="-1" strike="noStrike">
                        <a:latin typeface="Lato"/>
                      </a:endParaRPr>
                    </a:p>
                    <a:p>
                      <a:r>
                        <a:rPr b="0" lang="en-PH" sz="1400" spc="-1" strike="noStrike">
                          <a:latin typeface="Lato"/>
                        </a:rPr>
                        <a:t>- Nakagagawa ng mga bawal</a:t>
                      </a:r>
                      <a:endParaRPr b="0" lang="en-PH" sz="1400" spc="-1" strike="noStrike">
                        <a:latin typeface="Lato"/>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1089360">
                <a:tc>
                  <a:txBody>
                    <a:bodyPr lIns="90000" rIns="90000" tIns="46800" bIns="46800" anchor="t">
                      <a:noAutofit/>
                    </a:bodyPr>
                    <a:p>
                      <a:pPr algn="ctr">
                        <a:buNone/>
                      </a:pPr>
                      <a:r>
                        <a:rPr b="1" lang="en-PH" sz="1400" spc="-1" strike="noStrike">
                          <a:latin typeface="Lato"/>
                        </a:rPr>
                        <a:t>Pangalawang Antas ng Pagkatao</a:t>
                      </a:r>
                      <a:endParaRPr b="0" lang="en-PH" sz="1400" spc="-1" strike="noStrike">
                        <a:latin typeface="Lato"/>
                      </a:endParaRPr>
                    </a:p>
                    <a:p>
                      <a:r>
                        <a:rPr b="0" lang="en-PH" sz="1400" spc="-1" strike="noStrike">
                          <a:latin typeface="Lato"/>
                        </a:rPr>
                        <a:t>- Mahinahon</a:t>
                      </a:r>
                      <a:endParaRPr b="0" lang="en-PH" sz="1400" spc="-1" strike="noStrike">
                        <a:latin typeface="Lato"/>
                      </a:endParaRPr>
                    </a:p>
                    <a:p>
                      <a:r>
                        <a:rPr b="0" lang="en-PH" sz="1400" spc="-1" strike="noStrike">
                          <a:latin typeface="Lato"/>
                        </a:rPr>
                        <a:t>- Mapagtimpi</a:t>
                      </a:r>
                      <a:endParaRPr b="0" lang="en-PH" sz="1400" spc="-1" strike="noStrike">
                        <a:latin typeface="Lato"/>
                      </a:endParaRPr>
                    </a:p>
                    <a:p>
                      <a:r>
                        <a:rPr b="0" lang="en-PH" sz="1400" spc="-1" strike="noStrike">
                          <a:latin typeface="Lato"/>
                        </a:rPr>
                        <a:t>- Nakatuon ang pagpapahalaga sa mga mahal sa buhay</a:t>
                      </a:r>
                      <a:endParaRPr b="0" lang="en-PH" sz="1400" spc="-1" strike="noStrike">
                        <a:latin typeface="Lato"/>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c>
                  <a:txBody>
                    <a:bodyPr lIns="90000" rIns="90000" tIns="46800" bIns="46800" anchor="t">
                      <a:noAutofit/>
                    </a:bodyPr>
                    <a:p>
                      <a:pPr algn="ctr">
                        <a:buNone/>
                      </a:pPr>
                      <a:r>
                        <a:rPr b="1" lang="en-PH" sz="1400" spc="-1" strike="noStrike">
                          <a:latin typeface="Lato"/>
                        </a:rPr>
                        <a:t>Uri ng Lipunan</a:t>
                      </a:r>
                      <a:endParaRPr b="0" lang="en-PH" sz="1400" spc="-1" strike="noStrike">
                        <a:latin typeface="Lato"/>
                      </a:endParaRPr>
                    </a:p>
                    <a:p>
                      <a:r>
                        <a:rPr b="0" lang="en-PH" sz="1400" spc="-1" strike="noStrike">
                          <a:latin typeface="Lato"/>
                        </a:rPr>
                        <a:t>- Mapayapa</a:t>
                      </a:r>
                      <a:endParaRPr b="0" lang="en-PH" sz="1400" spc="-1" strike="noStrike">
                        <a:latin typeface="Lato"/>
                      </a:endParaRPr>
                    </a:p>
                    <a:p>
                      <a:r>
                        <a:rPr b="0" lang="en-PH" sz="1400" spc="-1" strike="noStrike">
                          <a:latin typeface="Lato"/>
                        </a:rPr>
                        <a:t>- Inaayos ang awayan batay sa relihiyon o kaugalian</a:t>
                      </a:r>
                      <a:endParaRPr b="0" lang="en-PH" sz="1400" spc="-1" strike="noStrike">
                        <a:latin typeface="Lato"/>
                      </a:endParaRPr>
                    </a:p>
                    <a:p>
                      <a:r>
                        <a:rPr b="0" lang="en-PH" sz="1400" spc="-1" strike="noStrike">
                          <a:latin typeface="Lato"/>
                        </a:rPr>
                        <a:t>- Umiiwas sa mga bawal</a:t>
                      </a:r>
                      <a:endParaRPr b="0" lang="en-PH" sz="1400" spc="-1" strike="noStrike">
                        <a:latin typeface="Lato"/>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1114560">
                <a:tc>
                  <a:txBody>
                    <a:bodyPr lIns="90000" rIns="90000" tIns="46800" bIns="46800" anchor="t">
                      <a:noAutofit/>
                    </a:bodyPr>
                    <a:p>
                      <a:pPr algn="ctr">
                        <a:buNone/>
                      </a:pPr>
                      <a:r>
                        <a:rPr b="1" lang="en-PH" sz="1200" spc="-1" strike="noStrike">
                          <a:latin typeface="Lato"/>
                        </a:rPr>
                        <a:t>Pangatlong Antas ng Pagkatao</a:t>
                      </a:r>
                      <a:endParaRPr b="0" lang="en-PH" sz="1200" spc="-1" strike="noStrike">
                        <a:latin typeface="Lato"/>
                      </a:endParaRPr>
                    </a:p>
                    <a:p>
                      <a:pPr algn="just">
                        <a:buNone/>
                      </a:pPr>
                      <a:r>
                        <a:rPr b="0" lang="en-PH" sz="1200" spc="-1" strike="noStrike">
                          <a:latin typeface="Lato"/>
                        </a:rPr>
                        <a:t>- Mahusay dahil nag-aaral nang mabuti o nakapagtapos ng pag-aaral</a:t>
                      </a:r>
                      <a:endParaRPr b="0" lang="en-PH" sz="1200" spc="-1" strike="noStrike">
                        <a:latin typeface="Lato"/>
                      </a:endParaRPr>
                    </a:p>
                    <a:p>
                      <a:pPr algn="just">
                        <a:buNone/>
                      </a:pPr>
                      <a:r>
                        <a:rPr b="0" lang="en-PH" sz="1200" spc="-1" strike="noStrike">
                          <a:latin typeface="Lato"/>
                        </a:rPr>
                        <a:t>- Magalang at propesyonal</a:t>
                      </a:r>
                      <a:endParaRPr b="0" lang="en-PH" sz="1200" spc="-1" strike="noStrike">
                        <a:latin typeface="Lato"/>
                      </a:endParaRPr>
                    </a:p>
                    <a:p>
                      <a:pPr algn="just">
                        <a:buNone/>
                      </a:pPr>
                      <a:r>
                        <a:rPr b="0" lang="en-PH" sz="1200" spc="-1" strike="noStrike">
                          <a:latin typeface="Lato"/>
                        </a:rPr>
                        <a:t>- Nakatatayo sa sariling mga paa (responsable sa buhay)</a:t>
                      </a:r>
                      <a:endParaRPr b="0" lang="en-PH" sz="1200" spc="-1" strike="noStrike">
                        <a:latin typeface="Lato"/>
                      </a:endParaRPr>
                    </a:p>
                    <a:p>
                      <a:pPr algn="just">
                        <a:buNone/>
                      </a:pPr>
                      <a:r>
                        <a:rPr b="0" lang="en-PH" sz="1200" spc="-1" strike="noStrike">
                          <a:latin typeface="Lato"/>
                        </a:rPr>
                        <a:t>- Nakatuon ang pagpapahalaga sa kapakanan ng bawat tao</a:t>
                      </a:r>
                      <a:endParaRPr b="0" lang="en-PH" sz="1200" spc="-1" strike="noStrike">
                        <a:latin typeface="Lato"/>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c>
                  <a:txBody>
                    <a:bodyPr lIns="90000" rIns="90000" tIns="46800" bIns="46800" anchor="ctr">
                      <a:noAutofit/>
                    </a:bodyPr>
                    <a:p>
                      <a:pPr algn="ctr">
                        <a:buNone/>
                      </a:pPr>
                      <a:r>
                        <a:rPr b="1" lang="en-PH" sz="1200" spc="-1" strike="noStrike">
                          <a:latin typeface="Lato"/>
                        </a:rPr>
                        <a:t>Uri ng Lipunan</a:t>
                      </a:r>
                      <a:endParaRPr b="0" lang="en-PH" sz="1200" spc="-1" strike="noStrike">
                        <a:latin typeface="Lato"/>
                      </a:endParaRPr>
                    </a:p>
                    <a:p>
                      <a:r>
                        <a:rPr b="0" lang="en-PH" sz="1200" spc="-1" strike="noStrike">
                          <a:latin typeface="Lato"/>
                        </a:rPr>
                        <a:t>- Maginhawa ang buhay</a:t>
                      </a:r>
                      <a:endParaRPr b="0" lang="en-PH" sz="1200" spc="-1" strike="noStrike">
                        <a:latin typeface="Lato"/>
                      </a:endParaRPr>
                    </a:p>
                    <a:p>
                      <a:r>
                        <a:rPr b="0" lang="en-PH" sz="1200" spc="-1" strike="noStrike">
                          <a:latin typeface="Lato"/>
                        </a:rPr>
                        <a:t>- Pinag-uusapan ang hindi pagkakaunawaan sa maayos at legal na paraan</a:t>
                      </a:r>
                      <a:endParaRPr b="0" lang="en-PH" sz="1200" spc="-1" strike="noStrike">
                        <a:latin typeface="Lato"/>
                      </a:endParaRPr>
                    </a:p>
                    <a:p>
                      <a:r>
                        <a:rPr b="0" lang="en-PH" sz="1200" spc="-1" strike="noStrike">
                          <a:latin typeface="Lato"/>
                        </a:rPr>
                        <a:t>- Iginagalang ang mga batas para mapanatili ang katarungan at pagkakapantay-pantay ng mga tao sa lipunan</a:t>
                      </a:r>
                      <a:endParaRPr b="0" lang="en-PH" sz="12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bl>
          </a:graphicData>
        </a:graphic>
      </p:graphicFrame>
      <p:sp>
        <p:nvSpPr>
          <p:cNvPr id="286" name=""/>
          <p:cNvSpPr txBox="1"/>
          <p:nvPr/>
        </p:nvSpPr>
        <p:spPr>
          <a:xfrm>
            <a:off x="504000" y="5868000"/>
            <a:ext cx="8926920" cy="333000"/>
          </a:xfrm>
          <a:prstGeom prst="rect">
            <a:avLst/>
          </a:prstGeom>
          <a:noFill/>
          <a:ln w="0">
            <a:noFill/>
          </a:ln>
        </p:spPr>
        <p:txBody>
          <a:bodyPr lIns="90000" rIns="90000" tIns="45000" bIns="45000" anchor="t">
            <a:noAutofit/>
          </a:bodyPr>
          <a:p>
            <a:r>
              <a:rPr b="1" lang="en-PH" sz="1600" spc="-1" strike="noStrike">
                <a:latin typeface="Lato"/>
                <a:ea typeface="AppleSystemUIFont"/>
              </a:rPr>
              <a:t>Ito ay nakabatay sa paglago ng pagpapahalaga (a la Grave) at sa tamang dapat gawin (a la Kohlberg).</a:t>
            </a:r>
            <a:endParaRPr b="0" lang="en-PH" sz="16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PlaceHolder 34"/>
          <p:cNvSpPr/>
          <p:nvPr/>
        </p:nvSpPr>
        <p:spPr>
          <a:xfrm>
            <a:off x="609840" y="2160000"/>
            <a:ext cx="10949040" cy="3590280"/>
          </a:xfrm>
          <a:prstGeom prst="rect">
            <a:avLst/>
          </a:prstGeom>
          <a:noFill/>
          <a:ln w="76320">
            <a:noFill/>
          </a:ln>
        </p:spPr>
        <p:style>
          <a:lnRef idx="0"/>
          <a:fillRef idx="0"/>
          <a:effectRef idx="0"/>
          <a:fontRef idx="minor"/>
        </p:style>
      </p:sp>
      <p:sp>
        <p:nvSpPr>
          <p:cNvPr id="288" name="PlaceHolder 1"/>
          <p:cNvSpPr>
            <a:spLocks noGrp="1"/>
          </p:cNvSpPr>
          <p:nvPr>
            <p:ph/>
          </p:nvPr>
        </p:nvSpPr>
        <p:spPr>
          <a:xfrm>
            <a:off x="609480" y="1604520"/>
            <a:ext cx="10972080" cy="4155480"/>
          </a:xfrm>
          <a:prstGeom prst="rect">
            <a:avLst/>
          </a:prstGeom>
          <a:noFill/>
          <a:ln w="0">
            <a:noFill/>
          </a:ln>
        </p:spPr>
        <p:txBody>
          <a:bodyPr lIns="0" rIns="0" tIns="0" bIns="0" anchor="t">
            <a:normAutofit/>
          </a:bodyPr>
          <a:p>
            <a:pPr algn="just">
              <a:buNone/>
            </a:pPr>
            <a:r>
              <a:rPr b="1" lang="en-PH" sz="2000" spc="-1" strike="noStrike">
                <a:latin typeface="Lato"/>
                <a:ea typeface="AppleSystemUIFont"/>
              </a:rPr>
              <a:t>Narito ang mga epekto ng graft and corruption sa lipunan (Ombudsman, 2013):</a:t>
            </a: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ea typeface="AppleSystemUIFont"/>
              </a:rPr>
              <a:t>1. Nasa 87% ng bansa ay may bahid ng korupsiyon.</a:t>
            </a:r>
            <a:endParaRPr b="1" lang="en-PH" sz="2000" spc="-1" strike="noStrike">
              <a:latin typeface="Lato"/>
              <a:ea typeface="AppleSystemUIFont"/>
            </a:endParaRPr>
          </a:p>
          <a:p>
            <a:pPr algn="just">
              <a:buNone/>
            </a:pPr>
            <a:r>
              <a:rPr b="1" lang="en-PH" sz="2000" spc="-1" strike="noStrike">
                <a:latin typeface="Lato"/>
                <a:ea typeface="AppleSystemUIFont"/>
              </a:rPr>
              <a:t>2. US $48 bilyon ang nawala sa pamahalaan sa nakaraang 20 taon.</a:t>
            </a:r>
            <a:endParaRPr b="1" lang="en-PH" sz="2000" spc="-1" strike="noStrike">
              <a:latin typeface="Lato"/>
              <a:ea typeface="AppleSystemUIFont"/>
            </a:endParaRPr>
          </a:p>
          <a:p>
            <a:pPr algn="just">
              <a:buNone/>
            </a:pPr>
            <a:r>
              <a:rPr b="1" lang="en-PH" sz="2000" spc="-1" strike="noStrike">
                <a:latin typeface="Lato"/>
                <a:ea typeface="AppleSystemUIFont"/>
              </a:rPr>
              <a:t>3. ₱2 bilyon ang nawala sa pamahalaan ayon sa Commission on Audit (COA).</a:t>
            </a:r>
            <a:endParaRPr b="1" lang="en-PH" sz="2000" spc="-1" strike="noStrike">
              <a:latin typeface="Lato"/>
              <a:ea typeface="AppleSystemUIFont"/>
            </a:endParaRPr>
          </a:p>
          <a:p>
            <a:pPr algn="just">
              <a:buNone/>
            </a:pPr>
            <a:r>
              <a:rPr b="1" lang="en-PH" sz="2000" spc="-1" strike="noStrike">
                <a:latin typeface="Lato"/>
                <a:ea typeface="AppleSystemUIFont"/>
              </a:rPr>
              <a:t>4. Kakulangan sa programa at proyekto ng pamahalaan at pagtaas ng halaga o pagbaba ng kalidad ng mga ito.</a:t>
            </a:r>
            <a:endParaRPr b="1" lang="en-PH" sz="2000" spc="-1" strike="noStrike">
              <a:latin typeface="Lato"/>
              <a:ea typeface="AppleSystemUIFont"/>
            </a:endParaRPr>
          </a:p>
          <a:p>
            <a:pPr algn="just">
              <a:buNone/>
            </a:pPr>
            <a:r>
              <a:rPr b="1" lang="en-PH" sz="2000" spc="-1" strike="noStrike">
                <a:latin typeface="Lato"/>
                <a:ea typeface="AppleSystemUIFont"/>
              </a:rPr>
              <a:t>5. Nagdudulot ito ng underdevelopment, gulong politikal, pag-aaklas ng mga militar, banta ng pagpapalit ng pamunuan sa pamahalaan, at pagkasira ng values at social norms na nagdadala sa kulturang “basta-basta na lang.”</a:t>
            </a:r>
            <a:endParaRPr b="1" lang="en-PH" sz="2000" spc="-1" strike="noStrike">
              <a:latin typeface="Lato"/>
              <a:ea typeface="AppleSystemUIFont"/>
            </a:endParaRPr>
          </a:p>
          <a:p>
            <a:pPr algn="just">
              <a:buNone/>
            </a:pPr>
            <a:r>
              <a:rPr b="1" lang="en-PH" sz="2000" spc="-1" strike="noStrike">
                <a:latin typeface="Lato"/>
                <a:ea typeface="AppleSystemUIFont"/>
              </a:rPr>
              <a:t>6. Nababalewala rin nito ang mga alituntunin ng paniningil ng buwis.</a:t>
            </a:r>
            <a:endParaRPr b="1" lang="en-PH" sz="2000" spc="-1" strike="noStrike">
              <a:latin typeface="Lato"/>
              <a:ea typeface="AppleSystemUIFont"/>
            </a:endParaRPr>
          </a:p>
        </p:txBody>
      </p:sp>
      <p:sp>
        <p:nvSpPr>
          <p:cNvPr id="289" name="PlaceHolder 35"/>
          <p:cNvSpPr/>
          <p:nvPr/>
        </p:nvSpPr>
        <p:spPr>
          <a:xfrm>
            <a:off x="609480" y="198000"/>
            <a:ext cx="10008360" cy="1060920"/>
          </a:xfrm>
          <a:prstGeom prst="rect">
            <a:avLst/>
          </a:prstGeom>
          <a:solidFill>
            <a:srgbClr val="158466"/>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PH" sz="4000" spc="-1" strike="noStrike">
                <a:solidFill>
                  <a:srgbClr val="ffe994"/>
                </a:solidFill>
                <a:latin typeface="Lato"/>
                <a:ea typeface="AppleSystemUIFont"/>
              </a:rPr>
              <a:t>Epekto ng Graft and Corruption sa Lipunan</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type="title"/>
          </p:nvPr>
        </p:nvSpPr>
        <p:spPr>
          <a:xfrm>
            <a:off x="609480" y="273600"/>
            <a:ext cx="10962000" cy="113436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91" name="PlaceHolder 9"/>
          <p:cNvSpPr/>
          <p:nvPr/>
        </p:nvSpPr>
        <p:spPr>
          <a:xfrm>
            <a:off x="609480" y="1604880"/>
            <a:ext cx="10948680" cy="3953520"/>
          </a:xfrm>
          <a:prstGeom prst="rect">
            <a:avLst/>
          </a:prstGeom>
          <a:noFill/>
          <a:ln w="0">
            <a:noFill/>
          </a:ln>
        </p:spPr>
        <p:style>
          <a:lnRef idx="0"/>
          <a:fillRef idx="0"/>
          <a:effectRef idx="0"/>
          <a:fontRef idx="minor"/>
        </p:style>
      </p:sp>
      <p:sp>
        <p:nvSpPr>
          <p:cNvPr id="292" name="PlaceHolder 11"/>
          <p:cNvSpPr/>
          <p:nvPr/>
        </p:nvSpPr>
        <p:spPr>
          <a:xfrm>
            <a:off x="609840" y="1604520"/>
            <a:ext cx="10948680" cy="3953520"/>
          </a:xfrm>
          <a:prstGeom prst="rect">
            <a:avLst/>
          </a:prstGeom>
          <a:noFill/>
          <a:ln w="0">
            <a:noFill/>
          </a:ln>
        </p:spPr>
        <p:style>
          <a:lnRef idx="0"/>
          <a:fillRef idx="0"/>
          <a:effectRef idx="0"/>
          <a:fontRef idx="minor"/>
        </p:style>
      </p:sp>
      <p:sp>
        <p:nvSpPr>
          <p:cNvPr id="293" name="PlaceHolder 2"/>
          <p:cNvSpPr>
            <a:spLocks noGrp="1"/>
          </p:cNvSpPr>
          <p:nvPr>
            <p:ph/>
          </p:nvPr>
        </p:nvSpPr>
        <p:spPr>
          <a:xfrm>
            <a:off x="609480" y="1604520"/>
            <a:ext cx="10962000" cy="450972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Sagutin ang mga sumusunod na tanong.</a:t>
            </a:r>
            <a:endParaRPr b="0" lang="en-PH" sz="1800" spc="-1" strike="noStrike">
              <a:latin typeface="Arial"/>
              <a:ea typeface="PingFang SC"/>
            </a:endParaRPr>
          </a:p>
          <a:p>
            <a:pPr algn="just">
              <a:lnSpc>
                <a:spcPct val="100000"/>
              </a:lnSpc>
              <a:buNone/>
            </a:pPr>
            <a:endParaRPr b="0" lang="en-PH" sz="1800" spc="-1" strike="noStrike">
              <a:latin typeface="Arial"/>
              <a:ea typeface="PingFang SC"/>
            </a:endParaRPr>
          </a:p>
          <a:p>
            <a:r>
              <a:rPr b="0" lang="en-PH" sz="1800" spc="-1" strike="noStrike">
                <a:solidFill>
                  <a:srgbClr val="000000"/>
                </a:solidFill>
                <a:latin typeface="Lato"/>
                <a:ea typeface="AppleSystemUIFont"/>
              </a:rPr>
              <a:t>1. Ano ang pagkakaiba ng graft at corruption?</a:t>
            </a:r>
            <a:endParaRPr b="0" lang="en-PH" sz="1800" spc="-1" strike="noStrike">
              <a:latin typeface="AppleSystemUIFont"/>
              <a:ea typeface="AppleSystemUIFont"/>
            </a:endParaRPr>
          </a:p>
          <a:p>
            <a:r>
              <a:rPr b="0" lang="en-PH" sz="1800" spc="-1" strike="noStrike">
                <a:solidFill>
                  <a:srgbClr val="000000"/>
                </a:solidFill>
                <a:latin typeface="Lato"/>
                <a:ea typeface="AppleSystemUIFont"/>
              </a:rPr>
              <a:t>2. Paano nakaaapekto ang graft and corruption sa isang bansa?</a:t>
            </a:r>
            <a:endParaRPr b="0" lang="en-PH" sz="1800" spc="-1" strike="noStrike">
              <a:latin typeface="AppleSystemUIFont"/>
              <a:ea typeface="AppleSystemUIFont"/>
            </a:endParaRPr>
          </a:p>
        </p:txBody>
      </p:sp>
      <p:sp>
        <p:nvSpPr>
          <p:cNvPr id="294" name=""/>
          <p:cNvSpPr/>
          <p:nvPr/>
        </p:nvSpPr>
        <p:spPr>
          <a:xfrm>
            <a:off x="9540000" y="3060000"/>
            <a:ext cx="1076040" cy="388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609480" y="273600"/>
            <a:ext cx="10970640" cy="114300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96" name="PlaceHolder 21"/>
          <p:cNvSpPr/>
          <p:nvPr/>
        </p:nvSpPr>
        <p:spPr>
          <a:xfrm>
            <a:off x="609480" y="1604880"/>
            <a:ext cx="10948680" cy="3953520"/>
          </a:xfrm>
          <a:prstGeom prst="rect">
            <a:avLst/>
          </a:prstGeom>
          <a:noFill/>
          <a:ln w="0">
            <a:noFill/>
          </a:ln>
        </p:spPr>
        <p:style>
          <a:lnRef idx="0"/>
          <a:fillRef idx="0"/>
          <a:effectRef idx="0"/>
          <a:fontRef idx="minor"/>
        </p:style>
      </p:sp>
      <p:sp>
        <p:nvSpPr>
          <p:cNvPr id="297" name="PlaceHolder 22"/>
          <p:cNvSpPr/>
          <p:nvPr/>
        </p:nvSpPr>
        <p:spPr>
          <a:xfrm>
            <a:off x="609840" y="1604520"/>
            <a:ext cx="10948680" cy="3953520"/>
          </a:xfrm>
          <a:prstGeom prst="rect">
            <a:avLst/>
          </a:prstGeom>
          <a:noFill/>
          <a:ln w="0">
            <a:noFill/>
          </a:ln>
        </p:spPr>
        <p:style>
          <a:lnRef idx="0"/>
          <a:fillRef idx="0"/>
          <a:effectRef idx="0"/>
          <a:fontRef idx="minor"/>
        </p:style>
      </p:sp>
      <p:sp>
        <p:nvSpPr>
          <p:cNvPr id="298" name=""/>
          <p:cNvSpPr/>
          <p:nvPr/>
        </p:nvSpPr>
        <p:spPr>
          <a:xfrm>
            <a:off x="9540000" y="3060000"/>
            <a:ext cx="1076040" cy="388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
        <p:nvSpPr>
          <p:cNvPr id="299" name="PlaceHolder 2"/>
          <p:cNvSpPr>
            <a:spLocks noGrp="1"/>
          </p:cNvSpPr>
          <p:nvPr>
            <p:ph/>
          </p:nvPr>
        </p:nvSpPr>
        <p:spPr>
          <a:xfrm>
            <a:off x="609480" y="1604520"/>
            <a:ext cx="10970640" cy="3975480"/>
          </a:xfrm>
          <a:prstGeom prst="rect">
            <a:avLst/>
          </a:prstGeom>
          <a:noFill/>
          <a:ln w="0">
            <a:noFill/>
          </a:ln>
        </p:spPr>
        <p:txBody>
          <a:bodyPr lIns="0" rIns="0" tIns="0" bIns="0" anchor="t">
            <a:normAutofit/>
          </a:bodyPr>
          <a:p>
            <a:pPr algn="just">
              <a:buNone/>
            </a:pPr>
            <a:r>
              <a:rPr b="0" lang="en-PH" sz="1800" spc="-1" strike="noStrike">
                <a:latin typeface="Lato"/>
              </a:rPr>
              <a:t>1. Ang graft ay ang pagtanggap ng pabor o kalamangan ng isang opisyal sa pamahalaan samantalang ang corruption ay ang pagpapayaman ng isang opisyal sa pamahalaan habang nasa puwesto.</a:t>
            </a:r>
            <a:endParaRPr b="0" lang="en-PH" sz="1800" spc="-1" strike="noStrike">
              <a:latin typeface="AppleSystemUIFont"/>
              <a:ea typeface="AppleSystemUIFont"/>
            </a:endParaRPr>
          </a:p>
          <a:p>
            <a:pPr algn="just">
              <a:buNone/>
            </a:pPr>
            <a:r>
              <a:rPr b="0" lang="en-PH" sz="1800" spc="-1" strike="noStrike">
                <a:latin typeface="Lato"/>
              </a:rPr>
              <a:t>2. Dahil sa graft and corruption, maraming mga pondo at yaman ang nasasayang na dapat sana ay para sa serbisyo publiko.</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4"/>
          <p:cNvSpPr/>
          <p:nvPr/>
        </p:nvSpPr>
        <p:spPr>
          <a:xfrm>
            <a:off x="609840" y="2520000"/>
            <a:ext cx="10949040" cy="3590280"/>
          </a:xfrm>
          <a:prstGeom prst="rect">
            <a:avLst/>
          </a:prstGeom>
          <a:noFill/>
          <a:ln w="76320">
            <a:noFill/>
          </a:ln>
        </p:spPr>
        <p:style>
          <a:lnRef idx="0"/>
          <a:fillRef idx="0"/>
          <a:effectRef idx="0"/>
          <a:fontRef idx="minor"/>
        </p:style>
      </p:sp>
      <p:sp>
        <p:nvSpPr>
          <p:cNvPr id="255" name="PlaceHolder 1"/>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buNone/>
            </a:pPr>
            <a:endParaRPr b="0" lang="en-PH" sz="1200" spc="-1" strike="noStrike">
              <a:latin typeface="AppleSystemUIFont"/>
              <a:ea typeface="AppleSystemUIFont"/>
            </a:endParaRPr>
          </a:p>
          <a:p>
            <a:pPr algn="just">
              <a:buNone/>
            </a:pPr>
            <a:r>
              <a:rPr b="1" lang="en-PH" sz="2000" spc="-1" strike="noStrike">
                <a:latin typeface="Lato"/>
                <a:ea typeface="AppleSystemUIFont"/>
              </a:rPr>
              <a:t>Noong taong 2020, batay sa ulat ng Transparency International, ang Corruption Perception Index ng Pilipinas ay may iskor na 34. Ang Pilipinas ay pang-115 sa 180 na sinuring mga bansa. Ang puntos na mababa sa 50 na kinabibilangan ng Pilipinas ay ang mga bansang talamak pa rin ang korupsiyon.</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1" lang="en-PH" sz="2000" spc="-1" strike="noStrike">
                <a:latin typeface="Lato"/>
                <a:ea typeface="AppleSystemUIFont"/>
              </a:rPr>
              <a:t>Ang pananaw na ito na batay sa Transparency International ay sinang-ayunan ni Pangulong Rodrigo Duterte. Ayon sa kaniyang pahayag, ang korupsiyon sa bansa ay “hindi humihina, lumalakas pa lalo” (Talk to the People of President Rodrigo Roa Duterte on Coronavirus Disease 2019 (COVID-19), Oktubre 27, 2020).</a:t>
            </a:r>
            <a:endParaRPr b="0" lang="en-PH" sz="2000" spc="-1" strike="noStrike">
              <a:latin typeface="AppleSystemUIFont"/>
              <a:ea typeface="AppleSystemUIFont"/>
            </a:endParaRPr>
          </a:p>
        </p:txBody>
      </p:sp>
      <p:sp>
        <p:nvSpPr>
          <p:cNvPr id="256" name="PlaceHolder 3"/>
          <p:cNvSpPr/>
          <p:nvPr/>
        </p:nvSpPr>
        <p:spPr>
          <a:xfrm>
            <a:off x="609480" y="198000"/>
            <a:ext cx="10008360" cy="1060920"/>
          </a:xfrm>
          <a:prstGeom prst="rect">
            <a:avLst/>
          </a:prstGeom>
          <a:solidFill>
            <a:srgbClr val="158466"/>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PH" sz="4000" spc="-1" strike="noStrike">
                <a:solidFill>
                  <a:srgbClr val="ffe994"/>
                </a:solidFill>
                <a:latin typeface="Lato"/>
                <a:ea typeface="AppleSystemUIFont"/>
              </a:rPr>
              <a:t>Epekto ng Graft and Corruption sa Lipunan</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6"/>
          <p:cNvSpPr/>
          <p:nvPr/>
        </p:nvSpPr>
        <p:spPr>
          <a:xfrm>
            <a:off x="609840" y="2520000"/>
            <a:ext cx="10949040" cy="3590280"/>
          </a:xfrm>
          <a:prstGeom prst="rect">
            <a:avLst/>
          </a:prstGeom>
          <a:noFill/>
          <a:ln w="76320">
            <a:noFill/>
          </a:ln>
        </p:spPr>
        <p:style>
          <a:lnRef idx="0"/>
          <a:fillRef idx="0"/>
          <a:effectRef idx="0"/>
          <a:fontRef idx="minor"/>
        </p:style>
      </p:sp>
      <p:sp>
        <p:nvSpPr>
          <p:cNvPr id="258" name="PlaceHolder 1"/>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buNone/>
            </a:pPr>
            <a:r>
              <a:rPr b="1" lang="en-PH" sz="2000" spc="-1" strike="noStrike">
                <a:latin typeface="Lato"/>
                <a:ea typeface="AppleSystemUIFont"/>
              </a:rPr>
              <a:t>Ang konsepto ng graft and corruption ay nakapaloob sa kahulugan nito. Ang graft bilang konsepto ay sumasaklaw sa pagtanggap ng pabor o kalamangan sa hindi tapat, hindi patas, o maruming paraan, lalo na sa pamamagitan ng pag-abuso ng pinunong pambayan sa posisyon, impluwensiya sa politika, negosyo, at iba pa. (Hinango mula sa English na bersiyon ng CES, Circular No. 1, Series of 2005). Ang konsepto naman ng korupsiyon ay sumasaklaw sa kinasasangkutan ng asal sa panig ng mga opisyal ng pamahalaan, pampublikong sektor, politiko man o pinunong pambayan, na kung saan ay pinagyaman nila ang kanilang mga sarili sa hindi maayos na paraan at labag sa batas, o ang malalapit sa kanila, sa pamamaraan ng maling paggamit ng poder na ipinagkatiwala sa kanila (Ibid.).</a:t>
            </a: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ea typeface="AppleSystemUIFont"/>
              </a:rPr>
              <a:t>Ang graft and corruption ay nakaaapekto rin sa pagtitiwala at partisipasyon ng mamamayan sa mga programa ng pamahalaan. Isa na rito ay pag-iwas sa pagbabayad ng buwis. Ang buwis ay ang pinagkukunan ng pondo ng pamahalaan para sa mga programa nito para sa pagpapaunlad ng bansa.</a:t>
            </a:r>
            <a:endParaRPr b="1" lang="en-PH" sz="2000" spc="-1" strike="noStrike">
              <a:latin typeface="Lato"/>
              <a:ea typeface="AppleSystemUIFont"/>
            </a:endParaRPr>
          </a:p>
        </p:txBody>
      </p:sp>
      <p:sp>
        <p:nvSpPr>
          <p:cNvPr id="259" name="PlaceHolder 8"/>
          <p:cNvSpPr/>
          <p:nvPr/>
        </p:nvSpPr>
        <p:spPr>
          <a:xfrm>
            <a:off x="609480" y="198000"/>
            <a:ext cx="10008360" cy="1060920"/>
          </a:xfrm>
          <a:prstGeom prst="rect">
            <a:avLst/>
          </a:prstGeom>
          <a:solidFill>
            <a:srgbClr val="158466"/>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PH" sz="4000" spc="-1" strike="noStrike">
                <a:solidFill>
                  <a:srgbClr val="ffe994"/>
                </a:solidFill>
                <a:latin typeface="Lato"/>
                <a:ea typeface="AppleSystemUIFont"/>
              </a:rPr>
              <a:t>Epekto ng Graft and Corruption sa Lipunan</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5"/>
          <p:cNvSpPr/>
          <p:nvPr/>
        </p:nvSpPr>
        <p:spPr>
          <a:xfrm>
            <a:off x="609840" y="2520000"/>
            <a:ext cx="10949040" cy="3590280"/>
          </a:xfrm>
          <a:prstGeom prst="rect">
            <a:avLst/>
          </a:prstGeom>
          <a:noFill/>
          <a:ln w="76320">
            <a:noFill/>
          </a:ln>
        </p:spPr>
        <p:style>
          <a:lnRef idx="0"/>
          <a:fillRef idx="0"/>
          <a:effectRef idx="0"/>
          <a:fontRef idx="minor"/>
        </p:style>
      </p:sp>
      <p:sp>
        <p:nvSpPr>
          <p:cNvPr id="261" name="PlaceHolder 1"/>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buNone/>
            </a:pPr>
            <a:r>
              <a:rPr b="1" lang="en-PH" sz="2000" spc="-1" strike="noStrike">
                <a:latin typeface="Lato"/>
                <a:ea typeface="AppleSystemUIFont"/>
              </a:rPr>
              <a:t>Nakapaloob sa Konstitusyon ng Republika ng Pilipinas 1987 sa Artikulo XI ang Kapanagutan ng mga Pinunong Pambayan sa Seksyon 1. Ang pagtitiwala ng bayan ay angkin ng katungkulang pambayan. Ang mga pinuno at mga kawaning pambayan ay kinakailangang laging may pananagutan sa mga taong-bayan, maglingkod sa kanila na taglay ang pinakamataas na pakundangan, dangal, katapatan, at kahusayan, manuparan na taglay ang pagkamakabayan at katarungan, at mamuhay nang buong kapakumbabaan (Ang Konstitusyon ng Republika ng Pilipinas, 1987, Official Gazette).</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1" lang="en-PH" sz="2000" spc="-1" strike="noStrike">
                <a:latin typeface="Lato"/>
                <a:ea typeface="AppleSystemUIFont"/>
              </a:rPr>
              <a:t>Kung iyan ay sinusunod, wala sanang graft and corruption sa pamahalaan.</a:t>
            </a:r>
            <a:endParaRPr b="0" lang="en-PH" sz="2000" spc="-1" strike="noStrike">
              <a:latin typeface="AppleSystemUIFont"/>
              <a:ea typeface="AppleSystemUIFont"/>
            </a:endParaRPr>
          </a:p>
        </p:txBody>
      </p:sp>
      <p:sp>
        <p:nvSpPr>
          <p:cNvPr id="262" name="PlaceHolder 12"/>
          <p:cNvSpPr/>
          <p:nvPr/>
        </p:nvSpPr>
        <p:spPr>
          <a:xfrm>
            <a:off x="609480" y="198000"/>
            <a:ext cx="10008360" cy="1060920"/>
          </a:xfrm>
          <a:prstGeom prst="rect">
            <a:avLst/>
          </a:prstGeom>
          <a:solidFill>
            <a:srgbClr val="158466"/>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PH" sz="4000" spc="-1" strike="noStrike">
                <a:solidFill>
                  <a:srgbClr val="ffe994"/>
                </a:solidFill>
                <a:latin typeface="Lato"/>
                <a:ea typeface="AppleSystemUIFont"/>
              </a:rPr>
              <a:t>Epekto ng Graft and Corruption sa Lipunan</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3"/>
          <p:cNvSpPr/>
          <p:nvPr/>
        </p:nvSpPr>
        <p:spPr>
          <a:xfrm>
            <a:off x="609840" y="2520000"/>
            <a:ext cx="10949040" cy="3590280"/>
          </a:xfrm>
          <a:prstGeom prst="rect">
            <a:avLst/>
          </a:prstGeom>
          <a:noFill/>
          <a:ln w="76320">
            <a:noFill/>
          </a:ln>
        </p:spPr>
        <p:style>
          <a:lnRef idx="0"/>
          <a:fillRef idx="0"/>
          <a:effectRef idx="0"/>
          <a:fontRef idx="minor"/>
        </p:style>
      </p:sp>
      <p:sp>
        <p:nvSpPr>
          <p:cNvPr id="264" name="PlaceHolder 1"/>
          <p:cNvSpPr>
            <a:spLocks noGrp="1"/>
          </p:cNvSpPr>
          <p:nvPr>
            <p:ph/>
          </p:nvPr>
        </p:nvSpPr>
        <p:spPr>
          <a:xfrm>
            <a:off x="609480" y="1424520"/>
            <a:ext cx="10972080" cy="375480"/>
          </a:xfrm>
          <a:prstGeom prst="rect">
            <a:avLst/>
          </a:prstGeom>
          <a:noFill/>
          <a:ln w="0">
            <a:noFill/>
          </a:ln>
        </p:spPr>
        <p:txBody>
          <a:bodyPr lIns="0" rIns="0" tIns="0" bIns="0" anchor="t">
            <a:normAutofit/>
          </a:bodyPr>
          <a:p>
            <a:r>
              <a:rPr b="1" lang="en-PH" sz="1800" spc="-1" strike="noStrike">
                <a:latin typeface="Lato"/>
                <a:ea typeface="AppleSystemUIFont"/>
              </a:rPr>
              <a:t>Naririto ang mga uri ng graft and corruption ayon sa mga batas sa Pilipinas:</a:t>
            </a:r>
            <a:endParaRPr b="1" lang="en-PH" sz="1800" spc="-1" strike="noStrike">
              <a:latin typeface="Lato"/>
              <a:ea typeface="AppleSystemUIFont"/>
            </a:endParaRPr>
          </a:p>
        </p:txBody>
      </p:sp>
      <p:sp>
        <p:nvSpPr>
          <p:cNvPr id="265" name="PlaceHolder 15"/>
          <p:cNvSpPr/>
          <p:nvPr/>
        </p:nvSpPr>
        <p:spPr>
          <a:xfrm>
            <a:off x="609480" y="198000"/>
            <a:ext cx="10008360" cy="1060920"/>
          </a:xfrm>
          <a:prstGeom prst="rect">
            <a:avLst/>
          </a:prstGeom>
          <a:solidFill>
            <a:srgbClr val="158466"/>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PH" sz="4000" spc="-1" strike="noStrike">
                <a:solidFill>
                  <a:srgbClr val="ffe994"/>
                </a:solidFill>
                <a:latin typeface="Lato"/>
                <a:ea typeface="AppleSystemUIFont"/>
              </a:rPr>
              <a:t>Epekto ng Graft and Corruption sa Lipunan</a:t>
            </a:r>
            <a:endParaRPr b="0" lang="en-PH" sz="4000" spc="-1" strike="noStrike">
              <a:latin typeface="AppleSystemUIFont"/>
              <a:ea typeface="AppleSystemUIFont"/>
            </a:endParaRPr>
          </a:p>
        </p:txBody>
      </p:sp>
      <p:sp>
        <p:nvSpPr>
          <p:cNvPr id="266" name="PlaceHolder 16"/>
          <p:cNvSpPr/>
          <p:nvPr/>
        </p:nvSpPr>
        <p:spPr>
          <a:xfrm>
            <a:off x="609480" y="1818000"/>
            <a:ext cx="7310520" cy="522000"/>
          </a:xfrm>
          <a:prstGeom prst="rect">
            <a:avLst/>
          </a:prstGeom>
          <a:solidFill>
            <a:srgbClr val="158466"/>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PH" sz="2000" spc="-1" strike="noStrike">
                <a:solidFill>
                  <a:srgbClr val="ffe994"/>
                </a:solidFill>
                <a:latin typeface="Lato"/>
                <a:ea typeface="AppleSystemUIFont"/>
              </a:rPr>
              <a:t>1. Republic Act No. 3019 (Anti-Graft and Corrupt Practices Act)</a:t>
            </a:r>
            <a:endParaRPr b="0" lang="en-PH" sz="2000" spc="-1" strike="noStrike">
              <a:latin typeface="Lato"/>
              <a:ea typeface="AppleSystemUIFont"/>
            </a:endParaRPr>
          </a:p>
        </p:txBody>
      </p:sp>
      <p:sp>
        <p:nvSpPr>
          <p:cNvPr id="267" name="PlaceHolder 17"/>
          <p:cNvSpPr txBox="1"/>
          <p:nvPr/>
        </p:nvSpPr>
        <p:spPr>
          <a:xfrm>
            <a:off x="605880" y="2432880"/>
            <a:ext cx="10972080" cy="3867120"/>
          </a:xfrm>
          <a:prstGeom prst="rect">
            <a:avLst/>
          </a:prstGeom>
          <a:noFill/>
          <a:ln w="0">
            <a:noFill/>
          </a:ln>
        </p:spPr>
        <p:txBody>
          <a:bodyPr lIns="0" rIns="0" tIns="0" bIns="0" anchor="t">
            <a:normAutofit fontScale="85000"/>
          </a:bodyPr>
          <a:p>
            <a:pPr algn="just">
              <a:buNone/>
            </a:pPr>
            <a:r>
              <a:rPr b="1" lang="en-PH" sz="1800" spc="-1" strike="noStrike">
                <a:latin typeface="Lato"/>
                <a:ea typeface="AppleSystemUIFont"/>
              </a:rPr>
              <a:t>Mga corrupt na gawain ng mga pinunong pambayan (ang mga ito ay isinalin sa Filipino sa mas maikling bersiyon):</a:t>
            </a:r>
            <a:endParaRPr b="0" lang="en-PH" sz="1800" spc="-1" strike="noStrike">
              <a:latin typeface="AppleSystemUIFont"/>
              <a:ea typeface="AppleSystemUIFont"/>
            </a:endParaRPr>
          </a:p>
          <a:p>
            <a:pPr algn="just">
              <a:buNone/>
            </a:pPr>
            <a:r>
              <a:rPr b="1" lang="en-PH" sz="1800" spc="-1" strike="noStrike">
                <a:latin typeface="Lato"/>
                <a:ea typeface="AppleSystemUIFont"/>
              </a:rPr>
              <a:t>a. Paghihikayat ng kapuwa pinunong pambayan na gumawa ng labag sa batas o mahikayat na gumawa nito</a:t>
            </a:r>
            <a:endParaRPr b="0" lang="en-PH" sz="1800" spc="-1" strike="noStrike">
              <a:latin typeface="AppleSystemUIFont"/>
              <a:ea typeface="AppleSystemUIFont"/>
            </a:endParaRPr>
          </a:p>
          <a:p>
            <a:pPr algn="just">
              <a:buNone/>
            </a:pPr>
            <a:r>
              <a:rPr b="1" lang="en-PH" sz="1800" spc="-1" strike="noStrike">
                <a:latin typeface="Lato"/>
                <a:ea typeface="AppleSystemUIFont"/>
              </a:rPr>
              <a:t>b. Pagtanggap ng regalo na may kinalaman sa kontrata o transaksiyon sa pamahalaan</a:t>
            </a:r>
            <a:endParaRPr b="0" lang="en-PH" sz="1800" spc="-1" strike="noStrike">
              <a:latin typeface="AppleSystemUIFont"/>
              <a:ea typeface="AppleSystemUIFont"/>
            </a:endParaRPr>
          </a:p>
          <a:p>
            <a:pPr algn="just">
              <a:buNone/>
            </a:pPr>
            <a:r>
              <a:rPr b="1" lang="en-PH" sz="1800" spc="-1" strike="noStrike">
                <a:latin typeface="Lato"/>
                <a:ea typeface="AppleSystemUIFont"/>
              </a:rPr>
              <a:t>c. Pagtanggap ng regalo para makakuha ng government permit o lisensiya</a:t>
            </a:r>
            <a:endParaRPr b="0" lang="en-PH" sz="1800" spc="-1" strike="noStrike">
              <a:latin typeface="AppleSystemUIFont"/>
              <a:ea typeface="AppleSystemUIFont"/>
            </a:endParaRPr>
          </a:p>
          <a:p>
            <a:pPr algn="just">
              <a:buNone/>
            </a:pPr>
            <a:r>
              <a:rPr b="1" lang="en-PH" sz="1800" spc="-1" strike="noStrike">
                <a:latin typeface="Lato"/>
                <a:ea typeface="AppleSystemUIFont"/>
              </a:rPr>
              <a:t>d. Pagtanggap na maipasok sa trabaho sa isang pribadong negosyo ang kamaganak ng isang pinunong pambayan habang nakikipagtransaksiyon sa kaniya</a:t>
            </a:r>
            <a:endParaRPr b="0" lang="en-PH" sz="1800" spc="-1" strike="noStrike">
              <a:latin typeface="AppleSystemUIFont"/>
              <a:ea typeface="AppleSystemUIFont"/>
            </a:endParaRPr>
          </a:p>
          <a:p>
            <a:pPr algn="just">
              <a:buNone/>
            </a:pPr>
            <a:r>
              <a:rPr b="1" lang="en-PH" sz="1800" spc="-1" strike="noStrike">
                <a:latin typeface="Lato"/>
                <a:ea typeface="AppleSystemUIFont"/>
              </a:rPr>
              <a:t>e. Pagdudulot ng perwisyo sa kanino mang partido o sa pamahalaan, o pagbibigay ng hindi naaayong tulong sa pagganap ng tungkulin ng pinunong pambayan sa paraang hindi patas o kapabayaan</a:t>
            </a:r>
            <a:endParaRPr b="0" lang="en-PH" sz="1800" spc="-1" strike="noStrike">
              <a:latin typeface="AppleSystemUIFont"/>
              <a:ea typeface="AppleSystemUIFont"/>
            </a:endParaRPr>
          </a:p>
          <a:p>
            <a:pPr algn="just">
              <a:buNone/>
            </a:pPr>
            <a:r>
              <a:rPr b="1" lang="en-PH" sz="1800" spc="-1" strike="noStrike">
                <a:latin typeface="Lato"/>
                <a:ea typeface="AppleSystemUIFont"/>
              </a:rPr>
              <a:t>f. Hindi pagbibigay sa nararapat na kinakailangan ng sinuman sa tamang oras upang makapangikil</a:t>
            </a:r>
            <a:endParaRPr b="0" lang="en-PH" sz="1800" spc="-1" strike="noStrike">
              <a:latin typeface="AppleSystemUIFont"/>
              <a:ea typeface="AppleSystemUIFont"/>
            </a:endParaRPr>
          </a:p>
          <a:p>
            <a:pPr algn="just">
              <a:buNone/>
            </a:pPr>
            <a:r>
              <a:rPr b="1" lang="en-PH" sz="1800" spc="-1" strike="noStrike">
                <a:latin typeface="Lato"/>
                <a:ea typeface="AppleSystemUIFont"/>
              </a:rPr>
              <a:t>g. Pagpasok sa isang kontrata o transaksiyon, sa ngalan ng pamahalaan, na hindi kanais-nais dito</a:t>
            </a:r>
            <a:endParaRPr b="0" lang="en-PH" sz="1800" spc="-1" strike="noStrike">
              <a:latin typeface="AppleSystemUIFont"/>
              <a:ea typeface="AppleSystemUIFont"/>
            </a:endParaRPr>
          </a:p>
          <a:p>
            <a:pPr algn="just">
              <a:buNone/>
            </a:pPr>
            <a:r>
              <a:rPr b="1" lang="en-PH" sz="1800" spc="-1" strike="noStrike">
                <a:latin typeface="Lato"/>
                <a:ea typeface="AppleSystemUIFont"/>
              </a:rPr>
              <a:t>h. Pagkakaroon ng pansariling kapakinabangan sa kontrata o transaksiyon sa paggawa ng tungkulin ng isang pinunong pambayan</a:t>
            </a:r>
            <a:endParaRPr b="0" lang="en-PH" sz="1800" spc="-1" strike="noStrike">
              <a:latin typeface="AppleSystemUIFont"/>
              <a:ea typeface="AppleSystemUIFont"/>
            </a:endParaRPr>
          </a:p>
          <a:p>
            <a:pPr algn="just">
              <a:buNone/>
            </a:pPr>
            <a:r>
              <a:rPr b="1" lang="en-PH" sz="1800" spc="-1" strike="noStrike">
                <a:latin typeface="Lato"/>
                <a:ea typeface="AppleSystemUIFont"/>
              </a:rPr>
              <a:t>i. Pagkakaroon ng pansariling kapakinabangan sa anumang transaksiyon na nangangailangan ng pahintulot ng board o panel na kung saan siya ay kasapi</a:t>
            </a:r>
            <a:endParaRPr b="0" lang="en-PH" sz="1800" spc="-1" strike="noStrike">
              <a:latin typeface="AppleSystemUIFont"/>
              <a:ea typeface="AppleSystemUIFont"/>
            </a:endParaRPr>
          </a:p>
          <a:p>
            <a:pPr algn="just">
              <a:buNone/>
            </a:pPr>
            <a:r>
              <a:rPr b="1" lang="en-PH" sz="1800" spc="-1" strike="noStrike">
                <a:latin typeface="Lato"/>
                <a:ea typeface="AppleSystemUIFont"/>
              </a:rPr>
              <a:t>j. Sinasadyang pagpapahintulot o pagbibigay ng lisensiya, permit, pribilehiyo, o benepisyo pabor sa isang tao na hindi naman kwalipikado o kumakatawan sa hindi naman kwalipikado</a:t>
            </a:r>
            <a:endParaRPr b="0" lang="en-PH" sz="1800" spc="-1" strike="noStrike">
              <a:latin typeface="AppleSystemUIFont"/>
              <a:ea typeface="AppleSystemUIFont"/>
            </a:endParaRPr>
          </a:p>
          <a:p>
            <a:pPr algn="just">
              <a:buNone/>
            </a:pPr>
            <a:r>
              <a:rPr b="1" lang="en-PH" sz="1800" spc="-1" strike="noStrike">
                <a:latin typeface="Lato"/>
                <a:ea typeface="AppleSystemUIFont"/>
              </a:rPr>
              <a:t>k. Paglalahad ng mahalagang impormasiyon na may confidential character</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8"/>
          <p:cNvSpPr/>
          <p:nvPr/>
        </p:nvSpPr>
        <p:spPr>
          <a:xfrm>
            <a:off x="609840" y="2160000"/>
            <a:ext cx="10949040" cy="3590280"/>
          </a:xfrm>
          <a:prstGeom prst="rect">
            <a:avLst/>
          </a:prstGeom>
          <a:noFill/>
          <a:ln w="76320">
            <a:noFill/>
          </a:ln>
        </p:spPr>
        <p:style>
          <a:lnRef idx="0"/>
          <a:fillRef idx="0"/>
          <a:effectRef idx="0"/>
          <a:fontRef idx="minor"/>
        </p:style>
      </p:sp>
      <p:sp>
        <p:nvSpPr>
          <p:cNvPr id="269" name="PlaceHolder 20"/>
          <p:cNvSpPr/>
          <p:nvPr/>
        </p:nvSpPr>
        <p:spPr>
          <a:xfrm>
            <a:off x="609480" y="198000"/>
            <a:ext cx="10008360" cy="1060920"/>
          </a:xfrm>
          <a:prstGeom prst="rect">
            <a:avLst/>
          </a:prstGeom>
          <a:solidFill>
            <a:srgbClr val="158466"/>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PH" sz="4000" spc="-1" strike="noStrike">
                <a:solidFill>
                  <a:srgbClr val="ffe994"/>
                </a:solidFill>
                <a:latin typeface="Lato"/>
                <a:ea typeface="AppleSystemUIFont"/>
              </a:rPr>
              <a:t>Epekto ng Graft and Corruption sa Lipunan</a:t>
            </a:r>
            <a:endParaRPr b="0" lang="en-PH" sz="4000" spc="-1" strike="noStrike">
              <a:latin typeface="AppleSystemUIFont"/>
              <a:ea typeface="AppleSystemUIFont"/>
            </a:endParaRPr>
          </a:p>
        </p:txBody>
      </p:sp>
      <p:sp>
        <p:nvSpPr>
          <p:cNvPr id="270" name="PlaceHolder 23"/>
          <p:cNvSpPr/>
          <p:nvPr/>
        </p:nvSpPr>
        <p:spPr>
          <a:xfrm>
            <a:off x="609480" y="1458000"/>
            <a:ext cx="9470520" cy="522000"/>
          </a:xfrm>
          <a:prstGeom prst="rect">
            <a:avLst/>
          </a:prstGeom>
          <a:solidFill>
            <a:srgbClr val="158466"/>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PH" sz="2000" spc="-1" strike="noStrike">
                <a:solidFill>
                  <a:srgbClr val="ffe994"/>
                </a:solidFill>
                <a:latin typeface="Lato"/>
                <a:ea typeface="AppleSystemUIFont"/>
              </a:rPr>
              <a:t>2. Republic Act No. 7080 (An Act Defining and Penalizing the Crime of Plunder)</a:t>
            </a:r>
            <a:endParaRPr b="0" lang="en-PH" sz="2000" spc="-1" strike="noStrike">
              <a:latin typeface="AppleSystemUIFont"/>
              <a:ea typeface="AppleSystemUIFont"/>
            </a:endParaRPr>
          </a:p>
        </p:txBody>
      </p:sp>
      <p:sp>
        <p:nvSpPr>
          <p:cNvPr id="271" name="PlaceHolder 24"/>
          <p:cNvSpPr txBox="1"/>
          <p:nvPr/>
        </p:nvSpPr>
        <p:spPr>
          <a:xfrm>
            <a:off x="605880" y="2072880"/>
            <a:ext cx="10972080" cy="3867120"/>
          </a:xfrm>
          <a:prstGeom prst="rect">
            <a:avLst/>
          </a:prstGeom>
          <a:noFill/>
          <a:ln w="0">
            <a:noFill/>
          </a:ln>
        </p:spPr>
        <p:txBody>
          <a:bodyPr lIns="0" rIns="0" tIns="0" bIns="0" anchor="t">
            <a:normAutofit/>
          </a:bodyPr>
          <a:p>
            <a:pPr algn="just">
              <a:spcBef>
                <a:spcPts val="1417"/>
              </a:spcBef>
              <a:buNone/>
            </a:pPr>
            <a:endParaRPr b="1" lang="en-PH" sz="2000" spc="-1" strike="noStrike">
              <a:latin typeface="Lato"/>
              <a:ea typeface="AppleSystemUIFont"/>
            </a:endParaRPr>
          </a:p>
          <a:p>
            <a:pPr algn="just">
              <a:spcBef>
                <a:spcPts val="1417"/>
              </a:spcBef>
              <a:buNone/>
            </a:pPr>
            <a:r>
              <a:rPr b="1" lang="en-PH" sz="2000" spc="-1" strike="noStrike">
                <a:latin typeface="Lato"/>
                <a:ea typeface="AppleSystemUIFont"/>
              </a:rPr>
              <a:t>Ang pandarambong (plunder) ay ang pagkakamal ng salapi na hindi bababa sa limampung milyong piso (₱50,000,000.00) ay pagkakasala ng pandarambong at may parusang reclusion perpetua (habang-buhay na pagkakakulong) hanggang kamatayan (https://www.doj.gov.ph/files/7080.pdf).</a:t>
            </a:r>
            <a:endParaRPr b="1"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9"/>
          <p:cNvSpPr/>
          <p:nvPr/>
        </p:nvSpPr>
        <p:spPr>
          <a:xfrm>
            <a:off x="609840" y="2160000"/>
            <a:ext cx="10949040" cy="3590280"/>
          </a:xfrm>
          <a:prstGeom prst="rect">
            <a:avLst/>
          </a:prstGeom>
          <a:noFill/>
          <a:ln w="76320">
            <a:noFill/>
          </a:ln>
        </p:spPr>
        <p:style>
          <a:lnRef idx="0"/>
          <a:fillRef idx="0"/>
          <a:effectRef idx="0"/>
          <a:fontRef idx="minor"/>
        </p:style>
      </p:sp>
      <p:sp>
        <p:nvSpPr>
          <p:cNvPr id="273" name="PlaceHolder 25"/>
          <p:cNvSpPr/>
          <p:nvPr/>
        </p:nvSpPr>
        <p:spPr>
          <a:xfrm>
            <a:off x="609480" y="198000"/>
            <a:ext cx="10008360" cy="1060920"/>
          </a:xfrm>
          <a:prstGeom prst="rect">
            <a:avLst/>
          </a:prstGeom>
          <a:solidFill>
            <a:srgbClr val="158466"/>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PH" sz="4000" spc="-1" strike="noStrike">
                <a:solidFill>
                  <a:srgbClr val="ffe994"/>
                </a:solidFill>
                <a:latin typeface="Lato"/>
                <a:ea typeface="AppleSystemUIFont"/>
              </a:rPr>
              <a:t>Epekto ng Graft and Corruption sa Lipunan</a:t>
            </a:r>
            <a:endParaRPr b="0" lang="en-PH" sz="4000" spc="-1" strike="noStrike">
              <a:latin typeface="AppleSystemUIFont"/>
              <a:ea typeface="AppleSystemUIFont"/>
            </a:endParaRPr>
          </a:p>
        </p:txBody>
      </p:sp>
      <p:sp>
        <p:nvSpPr>
          <p:cNvPr id="274" name="PlaceHolder 26"/>
          <p:cNvSpPr/>
          <p:nvPr/>
        </p:nvSpPr>
        <p:spPr>
          <a:xfrm>
            <a:off x="609480" y="1458000"/>
            <a:ext cx="8390520" cy="522000"/>
          </a:xfrm>
          <a:prstGeom prst="rect">
            <a:avLst/>
          </a:prstGeom>
          <a:solidFill>
            <a:srgbClr val="158466"/>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PH" sz="2000" spc="-1" strike="noStrike">
                <a:solidFill>
                  <a:srgbClr val="ffe994"/>
                </a:solidFill>
                <a:latin typeface="Lato"/>
                <a:ea typeface="AppleSystemUIFont"/>
              </a:rPr>
              <a:t>3. Revised Penal Codes (Title VII) – Crimes Committed by Public Officers</a:t>
            </a:r>
            <a:endParaRPr b="0" lang="en-PH" sz="2000" spc="-1" strike="noStrike">
              <a:latin typeface="Lato"/>
              <a:ea typeface="AppleSystemUIFont"/>
            </a:endParaRPr>
          </a:p>
        </p:txBody>
      </p:sp>
      <p:sp>
        <p:nvSpPr>
          <p:cNvPr id="275" name="PlaceHolder 27"/>
          <p:cNvSpPr txBox="1"/>
          <p:nvPr/>
        </p:nvSpPr>
        <p:spPr>
          <a:xfrm>
            <a:off x="605880" y="2072880"/>
            <a:ext cx="10972080" cy="3867120"/>
          </a:xfrm>
          <a:prstGeom prst="rect">
            <a:avLst/>
          </a:prstGeom>
          <a:noFill/>
          <a:ln w="0">
            <a:noFill/>
          </a:ln>
        </p:spPr>
        <p:txBody>
          <a:bodyPr lIns="0" rIns="0" tIns="0" bIns="0" anchor="t">
            <a:normAutofit/>
          </a:bodyPr>
          <a:p>
            <a:endParaRPr b="0" lang="en-PH" sz="1200" spc="-1" strike="noStrike">
              <a:latin typeface="AppleSystemUIFont"/>
              <a:ea typeface="AppleSystemUIFont"/>
            </a:endParaRPr>
          </a:p>
          <a:p>
            <a:r>
              <a:rPr b="1" lang="en-PH" sz="2000" spc="-1" strike="noStrike">
                <a:latin typeface="Lato"/>
                <a:ea typeface="AppleSystemUIFont"/>
              </a:rPr>
              <a:t>a. Malfeasance and Misfeasance</a:t>
            </a:r>
            <a:endParaRPr b="0" lang="en-PH" sz="2000" spc="-1" strike="noStrike">
              <a:latin typeface="AppleSystemUIFont"/>
              <a:ea typeface="AppleSystemUIFont"/>
            </a:endParaRPr>
          </a:p>
          <a:p>
            <a:endParaRPr b="0" lang="en-PH" sz="2000" spc="-1" strike="noStrike">
              <a:latin typeface="AppleSystemUIFont"/>
              <a:ea typeface="AppleSystemUIFont"/>
            </a:endParaRPr>
          </a:p>
          <a:p>
            <a:r>
              <a:rPr b="1" lang="en-PH" sz="2000" spc="-1" strike="noStrike">
                <a:latin typeface="Lato"/>
                <a:ea typeface="AppleSystemUIFont"/>
              </a:rPr>
              <a:t>i. Pagpapabaya sa Tungkulin</a:t>
            </a:r>
            <a:endParaRPr b="0" lang="en-PH" sz="2000" spc="-1" strike="noStrike">
              <a:latin typeface="AppleSystemUIFont"/>
              <a:ea typeface="AppleSystemUIFont"/>
            </a:endParaRPr>
          </a:p>
          <a:p>
            <a:r>
              <a:rPr b="1" lang="en-PH" sz="2000" spc="-1" strike="noStrike">
                <a:latin typeface="Lato"/>
                <a:ea typeface="AppleSystemUIFont"/>
              </a:rPr>
              <a:t>ii. Panunuhol</a:t>
            </a:r>
            <a:endParaRPr b="0" lang="en-PH" sz="2000" spc="-1" strike="noStrike">
              <a:latin typeface="AppleSystemUIFont"/>
              <a:ea typeface="AppleSystemUIFont"/>
            </a:endParaRPr>
          </a:p>
          <a:p>
            <a:endParaRPr b="0" lang="en-PH" sz="2000" spc="-1" strike="noStrike">
              <a:latin typeface="AppleSystemUIFont"/>
              <a:ea typeface="AppleSystemUIFont"/>
            </a:endParaRPr>
          </a:p>
          <a:p>
            <a:r>
              <a:rPr b="1" lang="en-PH" sz="2000" spc="-1" strike="noStrike">
                <a:latin typeface="Lato"/>
                <a:ea typeface="AppleSystemUIFont"/>
              </a:rPr>
              <a:t>b. Panloloko at Ilegal na mga Paghingi at Transaksiyon (Fraud and Illegal Exactions and Transactions)</a:t>
            </a:r>
            <a:endParaRPr b="0" lang="en-PH" sz="2000" spc="-1" strike="noStrike">
              <a:latin typeface="AppleSystemUIFont"/>
              <a:ea typeface="AppleSystemUIFont"/>
            </a:endParaRPr>
          </a:p>
          <a:p>
            <a:endParaRPr b="0" lang="en-PH" sz="2000" spc="-1" strike="noStrike">
              <a:latin typeface="AppleSystemUIFont"/>
              <a:ea typeface="AppleSystemUIFont"/>
            </a:endParaRPr>
          </a:p>
          <a:p>
            <a:r>
              <a:rPr b="1" lang="en-PH" sz="2000" spc="-1" strike="noStrike">
                <a:latin typeface="Lato"/>
                <a:ea typeface="AppleSystemUIFont"/>
              </a:rPr>
              <a:t>c. Maling Paggamit sa Pera ng Bayan o Ari-arian</a:t>
            </a:r>
            <a:endParaRPr b="0" lang="en-PH" sz="2000" spc="-1" strike="noStrike">
              <a:latin typeface="AppleSystemUIFont"/>
              <a:ea typeface="AppleSystemUIFont"/>
            </a:endParaRPr>
          </a:p>
          <a:p>
            <a:endParaRPr b="0" lang="en-PH" sz="2000" spc="-1" strike="noStrike">
              <a:latin typeface="AppleSystemUIFont"/>
              <a:ea typeface="AppleSystemUIFont"/>
            </a:endParaRPr>
          </a:p>
          <a:p>
            <a:r>
              <a:rPr b="1" lang="en-PH" sz="2000" spc="-1" strike="noStrike">
                <a:latin typeface="Lato"/>
                <a:ea typeface="AppleSystemUIFont"/>
              </a:rPr>
              <a:t>(https://www.doj.gov.ph/files/titleVII.pdf)</a:t>
            </a:r>
            <a:endParaRPr b="0" lang="en-PH" sz="2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PlaceHolder 28"/>
          <p:cNvSpPr/>
          <p:nvPr/>
        </p:nvSpPr>
        <p:spPr>
          <a:xfrm>
            <a:off x="609840" y="2160000"/>
            <a:ext cx="10949040" cy="3590280"/>
          </a:xfrm>
          <a:prstGeom prst="rect">
            <a:avLst/>
          </a:prstGeom>
          <a:noFill/>
          <a:ln w="76320">
            <a:noFill/>
          </a:ln>
        </p:spPr>
        <p:style>
          <a:lnRef idx="0"/>
          <a:fillRef idx="0"/>
          <a:effectRef idx="0"/>
          <a:fontRef idx="minor"/>
        </p:style>
      </p:sp>
      <p:sp>
        <p:nvSpPr>
          <p:cNvPr id="277" name="PlaceHolder 1"/>
          <p:cNvSpPr>
            <a:spLocks noGrp="1"/>
          </p:cNvSpPr>
          <p:nvPr>
            <p:ph/>
          </p:nvPr>
        </p:nvSpPr>
        <p:spPr>
          <a:xfrm>
            <a:off x="609480" y="1604520"/>
            <a:ext cx="10972080" cy="3976920"/>
          </a:xfrm>
          <a:prstGeom prst="rect">
            <a:avLst/>
          </a:prstGeom>
          <a:noFill/>
          <a:ln w="0">
            <a:noFill/>
          </a:ln>
        </p:spPr>
        <p:txBody>
          <a:bodyPr lIns="0" rIns="0" tIns="0" bIns="0" anchor="t">
            <a:normAutofit fontScale="93000"/>
          </a:bodyPr>
          <a:p>
            <a:pPr algn="just">
              <a:buNone/>
            </a:pPr>
            <a:r>
              <a:rPr b="1" lang="en-PH" sz="2000" spc="-1" strike="noStrike">
                <a:latin typeface="Lato"/>
              </a:rPr>
              <a:t>Ang Republic Act No. 6713 (Conduct and Ethical Standards for Public Officials and Employees) ay ang batas na gumagabay sa pinuno o kawaning pambayan. Nakasaad sa Seksiyon I, Pahayag ng mga Patakaran: Ang patakaran ng estado ay palaganapin ang mataas na batayang pang-etikal sa serbisyo publiko. Ang mga pinuno at mga kawaning pambayan ay kailangang sa lahat ng pagkakataon ay may pananagutan sa sambayanan at dapat gampanan ang kanilang mga tungkulin na taglay ang pinakamataas na pakundangan, dangal, kahusayan, at katapatan, mamuhay nang buong kapakumbabaan, at itaguyod ang kapakanan ng sambayanan ng higit pa sa sariling interes.</a:t>
            </a: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rPr>
              <a:t>Sa puntong ito ay kakailanganin ng pagtatasa kung bakit patuloy ang graft and corruption sa pamahalaan, sa kabila ng kaliwa’t kanang mga batas laban dito, gamit ang balangkas na nagpapakita na ang indibidwal na tao ang humuhubog sa lipunan (a la Lawrence Kohlberg’s at Clare Grave’s developmental theories). Ang graft and corruption ay ang kabaliktaran ng “tamang dapat gawin” (the right thing to do). Ang “tamang dapat gawin” ay usaping may kinalaman sa malalim na pagkaunawa sa kalayaan ng tao (iyan ay paksang nakapaloob sa asignaturang Pambungad sa Pilosopiya ng Tao na iyong pag-aaralan sa senior high school.)</a:t>
            </a:r>
            <a:endParaRPr b="1" lang="en-PH" sz="2000" spc="-1" strike="noStrike">
              <a:latin typeface="Lato"/>
              <a:ea typeface="AppleSystemUIFont"/>
            </a:endParaRPr>
          </a:p>
        </p:txBody>
      </p:sp>
      <p:sp>
        <p:nvSpPr>
          <p:cNvPr id="278" name="PlaceHolder 29"/>
          <p:cNvSpPr/>
          <p:nvPr/>
        </p:nvSpPr>
        <p:spPr>
          <a:xfrm>
            <a:off x="609480" y="198000"/>
            <a:ext cx="10008360" cy="1060920"/>
          </a:xfrm>
          <a:prstGeom prst="rect">
            <a:avLst/>
          </a:prstGeom>
          <a:solidFill>
            <a:srgbClr val="158466"/>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PH" sz="4000" spc="-1" strike="noStrike">
                <a:solidFill>
                  <a:srgbClr val="ffe994"/>
                </a:solidFill>
                <a:latin typeface="Lato"/>
                <a:ea typeface="AppleSystemUIFont"/>
              </a:rPr>
              <a:t>Epekto ng Graft and Corruption sa Lipunan</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PlaceHolder 30"/>
          <p:cNvSpPr/>
          <p:nvPr/>
        </p:nvSpPr>
        <p:spPr>
          <a:xfrm>
            <a:off x="609840" y="2160000"/>
            <a:ext cx="10949040" cy="3590280"/>
          </a:xfrm>
          <a:prstGeom prst="rect">
            <a:avLst/>
          </a:prstGeom>
          <a:noFill/>
          <a:ln w="76320">
            <a:noFill/>
          </a:ln>
        </p:spPr>
        <p:style>
          <a:lnRef idx="0"/>
          <a:fillRef idx="0"/>
          <a:effectRef idx="0"/>
          <a:fontRef idx="minor"/>
        </p:style>
      </p:sp>
      <p:sp>
        <p:nvSpPr>
          <p:cNvPr id="280" name="PlaceHolder 1"/>
          <p:cNvSpPr>
            <a:spLocks noGrp="1"/>
          </p:cNvSpPr>
          <p:nvPr>
            <p:ph/>
          </p:nvPr>
        </p:nvSpPr>
        <p:spPr>
          <a:xfrm>
            <a:off x="609480" y="1604520"/>
            <a:ext cx="10972080" cy="4155480"/>
          </a:xfrm>
          <a:prstGeom prst="rect">
            <a:avLst/>
          </a:prstGeom>
          <a:noFill/>
          <a:ln w="0">
            <a:noFill/>
          </a:ln>
        </p:spPr>
        <p:txBody>
          <a:bodyPr lIns="0" rIns="0" tIns="0" bIns="0" anchor="t">
            <a:normAutofit fontScale="98000"/>
          </a:bodyPr>
          <a:p>
            <a:pPr algn="just">
              <a:buNone/>
            </a:pPr>
            <a:r>
              <a:rPr b="1" lang="en-PH" sz="2000" spc="-1" strike="noStrike">
                <a:latin typeface="Lato"/>
                <a:ea typeface="AppleSystemUIFont"/>
              </a:rPr>
              <a:t>Pahapyaw na tatalakayin ang dalawang paksa. Ang una ay tungkol sa kalayaan ng tao, na ang layunin ay mabatid ang kahalagahan ng pagiging maingat sa iyong pagpapasiya dahil may kahihinatnan ang bawat pagpili (DepEd, 2016). Ang pagkaunawa at pagpili sa “tamang dapat gawin” ay nakaugat sa kalayaan ng tao na kakayahang lumalago mula sa pansariling kapakanan ng mga paslit patungo sa kapakanan ng mga mahal sa buhay tulad ng pamilya, at kung mapalad ay maabot ang paglago na nakatuon sa kapakanan ng bawat kapuwa tao (a la Kohlberg’s moral development.)</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1" lang="en-PH" sz="2000" spc="-1" strike="noStrike">
                <a:latin typeface="Lato"/>
                <a:ea typeface="AppleSystemUIFont"/>
              </a:rPr>
              <a:t>Ang pangalawa ay ang ugnayan ng indibidwal na tao at lipunan, na ang layunin naman ay ang makilala kung paano “nahuhubog ng tao ang lipunan” (Ibid.). Ang pagpapahalaga ng tao ay kakayahan ding lumalago mula sa paslit na nadadala ng bugso ng damdamin hanggang siya ay matutong sumunod sa mga alituntunin sa pamilya at mga turo ng relihiyon hanggang sa unibersal na pagpapahalaga sa dangal ng bawat tao at demokratikong ligal na pagtrato sa kapuwa tao (a la Claire Grave’s values development).</a:t>
            </a:r>
            <a:endParaRPr b="0" lang="en-PH" sz="2000" spc="-1" strike="noStrike">
              <a:latin typeface="AppleSystemUIFont"/>
              <a:ea typeface="AppleSystemUIFont"/>
            </a:endParaRPr>
          </a:p>
        </p:txBody>
      </p:sp>
      <p:sp>
        <p:nvSpPr>
          <p:cNvPr id="281" name="PlaceHolder 31"/>
          <p:cNvSpPr/>
          <p:nvPr/>
        </p:nvSpPr>
        <p:spPr>
          <a:xfrm>
            <a:off x="609480" y="198000"/>
            <a:ext cx="10008360" cy="1060920"/>
          </a:xfrm>
          <a:prstGeom prst="rect">
            <a:avLst/>
          </a:prstGeom>
          <a:solidFill>
            <a:srgbClr val="158466"/>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PH" sz="4000" spc="-1" strike="noStrike">
                <a:solidFill>
                  <a:srgbClr val="ffe994"/>
                </a:solidFill>
                <a:latin typeface="Lato"/>
                <a:ea typeface="AppleSystemUIFont"/>
              </a:rPr>
              <a:t>Epekto ng Graft and Corruption sa Lipunan</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7524</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2023-05-10T16:37:10Z</dcterms:modified>
  <cp:revision>3427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