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0.png" ContentType="image/png"/>
  <Override PartName="/ppt/media/image29.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6520" cy="678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3400" cy="2723400"/>
          </a:xfrm>
          <a:prstGeom prst="rect">
            <a:avLst/>
          </a:prstGeom>
          <a:ln w="0">
            <a:noFill/>
          </a:ln>
        </p:spPr>
      </p:pic>
      <p:sp>
        <p:nvSpPr>
          <p:cNvPr id="2" name="Rectangle 5"/>
          <p:cNvSpPr/>
          <p:nvPr/>
        </p:nvSpPr>
        <p:spPr>
          <a:xfrm>
            <a:off x="3487320" y="1475280"/>
            <a:ext cx="8628840" cy="37868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8840" cy="3085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6520" cy="559440"/>
          </a:xfrm>
          <a:prstGeom prst="rect">
            <a:avLst/>
          </a:prstGeom>
          <a:ln w="0">
            <a:noFill/>
          </a:ln>
        </p:spPr>
      </p:pic>
      <p:sp>
        <p:nvSpPr>
          <p:cNvPr id="43" name="Rectangle 7"/>
          <p:cNvSpPr/>
          <p:nvPr/>
        </p:nvSpPr>
        <p:spPr>
          <a:xfrm>
            <a:off x="10868760" y="0"/>
            <a:ext cx="894960" cy="894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9040" cy="959040"/>
          </a:xfrm>
          <a:prstGeom prst="rect">
            <a:avLst/>
          </a:prstGeom>
          <a:ln w="0">
            <a:noFill/>
          </a:ln>
        </p:spPr>
      </p:pic>
      <p:sp>
        <p:nvSpPr>
          <p:cNvPr id="45" name="TextBox 9"/>
          <p:cNvSpPr/>
          <p:nvPr/>
        </p:nvSpPr>
        <p:spPr>
          <a:xfrm>
            <a:off x="185400" y="6362280"/>
            <a:ext cx="4616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40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540840" cy="3309120"/>
          </a:xfrm>
          <a:prstGeom prst="rect">
            <a:avLst/>
          </a:prstGeom>
          <a:ln w="127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4" name="Picture 18" descr=""/>
          <p:cNvPicPr/>
          <p:nvPr/>
        </p:nvPicPr>
        <p:blipFill>
          <a:blip r:embed="rId2"/>
          <a:stretch/>
        </p:blipFill>
        <p:spPr>
          <a:xfrm>
            <a:off x="0" y="6242760"/>
            <a:ext cx="12116520" cy="559440"/>
          </a:xfrm>
          <a:prstGeom prst="rect">
            <a:avLst/>
          </a:prstGeom>
          <a:ln w="0">
            <a:noFill/>
          </a:ln>
        </p:spPr>
      </p:pic>
      <p:sp>
        <p:nvSpPr>
          <p:cNvPr id="125" name="Rectangle 7"/>
          <p:cNvSpPr/>
          <p:nvPr/>
        </p:nvSpPr>
        <p:spPr>
          <a:xfrm>
            <a:off x="10868760" y="0"/>
            <a:ext cx="894960" cy="894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26" name="Picture 10" descr=""/>
          <p:cNvPicPr/>
          <p:nvPr/>
        </p:nvPicPr>
        <p:blipFill>
          <a:blip r:embed="rId3"/>
          <a:stretch/>
        </p:blipFill>
        <p:spPr>
          <a:xfrm>
            <a:off x="10857240" y="-64440"/>
            <a:ext cx="959040" cy="959040"/>
          </a:xfrm>
          <a:prstGeom prst="rect">
            <a:avLst/>
          </a:prstGeom>
          <a:ln w="0">
            <a:noFill/>
          </a:ln>
        </p:spPr>
      </p:pic>
      <p:sp>
        <p:nvSpPr>
          <p:cNvPr id="127" name="TextBox 9"/>
          <p:cNvSpPr/>
          <p:nvPr/>
        </p:nvSpPr>
        <p:spPr>
          <a:xfrm>
            <a:off x="185400" y="6362280"/>
            <a:ext cx="4616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28" name="TextBox 11"/>
          <p:cNvSpPr/>
          <p:nvPr/>
        </p:nvSpPr>
        <p:spPr>
          <a:xfrm>
            <a:off x="9360000" y="6352200"/>
            <a:ext cx="2640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2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30"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39.xml"/>
</Relationships>
</file>

<file path=ppt/slides/_rels/slide1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39.xml"/>
</Relationships>
</file>

<file path=ppt/slides/_rels/slide1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39.xml"/>
</Relationships>
</file>

<file path=ppt/slides/_rels/slide1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39.xml"/>
</Relationships>
</file>

<file path=ppt/slides/_rels/slide1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39.xml"/>
</Relationships>
</file>

<file path=ppt/slides/_rels/slide15.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39.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39.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39.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39.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39.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39.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39.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4140000" y="3077280"/>
            <a:ext cx="7550640" cy="7002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US" sz="4000" spc="-1" strike="noStrike">
                <a:solidFill>
                  <a:srgbClr val="ffffff"/>
                </a:solidFill>
                <a:latin typeface="Lato"/>
                <a:ea typeface="AppleSystemUIFont"/>
              </a:rPr>
              <a:t>Mga Anyong Lupa at Tubig Natin</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4516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
        <p:nvSpPr>
          <p:cNvPr id="213" name="PlaceHolder 2"/>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r>
              <a:rPr b="0" lang="en-PH" sz="2000" spc="-1" strike="noStrike">
                <a:latin typeface="Lato"/>
              </a:rPr>
              <a:t>Ang karagatan ang pinakamalawak, pinakamalaki, at pinakamalalim na anyong tubig o katubigan. Mga malalaking barko ang dumaraan dito. Maalat ang tubig dito. Tingnan ang Karagatang Pasipiko sa larawan. May mga komunidad na malapit dito. Malapit ba kayo rito?</a:t>
            </a:r>
            <a:endParaRPr b="0" lang="en-PH" sz="2000" spc="-1" strike="noStrike">
              <a:latin typeface="Lato"/>
              <a:ea typeface="PingFang SC"/>
            </a:endParaRPr>
          </a:p>
        </p:txBody>
      </p:sp>
      <p:sp>
        <p:nvSpPr>
          <p:cNvPr id="214"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Karagatan</a:t>
            </a:r>
            <a:endParaRPr b="0" lang="en-PH" sz="2000" spc="-1" strike="noStrike">
              <a:latin typeface="Arial"/>
            </a:endParaRPr>
          </a:p>
        </p:txBody>
      </p:sp>
      <p:pic>
        <p:nvPicPr>
          <p:cNvPr id="215" name="" descr=""/>
          <p:cNvPicPr/>
          <p:nvPr/>
        </p:nvPicPr>
        <p:blipFill>
          <a:blip r:embed="rId1"/>
          <a:stretch/>
        </p:blipFill>
        <p:spPr>
          <a:xfrm>
            <a:off x="2016720" y="1168560"/>
            <a:ext cx="1187280" cy="524160"/>
          </a:xfrm>
          <a:prstGeom prst="rect">
            <a:avLst/>
          </a:prstGeom>
          <a:ln w="0">
            <a:noFill/>
          </a:ln>
        </p:spPr>
      </p:pic>
      <p:pic>
        <p:nvPicPr>
          <p:cNvPr id="216" name="" descr=""/>
          <p:cNvPicPr/>
          <p:nvPr/>
        </p:nvPicPr>
        <p:blipFill>
          <a:blip r:embed="rId2"/>
          <a:stretch/>
        </p:blipFill>
        <p:spPr>
          <a:xfrm>
            <a:off x="7020000" y="1800000"/>
            <a:ext cx="4703400" cy="3357360"/>
          </a:xfrm>
          <a:prstGeom prst="rect">
            <a:avLst/>
          </a:prstGeom>
          <a:ln w="0">
            <a:noFill/>
          </a:ln>
        </p:spPr>
      </p:pic>
      <p:sp>
        <p:nvSpPr>
          <p:cNvPr id="217" name=""/>
          <p:cNvSpPr txBox="1"/>
          <p:nvPr/>
        </p:nvSpPr>
        <p:spPr>
          <a:xfrm>
            <a:off x="8712000" y="5255280"/>
            <a:ext cx="1332000" cy="396720"/>
          </a:xfrm>
          <a:prstGeom prst="rect">
            <a:avLst/>
          </a:prstGeom>
          <a:noFill/>
          <a:ln w="0">
            <a:noFill/>
          </a:ln>
        </p:spPr>
        <p:txBody>
          <a:bodyPr lIns="90000" rIns="90000" tIns="45000" bIns="45000" anchor="t">
            <a:noAutofit/>
          </a:bodyPr>
          <a:p>
            <a:r>
              <a:rPr b="1" lang="en-PH" sz="2000" spc="-1" strike="noStrike">
                <a:latin typeface="Lato"/>
              </a:rPr>
              <a:t>Karatagan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Maliit na bahagi ng karagatan ang dagat. Maalat din ang tubig dito tulad ng sa karagatan. Ang Dagat Celebes at Dagat Sulu ay ilan sa mga dagat na malapit sa ating bansa.</a:t>
            </a:r>
            <a:endParaRPr b="0" lang="en-PH" sz="2000" spc="-1" strike="noStrike">
              <a:latin typeface="Lato"/>
              <a:ea typeface="PingFang SC"/>
            </a:endParaRPr>
          </a:p>
        </p:txBody>
      </p:sp>
      <p:sp>
        <p:nvSpPr>
          <p:cNvPr id="219"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Dagat</a:t>
            </a:r>
            <a:endParaRPr b="0" lang="en-PH" sz="2000" spc="-1" strike="noStrike">
              <a:latin typeface="Arial"/>
            </a:endParaRPr>
          </a:p>
        </p:txBody>
      </p:sp>
      <p:sp>
        <p:nvSpPr>
          <p:cNvPr id="220" name=""/>
          <p:cNvSpPr txBox="1"/>
          <p:nvPr/>
        </p:nvSpPr>
        <p:spPr>
          <a:xfrm>
            <a:off x="8928000" y="5255280"/>
            <a:ext cx="972000" cy="396720"/>
          </a:xfrm>
          <a:prstGeom prst="rect">
            <a:avLst/>
          </a:prstGeom>
          <a:noFill/>
          <a:ln w="0">
            <a:noFill/>
          </a:ln>
        </p:spPr>
        <p:txBody>
          <a:bodyPr lIns="90000" rIns="90000" tIns="45000" bIns="45000" anchor="t">
            <a:noAutofit/>
          </a:bodyPr>
          <a:p>
            <a:r>
              <a:rPr b="1" lang="en-PH" sz="2000" spc="-1" strike="noStrike">
                <a:latin typeface="Lato"/>
              </a:rPr>
              <a:t>Dagat</a:t>
            </a:r>
            <a:endParaRPr b="0" lang="en-PH" sz="2000" spc="-1" strike="noStrike">
              <a:latin typeface="Arial"/>
            </a:endParaRPr>
          </a:p>
        </p:txBody>
      </p:sp>
      <p:pic>
        <p:nvPicPr>
          <p:cNvPr id="221" name="" descr=""/>
          <p:cNvPicPr/>
          <p:nvPr/>
        </p:nvPicPr>
        <p:blipFill>
          <a:blip r:embed="rId1"/>
          <a:stretch/>
        </p:blipFill>
        <p:spPr>
          <a:xfrm>
            <a:off x="1521720" y="1267560"/>
            <a:ext cx="1106280" cy="358200"/>
          </a:xfrm>
          <a:prstGeom prst="rect">
            <a:avLst/>
          </a:prstGeom>
          <a:ln w="0">
            <a:noFill/>
          </a:ln>
        </p:spPr>
      </p:pic>
      <p:pic>
        <p:nvPicPr>
          <p:cNvPr id="222" name="" descr=""/>
          <p:cNvPicPr/>
          <p:nvPr/>
        </p:nvPicPr>
        <p:blipFill>
          <a:blip r:embed="rId2"/>
          <a:stretch/>
        </p:blipFill>
        <p:spPr>
          <a:xfrm>
            <a:off x="6840000" y="1908000"/>
            <a:ext cx="5040000" cy="3312000"/>
          </a:xfrm>
          <a:prstGeom prst="rect">
            <a:avLst/>
          </a:prstGeom>
          <a:ln w="0">
            <a:noFill/>
          </a:ln>
        </p:spPr>
      </p:pic>
      <p:sp>
        <p:nvSpPr>
          <p:cNvPr id="223" name=""/>
          <p:cNvSpPr txBox="1"/>
          <p:nvPr/>
        </p:nvSpPr>
        <p:spPr>
          <a:xfrm>
            <a:off x="609840" y="24552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Ang look ay isang anyong tubig na bahagyang pinalilibutan ng kalupaan. Nakadugtong ito sa mas malaking anyong tubig tulad ng dagat. Malalim ito at ginagamit na daungan ng mga barko. May look sa Maynila at sa Laguna.</a:t>
            </a:r>
            <a:endParaRPr b="0" lang="en-PH" sz="2000" spc="-1" strike="noStrike">
              <a:latin typeface="Lato"/>
              <a:ea typeface="PingFang SC"/>
            </a:endParaRPr>
          </a:p>
        </p:txBody>
      </p:sp>
      <p:sp>
        <p:nvSpPr>
          <p:cNvPr id="225"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Look</a:t>
            </a:r>
            <a:endParaRPr b="0" lang="en-PH" sz="2000" spc="-1" strike="noStrike">
              <a:latin typeface="Arial"/>
            </a:endParaRPr>
          </a:p>
        </p:txBody>
      </p:sp>
      <p:sp>
        <p:nvSpPr>
          <p:cNvPr id="226" name=""/>
          <p:cNvSpPr txBox="1"/>
          <p:nvPr/>
        </p:nvSpPr>
        <p:spPr>
          <a:xfrm>
            <a:off x="9000000" y="5147280"/>
            <a:ext cx="792000" cy="396720"/>
          </a:xfrm>
          <a:prstGeom prst="rect">
            <a:avLst/>
          </a:prstGeom>
          <a:noFill/>
          <a:ln w="0">
            <a:noFill/>
          </a:ln>
        </p:spPr>
        <p:txBody>
          <a:bodyPr lIns="90000" rIns="90000" tIns="45000" bIns="45000" anchor="t">
            <a:noAutofit/>
          </a:bodyPr>
          <a:p>
            <a:r>
              <a:rPr b="1" lang="en-PH" sz="2000" spc="-1" strike="noStrike">
                <a:latin typeface="Lato"/>
              </a:rPr>
              <a:t>Look</a:t>
            </a:r>
            <a:endParaRPr b="0" lang="en-PH" sz="2000" spc="-1" strike="noStrike">
              <a:latin typeface="Arial"/>
            </a:endParaRPr>
          </a:p>
        </p:txBody>
      </p:sp>
      <p:pic>
        <p:nvPicPr>
          <p:cNvPr id="227" name="" descr=""/>
          <p:cNvPicPr/>
          <p:nvPr/>
        </p:nvPicPr>
        <p:blipFill>
          <a:blip r:embed="rId1"/>
          <a:stretch/>
        </p:blipFill>
        <p:spPr>
          <a:xfrm>
            <a:off x="1440000" y="1188000"/>
            <a:ext cx="720000" cy="464760"/>
          </a:xfrm>
          <a:prstGeom prst="rect">
            <a:avLst/>
          </a:prstGeom>
          <a:ln w="0">
            <a:noFill/>
          </a:ln>
        </p:spPr>
      </p:pic>
      <p:pic>
        <p:nvPicPr>
          <p:cNvPr id="228" name="" descr=""/>
          <p:cNvPicPr/>
          <p:nvPr/>
        </p:nvPicPr>
        <p:blipFill>
          <a:blip r:embed="rId2"/>
          <a:stretch/>
        </p:blipFill>
        <p:spPr>
          <a:xfrm>
            <a:off x="6840000" y="1843560"/>
            <a:ext cx="5067720" cy="3196440"/>
          </a:xfrm>
          <a:prstGeom prst="rect">
            <a:avLst/>
          </a:prstGeom>
          <a:ln w="0">
            <a:noFill/>
          </a:ln>
        </p:spPr>
      </p:pic>
      <p:sp>
        <p:nvSpPr>
          <p:cNvPr id="229" name=""/>
          <p:cNvSpPr txBox="1"/>
          <p:nvPr/>
        </p:nvSpPr>
        <p:spPr>
          <a:xfrm>
            <a:off x="609840" y="24552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Ang lawa ay isa pang uri ng katubigan. Napaliligiran ito ng lupa. Matabang ang tubig dito. Ang mga lawa ay karaniwang pinangingisdaan o di kaya ay pinaliliguan ng mga tao.</a:t>
            </a:r>
            <a:endParaRPr b="0" lang="en-PH" sz="2000" spc="-1" strike="noStrike">
              <a:latin typeface="Lato"/>
              <a:ea typeface="PingFang SC"/>
            </a:endParaRPr>
          </a:p>
        </p:txBody>
      </p:sp>
      <p:sp>
        <p:nvSpPr>
          <p:cNvPr id="231"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Lawa</a:t>
            </a:r>
            <a:endParaRPr b="0" lang="en-PH" sz="2000" spc="-1" strike="noStrike">
              <a:latin typeface="Arial"/>
            </a:endParaRPr>
          </a:p>
        </p:txBody>
      </p:sp>
      <p:sp>
        <p:nvSpPr>
          <p:cNvPr id="232" name=""/>
          <p:cNvSpPr txBox="1"/>
          <p:nvPr/>
        </p:nvSpPr>
        <p:spPr>
          <a:xfrm>
            <a:off x="8892000" y="5219280"/>
            <a:ext cx="792000" cy="396720"/>
          </a:xfrm>
          <a:prstGeom prst="rect">
            <a:avLst/>
          </a:prstGeom>
          <a:noFill/>
          <a:ln w="0">
            <a:noFill/>
          </a:ln>
        </p:spPr>
        <p:txBody>
          <a:bodyPr lIns="90000" rIns="90000" tIns="45000" bIns="45000" anchor="t">
            <a:noAutofit/>
          </a:bodyPr>
          <a:p>
            <a:r>
              <a:rPr b="1" lang="en-PH" sz="2000" spc="-1" strike="noStrike">
                <a:latin typeface="Lato"/>
              </a:rPr>
              <a:t>Lawa</a:t>
            </a:r>
            <a:endParaRPr b="0" lang="en-PH" sz="2000" spc="-1" strike="noStrike">
              <a:latin typeface="Arial"/>
            </a:endParaRPr>
          </a:p>
        </p:txBody>
      </p:sp>
      <p:pic>
        <p:nvPicPr>
          <p:cNvPr id="233" name="" descr=""/>
          <p:cNvPicPr/>
          <p:nvPr/>
        </p:nvPicPr>
        <p:blipFill>
          <a:blip r:embed="rId1"/>
          <a:stretch/>
        </p:blipFill>
        <p:spPr>
          <a:xfrm>
            <a:off x="1440000" y="1260000"/>
            <a:ext cx="900000" cy="574200"/>
          </a:xfrm>
          <a:prstGeom prst="rect">
            <a:avLst/>
          </a:prstGeom>
          <a:ln w="0">
            <a:noFill/>
          </a:ln>
        </p:spPr>
      </p:pic>
      <p:pic>
        <p:nvPicPr>
          <p:cNvPr id="234" name="" descr=""/>
          <p:cNvPicPr/>
          <p:nvPr/>
        </p:nvPicPr>
        <p:blipFill>
          <a:blip r:embed="rId2"/>
          <a:stretch/>
        </p:blipFill>
        <p:spPr>
          <a:xfrm>
            <a:off x="6812280" y="1980000"/>
            <a:ext cx="5067720" cy="3196440"/>
          </a:xfrm>
          <a:prstGeom prst="rect">
            <a:avLst/>
          </a:prstGeom>
          <a:ln w="0">
            <a:noFill/>
          </a:ln>
        </p:spPr>
      </p:pic>
      <p:sp>
        <p:nvSpPr>
          <p:cNvPr id="235" name=""/>
          <p:cNvSpPr txBox="1"/>
          <p:nvPr/>
        </p:nvSpPr>
        <p:spPr>
          <a:xfrm>
            <a:off x="609840" y="24552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Ang ilog ay umaagos na tubig. Karaniwang galing sa dagat o bundok ang tubig nito. Ang Ilog Pasig sa Metro Manila ay isa sa kilalang ilog sa bansa. Kilala rin ang Ilog Cagayan at Ilog Agno sa Luzon.</a:t>
            </a:r>
            <a:endParaRPr b="0" lang="en-PH" sz="2000" spc="-1" strike="noStrike">
              <a:latin typeface="Lato"/>
              <a:ea typeface="PingFang SC"/>
            </a:endParaRPr>
          </a:p>
        </p:txBody>
      </p:sp>
      <p:sp>
        <p:nvSpPr>
          <p:cNvPr id="237"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Ilog</a:t>
            </a:r>
            <a:endParaRPr b="0" lang="en-PH" sz="2000" spc="-1" strike="noStrike">
              <a:latin typeface="Arial"/>
            </a:endParaRPr>
          </a:p>
        </p:txBody>
      </p:sp>
      <p:sp>
        <p:nvSpPr>
          <p:cNvPr id="238" name=""/>
          <p:cNvSpPr txBox="1"/>
          <p:nvPr/>
        </p:nvSpPr>
        <p:spPr>
          <a:xfrm>
            <a:off x="8928000" y="5363280"/>
            <a:ext cx="792000" cy="396720"/>
          </a:xfrm>
          <a:prstGeom prst="rect">
            <a:avLst/>
          </a:prstGeom>
          <a:noFill/>
          <a:ln w="0">
            <a:noFill/>
          </a:ln>
        </p:spPr>
        <p:txBody>
          <a:bodyPr lIns="90000" rIns="90000" tIns="45000" bIns="45000" anchor="t">
            <a:noAutofit/>
          </a:bodyPr>
          <a:p>
            <a:r>
              <a:rPr b="1" lang="en-PH" sz="2000" spc="-1" strike="noStrike">
                <a:latin typeface="Lato"/>
              </a:rPr>
              <a:t>Ilog</a:t>
            </a:r>
            <a:endParaRPr b="0" lang="en-PH" sz="2000" spc="-1" strike="noStrike">
              <a:latin typeface="Arial"/>
            </a:endParaRPr>
          </a:p>
        </p:txBody>
      </p:sp>
      <p:pic>
        <p:nvPicPr>
          <p:cNvPr id="239" name="" descr=""/>
          <p:cNvPicPr/>
          <p:nvPr/>
        </p:nvPicPr>
        <p:blipFill>
          <a:blip r:embed="rId1"/>
          <a:stretch/>
        </p:blipFill>
        <p:spPr>
          <a:xfrm>
            <a:off x="6840000" y="1975320"/>
            <a:ext cx="5040000" cy="3359880"/>
          </a:xfrm>
          <a:prstGeom prst="rect">
            <a:avLst/>
          </a:prstGeom>
          <a:ln w="0">
            <a:noFill/>
          </a:ln>
        </p:spPr>
      </p:pic>
      <p:pic>
        <p:nvPicPr>
          <p:cNvPr id="240" name="" descr=""/>
          <p:cNvPicPr/>
          <p:nvPr/>
        </p:nvPicPr>
        <p:blipFill>
          <a:blip r:embed="rId2"/>
          <a:stretch/>
        </p:blipFill>
        <p:spPr>
          <a:xfrm>
            <a:off x="1279800" y="1224000"/>
            <a:ext cx="1204200" cy="668880"/>
          </a:xfrm>
          <a:prstGeom prst="rect">
            <a:avLst/>
          </a:prstGeom>
          <a:ln w="0">
            <a:noFill/>
          </a:ln>
        </p:spPr>
      </p:pic>
      <p:sp>
        <p:nvSpPr>
          <p:cNvPr id="241" name=""/>
          <p:cNvSpPr txBox="1"/>
          <p:nvPr/>
        </p:nvSpPr>
        <p:spPr>
          <a:xfrm>
            <a:off x="609840" y="24552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Magandang katubigan ang talon. Ito ay bumabagsak mula sa bundok patungo sa mababang lugar. Ang Maria Cristina Falls ay malapit sa mga komunidad ng Lanao.</a:t>
            </a:r>
            <a:endParaRPr b="0" lang="en-PH" sz="2000" spc="-1" strike="noStrike">
              <a:latin typeface="Lato"/>
              <a:ea typeface="PingFang SC"/>
            </a:endParaRPr>
          </a:p>
        </p:txBody>
      </p:sp>
      <p:sp>
        <p:nvSpPr>
          <p:cNvPr id="243"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Talon</a:t>
            </a:r>
            <a:endParaRPr b="0" lang="en-PH" sz="2000" spc="-1" strike="noStrike">
              <a:latin typeface="Arial"/>
            </a:endParaRPr>
          </a:p>
        </p:txBody>
      </p:sp>
      <p:sp>
        <p:nvSpPr>
          <p:cNvPr id="244" name=""/>
          <p:cNvSpPr txBox="1"/>
          <p:nvPr/>
        </p:nvSpPr>
        <p:spPr>
          <a:xfrm>
            <a:off x="8928000" y="5219280"/>
            <a:ext cx="792000" cy="396720"/>
          </a:xfrm>
          <a:prstGeom prst="rect">
            <a:avLst/>
          </a:prstGeom>
          <a:noFill/>
          <a:ln w="0">
            <a:noFill/>
          </a:ln>
        </p:spPr>
        <p:txBody>
          <a:bodyPr lIns="90000" rIns="90000" tIns="45000" bIns="45000" anchor="t">
            <a:noAutofit/>
          </a:bodyPr>
          <a:p>
            <a:r>
              <a:rPr b="1" lang="en-PH" sz="2000" spc="-1" strike="noStrike">
                <a:latin typeface="Lato"/>
              </a:rPr>
              <a:t>Talon</a:t>
            </a:r>
            <a:endParaRPr b="0" lang="en-PH" sz="2000" spc="-1" strike="noStrike">
              <a:latin typeface="Arial"/>
            </a:endParaRPr>
          </a:p>
        </p:txBody>
      </p:sp>
      <p:pic>
        <p:nvPicPr>
          <p:cNvPr id="245" name="" descr=""/>
          <p:cNvPicPr/>
          <p:nvPr/>
        </p:nvPicPr>
        <p:blipFill>
          <a:blip r:embed="rId1"/>
          <a:stretch/>
        </p:blipFill>
        <p:spPr>
          <a:xfrm>
            <a:off x="1405080" y="1192320"/>
            <a:ext cx="1114920" cy="787680"/>
          </a:xfrm>
          <a:prstGeom prst="rect">
            <a:avLst/>
          </a:prstGeom>
          <a:ln w="0">
            <a:noFill/>
          </a:ln>
        </p:spPr>
      </p:pic>
      <p:pic>
        <p:nvPicPr>
          <p:cNvPr id="246" name="" descr=""/>
          <p:cNvPicPr/>
          <p:nvPr/>
        </p:nvPicPr>
        <p:blipFill>
          <a:blip r:embed="rId2"/>
          <a:stretch/>
        </p:blipFill>
        <p:spPr>
          <a:xfrm>
            <a:off x="6840000" y="1980000"/>
            <a:ext cx="5079240" cy="3196440"/>
          </a:xfrm>
          <a:prstGeom prst="rect">
            <a:avLst/>
          </a:prstGeom>
          <a:ln w="0">
            <a:noFill/>
          </a:ln>
        </p:spPr>
      </p:pic>
      <p:sp>
        <p:nvSpPr>
          <p:cNvPr id="247" name=""/>
          <p:cNvSpPr txBox="1"/>
          <p:nvPr/>
        </p:nvSpPr>
        <p:spPr>
          <a:xfrm>
            <a:off x="609840" y="245520"/>
            <a:ext cx="10010520" cy="834840"/>
          </a:xfrm>
          <a:prstGeom prst="rect">
            <a:avLst/>
          </a:prstGeom>
          <a:solidFill>
            <a:srgbClr val="3465a4"/>
          </a:solidFill>
          <a:ln w="57240">
            <a:solidFill>
              <a:srgbClr val="002042"/>
            </a:solidFill>
            <a:round/>
          </a:ln>
        </p:spPr>
        <p:txBody>
          <a:bodyPr lIns="28440" rIns="28440" tIns="28440" bIns="28440" anchor="ctr">
            <a:noAutofit/>
          </a:bodyPr>
          <a:p>
            <a:pPr algn="ctr">
              <a:buNone/>
            </a:pPr>
            <a:r>
              <a:rPr b="1" lang="en-PH" sz="4400" spc="-1" strike="noStrike">
                <a:solidFill>
                  <a:srgbClr val="ffffff"/>
                </a:solidFill>
                <a:latin typeface="Lato"/>
              </a:rPr>
              <a:t>Mga Anyong Tubig</a:t>
            </a:r>
            <a:endParaRPr b="1" lang="en-PH" sz="4400" spc="-1" strike="noStrike">
              <a:solidFill>
                <a:srgbClr val="ffffff"/>
              </a:solidFill>
              <a:latin typeface="Lato"/>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p:nvPr>
        </p:nvSpPr>
        <p:spPr>
          <a:xfrm>
            <a:off x="1476000" y="164520"/>
            <a:ext cx="9000000" cy="1095480"/>
          </a:xfrm>
          <a:prstGeom prst="rect">
            <a:avLst/>
          </a:prstGeom>
          <a:noFill/>
          <a:ln w="0">
            <a:noFill/>
          </a:ln>
        </p:spPr>
        <p:txBody>
          <a:bodyPr lIns="0" rIns="0" tIns="0" bIns="0" anchor="t">
            <a:normAutofit/>
          </a:bodyPr>
          <a:p>
            <a:pPr algn="just">
              <a:buNone/>
            </a:pPr>
            <a:r>
              <a:rPr b="0" lang="en-PH" sz="2000" spc="-1" strike="noStrike">
                <a:latin typeface="Lato"/>
              </a:rPr>
              <a:t>Tingnan ang mapa ng komunidad nina Roy at Tina. Matutukoy mo ba ang lokasyon ng mga anyong lupa at anyong tubig dito?</a:t>
            </a:r>
            <a:endParaRPr b="0" lang="en-PH" sz="2000" spc="-1" strike="noStrike">
              <a:latin typeface="Lato"/>
              <a:ea typeface="PingFang SC"/>
            </a:endParaRPr>
          </a:p>
        </p:txBody>
      </p:sp>
      <p:pic>
        <p:nvPicPr>
          <p:cNvPr id="169" name="" descr=""/>
          <p:cNvPicPr/>
          <p:nvPr/>
        </p:nvPicPr>
        <p:blipFill>
          <a:blip r:embed="rId1"/>
          <a:stretch/>
        </p:blipFill>
        <p:spPr>
          <a:xfrm>
            <a:off x="3035880" y="864000"/>
            <a:ext cx="6120000" cy="52999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Mataas na Anyong Lupa</a:t>
            </a:r>
            <a:endParaRPr b="1" lang="en-PH" sz="4400" spc="-1" strike="noStrike">
              <a:solidFill>
                <a:srgbClr val="ffffff"/>
              </a:solidFill>
              <a:latin typeface="Lato"/>
            </a:endParaRPr>
          </a:p>
        </p:txBody>
      </p:sp>
      <p:sp>
        <p:nvSpPr>
          <p:cNvPr id="171" name="PlaceHolder 2"/>
          <p:cNvSpPr>
            <a:spLocks noGrp="1"/>
          </p:cNvSpPr>
          <p:nvPr>
            <p:ph/>
          </p:nvPr>
        </p:nvSpPr>
        <p:spPr>
          <a:xfrm>
            <a:off x="609480" y="1800000"/>
            <a:ext cx="6410520" cy="3240000"/>
          </a:xfrm>
          <a:prstGeom prst="rect">
            <a:avLst/>
          </a:prstGeom>
          <a:noFill/>
          <a:ln w="0">
            <a:noFill/>
          </a:ln>
        </p:spPr>
        <p:txBody>
          <a:bodyPr lIns="0" rIns="0" tIns="0" bIns="0" anchor="t">
            <a:normAutofit/>
          </a:bodyPr>
          <a:p>
            <a:pPr algn="just">
              <a:lnSpc>
                <a:spcPct val="200000"/>
              </a:lnSpc>
              <a:spcBef>
                <a:spcPts val="1417"/>
              </a:spcBef>
              <a:buNone/>
            </a:pPr>
            <a:endParaRPr b="0" lang="en-PH" sz="2000" spc="-1" strike="noStrike">
              <a:latin typeface="Lato"/>
            </a:endParaRPr>
          </a:p>
          <a:p>
            <a:pPr algn="just">
              <a:lnSpc>
                <a:spcPct val="200000"/>
              </a:lnSpc>
              <a:spcBef>
                <a:spcPts val="1417"/>
              </a:spcBef>
              <a:buNone/>
            </a:pPr>
            <a:r>
              <a:rPr b="0" lang="en-PH" sz="2000" spc="-1" strike="noStrike">
                <a:latin typeface="Lato"/>
              </a:rPr>
              <a:t>May bundok ba sa inyong komunidad? Mataas na anyong lupa ang bundok kaya’t mahirap itong akyatin. Ang pinakamataas na bundok sa Pilipinas ay ang Bundok Apo na nasa komunidad ng Davao del Sur.</a:t>
            </a:r>
            <a:endParaRPr b="0" lang="en-PH" sz="2000" spc="-1" strike="noStrike">
              <a:latin typeface="Lato"/>
            </a:endParaRPr>
          </a:p>
        </p:txBody>
      </p:sp>
      <p:pic>
        <p:nvPicPr>
          <p:cNvPr id="172" name="" descr=""/>
          <p:cNvPicPr/>
          <p:nvPr/>
        </p:nvPicPr>
        <p:blipFill>
          <a:blip r:embed="rId1"/>
          <a:stretch/>
        </p:blipFill>
        <p:spPr>
          <a:xfrm>
            <a:off x="1816920" y="1223640"/>
            <a:ext cx="1459080" cy="471240"/>
          </a:xfrm>
          <a:prstGeom prst="rect">
            <a:avLst/>
          </a:prstGeom>
          <a:ln w="0">
            <a:noFill/>
          </a:ln>
        </p:spPr>
      </p:pic>
      <p:sp>
        <p:nvSpPr>
          <p:cNvPr id="173" name=""/>
          <p:cNvSpPr txBox="1"/>
          <p:nvPr/>
        </p:nvSpPr>
        <p:spPr>
          <a:xfrm>
            <a:off x="576000" y="1224000"/>
            <a:ext cx="1043280" cy="396720"/>
          </a:xfrm>
          <a:prstGeom prst="rect">
            <a:avLst/>
          </a:prstGeom>
          <a:noFill/>
          <a:ln w="0">
            <a:noFill/>
          </a:ln>
        </p:spPr>
        <p:txBody>
          <a:bodyPr lIns="90000" rIns="90000" tIns="45000" bIns="45000" anchor="t">
            <a:noAutofit/>
          </a:bodyPr>
          <a:p>
            <a:r>
              <a:rPr b="1" lang="en-PH" sz="2000" spc="-1" strike="noStrike">
                <a:latin typeface="Lato"/>
              </a:rPr>
              <a:t>Bundok</a:t>
            </a:r>
            <a:endParaRPr b="0" lang="en-PH" sz="2000" spc="-1" strike="noStrike">
              <a:latin typeface="Arial"/>
            </a:endParaRPr>
          </a:p>
        </p:txBody>
      </p:sp>
      <p:pic>
        <p:nvPicPr>
          <p:cNvPr id="174" name="" descr=""/>
          <p:cNvPicPr/>
          <p:nvPr/>
        </p:nvPicPr>
        <p:blipFill>
          <a:blip r:embed="rId2"/>
          <a:stretch/>
        </p:blipFill>
        <p:spPr>
          <a:xfrm>
            <a:off x="7226280" y="1845360"/>
            <a:ext cx="4689720" cy="3410640"/>
          </a:xfrm>
          <a:prstGeom prst="rect">
            <a:avLst/>
          </a:prstGeom>
          <a:ln w="0">
            <a:noFill/>
          </a:ln>
        </p:spPr>
      </p:pic>
      <p:sp>
        <p:nvSpPr>
          <p:cNvPr id="175" name=""/>
          <p:cNvSpPr txBox="1"/>
          <p:nvPr/>
        </p:nvSpPr>
        <p:spPr>
          <a:xfrm>
            <a:off x="8784000" y="5363280"/>
            <a:ext cx="1559880" cy="396720"/>
          </a:xfrm>
          <a:prstGeom prst="rect">
            <a:avLst/>
          </a:prstGeom>
          <a:noFill/>
          <a:ln w="0">
            <a:noFill/>
          </a:ln>
        </p:spPr>
        <p:txBody>
          <a:bodyPr lIns="90000" rIns="90000" tIns="45000" bIns="45000" anchor="t">
            <a:noAutofit/>
          </a:bodyPr>
          <a:p>
            <a:r>
              <a:rPr b="1" lang="en-PH" sz="2000" spc="-1" strike="noStrike">
                <a:latin typeface="Lato"/>
              </a:rPr>
              <a:t>Bundok Apo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Mataas na Anyong Lupa</a:t>
            </a:r>
            <a:endParaRPr b="1" lang="en-PH" sz="4400" spc="-1" strike="noStrike">
              <a:solidFill>
                <a:srgbClr val="ffffff"/>
              </a:solidFill>
              <a:latin typeface="Lato"/>
            </a:endParaRPr>
          </a:p>
        </p:txBody>
      </p:sp>
      <p:sp>
        <p:nvSpPr>
          <p:cNvPr id="177" name="PlaceHolder 2"/>
          <p:cNvSpPr>
            <a:spLocks noGrp="1"/>
          </p:cNvSpPr>
          <p:nvPr>
            <p:ph/>
          </p:nvPr>
        </p:nvSpPr>
        <p:spPr>
          <a:xfrm>
            <a:off x="609480" y="1800000"/>
            <a:ext cx="6410520" cy="324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Ang mga magkakarugtong na mga bundok ay tinatawag na bulubundukin. Ang Bulubundukin ng Cordillera at Bulubundukin ng Sierra Madre ay ilan sa mga halimbawa nito.</a:t>
            </a:r>
            <a:endParaRPr b="0" lang="en-PH" sz="2000" spc="-1" strike="noStrike">
              <a:latin typeface="Lato"/>
              <a:ea typeface="PingFang SC"/>
            </a:endParaRPr>
          </a:p>
        </p:txBody>
      </p:sp>
      <p:sp>
        <p:nvSpPr>
          <p:cNvPr id="178" name=""/>
          <p:cNvSpPr txBox="1"/>
          <p:nvPr/>
        </p:nvSpPr>
        <p:spPr>
          <a:xfrm>
            <a:off x="576000" y="1224000"/>
            <a:ext cx="4464000" cy="396720"/>
          </a:xfrm>
          <a:prstGeom prst="rect">
            <a:avLst/>
          </a:prstGeom>
          <a:noFill/>
          <a:ln w="0">
            <a:noFill/>
          </a:ln>
        </p:spPr>
        <p:txBody>
          <a:bodyPr lIns="90000" rIns="90000" tIns="45000" bIns="45000" anchor="t">
            <a:noAutofit/>
          </a:bodyPr>
          <a:p>
            <a:r>
              <a:rPr b="1" lang="en-PH" sz="2000" spc="-1" strike="noStrike">
                <a:latin typeface="Lato"/>
              </a:rPr>
              <a:t>Bulubundukin o Kabundukan</a:t>
            </a:r>
            <a:endParaRPr b="0" lang="en-PH" sz="2000" spc="-1" strike="noStrike">
              <a:latin typeface="Arial"/>
            </a:endParaRPr>
          </a:p>
        </p:txBody>
      </p:sp>
      <p:sp>
        <p:nvSpPr>
          <p:cNvPr id="179" name=""/>
          <p:cNvSpPr txBox="1"/>
          <p:nvPr/>
        </p:nvSpPr>
        <p:spPr>
          <a:xfrm>
            <a:off x="7812000" y="5363280"/>
            <a:ext cx="3565440" cy="396720"/>
          </a:xfrm>
          <a:prstGeom prst="rect">
            <a:avLst/>
          </a:prstGeom>
          <a:noFill/>
          <a:ln w="0">
            <a:noFill/>
          </a:ln>
        </p:spPr>
        <p:txBody>
          <a:bodyPr lIns="90000" rIns="90000" tIns="45000" bIns="45000" anchor="t">
            <a:noAutofit/>
          </a:bodyPr>
          <a:p>
            <a:r>
              <a:rPr b="1" lang="en-PH" sz="2000" spc="-1" strike="noStrike">
                <a:latin typeface="Lato"/>
              </a:rPr>
              <a:t>Bulubundukin ng Sierra Madre</a:t>
            </a:r>
            <a:endParaRPr b="0" lang="en-PH" sz="2000" spc="-1" strike="noStrike">
              <a:latin typeface="Arial"/>
            </a:endParaRPr>
          </a:p>
        </p:txBody>
      </p:sp>
      <p:pic>
        <p:nvPicPr>
          <p:cNvPr id="180" name="" descr=""/>
          <p:cNvPicPr/>
          <p:nvPr/>
        </p:nvPicPr>
        <p:blipFill>
          <a:blip r:embed="rId1"/>
          <a:stretch/>
        </p:blipFill>
        <p:spPr>
          <a:xfrm>
            <a:off x="3960000" y="1224000"/>
            <a:ext cx="2877840" cy="464760"/>
          </a:xfrm>
          <a:prstGeom prst="rect">
            <a:avLst/>
          </a:prstGeom>
          <a:ln w="0">
            <a:noFill/>
          </a:ln>
        </p:spPr>
      </p:pic>
      <p:pic>
        <p:nvPicPr>
          <p:cNvPr id="181" name="" descr=""/>
          <p:cNvPicPr/>
          <p:nvPr/>
        </p:nvPicPr>
        <p:blipFill>
          <a:blip r:embed="rId2"/>
          <a:stretch/>
        </p:blipFill>
        <p:spPr>
          <a:xfrm>
            <a:off x="7226280" y="1845360"/>
            <a:ext cx="4653720" cy="34254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Mataas na Anyong Lupa</a:t>
            </a:r>
            <a:endParaRPr b="1" lang="en-PH" sz="4400" spc="-1" strike="noStrike">
              <a:solidFill>
                <a:srgbClr val="ffffff"/>
              </a:solidFill>
              <a:latin typeface="Lato"/>
            </a:endParaRPr>
          </a:p>
        </p:txBody>
      </p:sp>
      <p:sp>
        <p:nvSpPr>
          <p:cNvPr id="183" name="PlaceHolder 2"/>
          <p:cNvSpPr>
            <a:spLocks noGrp="1"/>
          </p:cNvSpPr>
          <p:nvPr>
            <p:ph/>
          </p:nvPr>
        </p:nvSpPr>
        <p:spPr>
          <a:xfrm>
            <a:off x="609480" y="1620000"/>
            <a:ext cx="6410520" cy="4500000"/>
          </a:xfrm>
          <a:prstGeom prst="rect">
            <a:avLst/>
          </a:prstGeom>
          <a:noFill/>
          <a:ln w="0">
            <a:noFill/>
          </a:ln>
        </p:spPr>
        <p:txBody>
          <a:bodyPr lIns="0" rIns="0" tIns="0" bIns="0" anchor="ctr">
            <a:normAutofit fontScale="93000"/>
          </a:bodyPr>
          <a:p>
            <a:pPr algn="just">
              <a:lnSpc>
                <a:spcPct val="200000"/>
              </a:lnSpc>
              <a:buNone/>
            </a:pPr>
            <a:r>
              <a:rPr b="0" lang="en-PH" sz="2000" spc="-1" strike="noStrike">
                <a:latin typeface="Lato"/>
              </a:rPr>
              <a:t>May mga bulkan na mataas, mayroon din namang mababa. Ito ay may butas sa tuktok o tagiliran. May mainit at kumukulong putik at bato sa loob nito. Kapag ito’y  bumubuga ito ng napakainit na putik na kung tawagin ay lava.</a:t>
            </a:r>
            <a:endParaRPr b="0" lang="en-PH" sz="2000" spc="-1" strike="noStrike">
              <a:latin typeface="Lato"/>
              <a:ea typeface="PingFang SC"/>
            </a:endParaRPr>
          </a:p>
          <a:p>
            <a:pPr algn="just">
              <a:lnSpc>
                <a:spcPct val="200000"/>
              </a:lnSpc>
              <a:buNone/>
            </a:pPr>
            <a:r>
              <a:rPr b="0" lang="en-PH" sz="2000" spc="-1" strike="noStrike">
                <a:latin typeface="Lato"/>
              </a:rPr>
              <a:t>Ang magandang Bulkang Mayon ay malapit sa mga komunidad ng Albay. Ang Bulkang Taal naman ay malapit sa mga komunidad ng Batangas.</a:t>
            </a:r>
            <a:endParaRPr b="0" lang="en-PH" sz="2000" spc="-1" strike="noStrike">
              <a:latin typeface="Lato"/>
              <a:ea typeface="PingFang SC"/>
            </a:endParaRPr>
          </a:p>
        </p:txBody>
      </p:sp>
      <p:sp>
        <p:nvSpPr>
          <p:cNvPr id="184" name=""/>
          <p:cNvSpPr txBox="1"/>
          <p:nvPr/>
        </p:nvSpPr>
        <p:spPr>
          <a:xfrm>
            <a:off x="576000" y="1332000"/>
            <a:ext cx="2304000" cy="396720"/>
          </a:xfrm>
          <a:prstGeom prst="rect">
            <a:avLst/>
          </a:prstGeom>
          <a:noFill/>
          <a:ln w="0">
            <a:noFill/>
          </a:ln>
        </p:spPr>
        <p:txBody>
          <a:bodyPr lIns="90000" rIns="90000" tIns="45000" bIns="45000" anchor="t">
            <a:noAutofit/>
          </a:bodyPr>
          <a:p>
            <a:r>
              <a:rPr b="1" lang="en-PH" sz="2000" spc="-1" strike="noStrike">
                <a:latin typeface="Lato"/>
              </a:rPr>
              <a:t>Bulkan</a:t>
            </a:r>
            <a:endParaRPr b="0" lang="en-PH" sz="2000" spc="-1" strike="noStrike">
              <a:latin typeface="Arial"/>
            </a:endParaRPr>
          </a:p>
        </p:txBody>
      </p:sp>
      <p:sp>
        <p:nvSpPr>
          <p:cNvPr id="185" name=""/>
          <p:cNvSpPr txBox="1"/>
          <p:nvPr/>
        </p:nvSpPr>
        <p:spPr>
          <a:xfrm>
            <a:off x="8748000" y="5363280"/>
            <a:ext cx="1910520" cy="396720"/>
          </a:xfrm>
          <a:prstGeom prst="rect">
            <a:avLst/>
          </a:prstGeom>
          <a:noFill/>
          <a:ln w="0">
            <a:noFill/>
          </a:ln>
        </p:spPr>
        <p:txBody>
          <a:bodyPr lIns="90000" rIns="90000" tIns="45000" bIns="45000" anchor="t">
            <a:noAutofit/>
          </a:bodyPr>
          <a:p>
            <a:r>
              <a:rPr b="1" lang="en-PH" sz="2000" spc="-1" strike="noStrike">
                <a:latin typeface="Lato"/>
              </a:rPr>
              <a:t>Bulkang Mayon</a:t>
            </a:r>
            <a:endParaRPr b="0" lang="en-PH" sz="2000" spc="-1" strike="noStrike">
              <a:latin typeface="Arial"/>
            </a:endParaRPr>
          </a:p>
        </p:txBody>
      </p:sp>
      <p:pic>
        <p:nvPicPr>
          <p:cNvPr id="186" name="" descr=""/>
          <p:cNvPicPr/>
          <p:nvPr/>
        </p:nvPicPr>
        <p:blipFill>
          <a:blip r:embed="rId1"/>
          <a:stretch/>
        </p:blipFill>
        <p:spPr>
          <a:xfrm>
            <a:off x="1436040" y="1080000"/>
            <a:ext cx="1185120" cy="720000"/>
          </a:xfrm>
          <a:prstGeom prst="rect">
            <a:avLst/>
          </a:prstGeom>
          <a:ln w="0">
            <a:noFill/>
          </a:ln>
        </p:spPr>
      </p:pic>
      <p:pic>
        <p:nvPicPr>
          <p:cNvPr id="187" name="" descr=""/>
          <p:cNvPicPr/>
          <p:nvPr/>
        </p:nvPicPr>
        <p:blipFill>
          <a:blip r:embed="rId2"/>
          <a:stretch/>
        </p:blipFill>
        <p:spPr>
          <a:xfrm>
            <a:off x="7260120" y="2202480"/>
            <a:ext cx="4673160" cy="31255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Mataas na Anyong Lupa</a:t>
            </a:r>
            <a:endParaRPr b="1" lang="en-PH" sz="4400" spc="-1" strike="noStrike">
              <a:solidFill>
                <a:srgbClr val="ffffff"/>
              </a:solidFill>
              <a:latin typeface="Lato"/>
            </a:endParaRPr>
          </a:p>
        </p:txBody>
      </p:sp>
      <p:sp>
        <p:nvSpPr>
          <p:cNvPr id="189" name="PlaceHolder 2"/>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r>
              <a:rPr b="0" lang="en-PH" sz="2000" spc="-1" strike="noStrike">
                <a:latin typeface="Lato"/>
              </a:rPr>
              <a:t>Mababa ang burol kaysa sa bundok. Ang Chocolate Hills sa Bohol ay kilala bilang pinakamagandang mga burol sa bansa. Mababa, mabibilog, at magkakalapit ang mga ito. Nag-iiba ang kulay ng mga ito: kulay berde kung tag-ulan at kulay tsokolate kung tag-init.</a:t>
            </a:r>
            <a:endParaRPr b="0" lang="en-PH" sz="2000" spc="-1" strike="noStrike">
              <a:latin typeface="Lato"/>
              <a:ea typeface="PingFang SC"/>
            </a:endParaRPr>
          </a:p>
        </p:txBody>
      </p:sp>
      <p:sp>
        <p:nvSpPr>
          <p:cNvPr id="190" name=""/>
          <p:cNvSpPr txBox="1"/>
          <p:nvPr/>
        </p:nvSpPr>
        <p:spPr>
          <a:xfrm>
            <a:off x="576000" y="1224000"/>
            <a:ext cx="2304000" cy="396720"/>
          </a:xfrm>
          <a:prstGeom prst="rect">
            <a:avLst/>
          </a:prstGeom>
          <a:noFill/>
          <a:ln w="0">
            <a:noFill/>
          </a:ln>
        </p:spPr>
        <p:txBody>
          <a:bodyPr lIns="90000" rIns="90000" tIns="45000" bIns="45000" anchor="t">
            <a:noAutofit/>
          </a:bodyPr>
          <a:p>
            <a:r>
              <a:rPr b="1" lang="en-PH" sz="2000" spc="-1" strike="noStrike">
                <a:latin typeface="Lato"/>
              </a:rPr>
              <a:t>Burol</a:t>
            </a:r>
            <a:endParaRPr b="0" lang="en-PH" sz="2000" spc="-1" strike="noStrike">
              <a:latin typeface="Arial"/>
            </a:endParaRPr>
          </a:p>
        </p:txBody>
      </p:sp>
      <p:sp>
        <p:nvSpPr>
          <p:cNvPr id="191" name=""/>
          <p:cNvSpPr txBox="1"/>
          <p:nvPr/>
        </p:nvSpPr>
        <p:spPr>
          <a:xfrm>
            <a:off x="8496000" y="4967280"/>
            <a:ext cx="1857240" cy="396720"/>
          </a:xfrm>
          <a:prstGeom prst="rect">
            <a:avLst/>
          </a:prstGeom>
          <a:noFill/>
          <a:ln w="0">
            <a:noFill/>
          </a:ln>
        </p:spPr>
        <p:txBody>
          <a:bodyPr lIns="90000" rIns="90000" tIns="45000" bIns="45000" anchor="t">
            <a:noAutofit/>
          </a:bodyPr>
          <a:p>
            <a:r>
              <a:rPr b="1" lang="en-PH" sz="2000" spc="-1" strike="noStrike">
                <a:latin typeface="Lato"/>
              </a:rPr>
              <a:t>Chocolate Hills</a:t>
            </a:r>
            <a:endParaRPr b="0" lang="en-PH" sz="2000" spc="-1" strike="noStrike">
              <a:latin typeface="Arial"/>
            </a:endParaRPr>
          </a:p>
        </p:txBody>
      </p:sp>
      <p:pic>
        <p:nvPicPr>
          <p:cNvPr id="192" name="" descr=""/>
          <p:cNvPicPr/>
          <p:nvPr/>
        </p:nvPicPr>
        <p:blipFill>
          <a:blip r:embed="rId1"/>
          <a:stretch/>
        </p:blipFill>
        <p:spPr>
          <a:xfrm>
            <a:off x="1224000" y="1260000"/>
            <a:ext cx="1201680" cy="388080"/>
          </a:xfrm>
          <a:prstGeom prst="rect">
            <a:avLst/>
          </a:prstGeom>
          <a:ln w="0">
            <a:noFill/>
          </a:ln>
        </p:spPr>
      </p:pic>
      <p:pic>
        <p:nvPicPr>
          <p:cNvPr id="193" name="" descr=""/>
          <p:cNvPicPr/>
          <p:nvPr/>
        </p:nvPicPr>
        <p:blipFill>
          <a:blip r:embed="rId2"/>
          <a:stretch/>
        </p:blipFill>
        <p:spPr>
          <a:xfrm>
            <a:off x="6837480" y="1800000"/>
            <a:ext cx="5109840" cy="3060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Patag na Anyong Lupa</a:t>
            </a:r>
            <a:endParaRPr b="1" lang="en-PH" sz="4400" spc="-1" strike="noStrike">
              <a:solidFill>
                <a:srgbClr val="ffffff"/>
              </a:solidFill>
              <a:latin typeface="Lato"/>
            </a:endParaRPr>
          </a:p>
        </p:txBody>
      </p:sp>
      <p:sp>
        <p:nvSpPr>
          <p:cNvPr id="195" name="PlaceHolder 2"/>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Patag na anyong lupa na nasa itaas ng bundok ang talampas. Malamig at mahangin dito. Halimbawa nito  ay ang talampas sa Bukidnon.</a:t>
            </a:r>
            <a:endParaRPr b="0" lang="en-PH" sz="2000" spc="-1" strike="noStrike">
              <a:latin typeface="Lato"/>
              <a:ea typeface="PingFang SC"/>
            </a:endParaRPr>
          </a:p>
        </p:txBody>
      </p:sp>
      <p:sp>
        <p:nvSpPr>
          <p:cNvPr id="196"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Talampas</a:t>
            </a:r>
            <a:endParaRPr b="0" lang="en-PH" sz="2000" spc="-1" strike="noStrike">
              <a:latin typeface="Arial"/>
            </a:endParaRPr>
          </a:p>
        </p:txBody>
      </p:sp>
      <p:sp>
        <p:nvSpPr>
          <p:cNvPr id="197" name=""/>
          <p:cNvSpPr txBox="1"/>
          <p:nvPr/>
        </p:nvSpPr>
        <p:spPr>
          <a:xfrm>
            <a:off x="8748000" y="4967280"/>
            <a:ext cx="1203480" cy="396720"/>
          </a:xfrm>
          <a:prstGeom prst="rect">
            <a:avLst/>
          </a:prstGeom>
          <a:noFill/>
          <a:ln w="0">
            <a:noFill/>
          </a:ln>
        </p:spPr>
        <p:txBody>
          <a:bodyPr lIns="90000" rIns="90000" tIns="45000" bIns="45000" anchor="t">
            <a:noAutofit/>
          </a:bodyPr>
          <a:p>
            <a:r>
              <a:rPr b="1" lang="en-PH" sz="2000" spc="-1" strike="noStrike">
                <a:latin typeface="Lato"/>
              </a:rPr>
              <a:t>Talampas</a:t>
            </a:r>
            <a:endParaRPr b="0" lang="en-PH" sz="2000" spc="-1" strike="noStrike">
              <a:latin typeface="Arial"/>
            </a:endParaRPr>
          </a:p>
        </p:txBody>
      </p:sp>
      <p:pic>
        <p:nvPicPr>
          <p:cNvPr id="198" name="" descr=""/>
          <p:cNvPicPr/>
          <p:nvPr/>
        </p:nvPicPr>
        <p:blipFill>
          <a:blip r:embed="rId1"/>
          <a:stretch/>
        </p:blipFill>
        <p:spPr>
          <a:xfrm>
            <a:off x="1764000" y="1152000"/>
            <a:ext cx="1080000" cy="575640"/>
          </a:xfrm>
          <a:prstGeom prst="rect">
            <a:avLst/>
          </a:prstGeom>
          <a:ln w="0">
            <a:noFill/>
          </a:ln>
        </p:spPr>
      </p:pic>
      <p:pic>
        <p:nvPicPr>
          <p:cNvPr id="199" name="" descr=""/>
          <p:cNvPicPr/>
          <p:nvPr/>
        </p:nvPicPr>
        <p:blipFill>
          <a:blip r:embed="rId2"/>
          <a:stretch/>
        </p:blipFill>
        <p:spPr>
          <a:xfrm>
            <a:off x="6847560" y="1440000"/>
            <a:ext cx="5032440" cy="34840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Patag na Anyong Lupa</a:t>
            </a:r>
            <a:endParaRPr b="1" lang="en-PH" sz="4400" spc="-1" strike="noStrike">
              <a:solidFill>
                <a:srgbClr val="ffffff"/>
              </a:solidFill>
              <a:latin typeface="Lato"/>
            </a:endParaRPr>
          </a:p>
        </p:txBody>
      </p:sp>
      <p:sp>
        <p:nvSpPr>
          <p:cNvPr id="201" name="PlaceHolder 2"/>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Ang patag na lupa sa pagitan ng mga bundok o burol ay tinatawag na lambak. Mataba ang lupa sa lambak. Ang mga halimbawa nito ay ang Lambak Cagayan at Lambak Trinidad.</a:t>
            </a:r>
            <a:endParaRPr b="0" lang="en-PH" sz="2000" spc="-1" strike="noStrike">
              <a:latin typeface="Lato"/>
              <a:ea typeface="PingFang SC"/>
            </a:endParaRPr>
          </a:p>
        </p:txBody>
      </p:sp>
      <p:sp>
        <p:nvSpPr>
          <p:cNvPr id="202"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Lambak</a:t>
            </a:r>
            <a:endParaRPr b="0" lang="en-PH" sz="2000" spc="-1" strike="noStrike">
              <a:latin typeface="Arial"/>
            </a:endParaRPr>
          </a:p>
        </p:txBody>
      </p:sp>
      <p:sp>
        <p:nvSpPr>
          <p:cNvPr id="203" name=""/>
          <p:cNvSpPr txBox="1"/>
          <p:nvPr/>
        </p:nvSpPr>
        <p:spPr>
          <a:xfrm>
            <a:off x="8748000" y="5219280"/>
            <a:ext cx="1046520" cy="396720"/>
          </a:xfrm>
          <a:prstGeom prst="rect">
            <a:avLst/>
          </a:prstGeom>
          <a:noFill/>
          <a:ln w="0">
            <a:noFill/>
          </a:ln>
        </p:spPr>
        <p:txBody>
          <a:bodyPr lIns="90000" rIns="90000" tIns="45000" bIns="45000" anchor="t">
            <a:noAutofit/>
          </a:bodyPr>
          <a:p>
            <a:r>
              <a:rPr b="1" lang="en-PH" sz="2000" spc="-1" strike="noStrike">
                <a:latin typeface="Lato"/>
              </a:rPr>
              <a:t>Lambak</a:t>
            </a:r>
            <a:endParaRPr b="0" lang="en-PH" sz="2000" spc="-1" strike="noStrike">
              <a:latin typeface="Arial"/>
            </a:endParaRPr>
          </a:p>
        </p:txBody>
      </p:sp>
      <p:pic>
        <p:nvPicPr>
          <p:cNvPr id="204" name="" descr=""/>
          <p:cNvPicPr/>
          <p:nvPr/>
        </p:nvPicPr>
        <p:blipFill>
          <a:blip r:embed="rId1"/>
          <a:stretch/>
        </p:blipFill>
        <p:spPr>
          <a:xfrm>
            <a:off x="1692000" y="1046880"/>
            <a:ext cx="1906560" cy="789120"/>
          </a:xfrm>
          <a:prstGeom prst="rect">
            <a:avLst/>
          </a:prstGeom>
          <a:ln w="0">
            <a:noFill/>
          </a:ln>
        </p:spPr>
      </p:pic>
      <p:pic>
        <p:nvPicPr>
          <p:cNvPr id="205" name="" descr=""/>
          <p:cNvPicPr/>
          <p:nvPr/>
        </p:nvPicPr>
        <p:blipFill>
          <a:blip r:embed="rId2"/>
          <a:stretch/>
        </p:blipFill>
        <p:spPr>
          <a:xfrm>
            <a:off x="6918480" y="1800000"/>
            <a:ext cx="4781520" cy="33487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45160"/>
            <a:ext cx="10010520" cy="834840"/>
          </a:xfrm>
          <a:prstGeom prst="rect">
            <a:avLst/>
          </a:prstGeom>
          <a:solidFill>
            <a:srgbClr val="224b12"/>
          </a:solidFill>
          <a:ln w="57240">
            <a:solidFill>
              <a:srgbClr val="be480a"/>
            </a:solidFill>
            <a:round/>
          </a:ln>
        </p:spPr>
        <p:txBody>
          <a:bodyPr lIns="28440" rIns="28440" tIns="28440" bIns="28440" anchor="ctr">
            <a:noAutofit/>
          </a:bodyPr>
          <a:p>
            <a:pPr algn="r">
              <a:buNone/>
            </a:pPr>
            <a:r>
              <a:rPr b="1" lang="en-PH" sz="4400" spc="-1" strike="noStrike">
                <a:solidFill>
                  <a:srgbClr val="ffffff"/>
                </a:solidFill>
                <a:latin typeface="Lato"/>
              </a:rPr>
              <a:t>Mga Patag na Anyong Lupa</a:t>
            </a:r>
            <a:endParaRPr b="1" lang="en-PH" sz="4400" spc="-1" strike="noStrike">
              <a:solidFill>
                <a:srgbClr val="ffffff"/>
              </a:solidFill>
              <a:latin typeface="Lato"/>
            </a:endParaRPr>
          </a:p>
        </p:txBody>
      </p:sp>
      <p:sp>
        <p:nvSpPr>
          <p:cNvPr id="207" name="PlaceHolder 2"/>
          <p:cNvSpPr>
            <a:spLocks noGrp="1"/>
          </p:cNvSpPr>
          <p:nvPr>
            <p:ph/>
          </p:nvPr>
        </p:nvSpPr>
        <p:spPr>
          <a:xfrm>
            <a:off x="609480" y="1620000"/>
            <a:ext cx="6050520" cy="4500000"/>
          </a:xfrm>
          <a:prstGeom prst="rect">
            <a:avLst/>
          </a:prstGeom>
          <a:noFill/>
          <a:ln w="0">
            <a:noFill/>
          </a:ln>
        </p:spPr>
        <p:txBody>
          <a:bodyPr lIns="0" rIns="0" tIns="0" bIns="0" anchor="t">
            <a:normAutofit/>
          </a:bodyPr>
          <a:p>
            <a:pPr algn="just">
              <a:lnSpc>
                <a:spcPct val="200000"/>
              </a:lnSpc>
              <a:buNone/>
            </a:pPr>
            <a:endParaRPr b="0" lang="en-PH" sz="2000" spc="-1" strike="noStrike">
              <a:latin typeface="Lato"/>
              <a:ea typeface="PingFang SC"/>
            </a:endParaRPr>
          </a:p>
          <a:p>
            <a:pPr algn="just">
              <a:lnSpc>
                <a:spcPct val="200000"/>
              </a:lnSpc>
              <a:buNone/>
            </a:pPr>
            <a:endParaRPr b="0" lang="en-PH" sz="2000" spc="-1" strike="noStrike">
              <a:latin typeface="Lato"/>
              <a:ea typeface="PingFang SC"/>
            </a:endParaRPr>
          </a:p>
          <a:p>
            <a:pPr algn="just">
              <a:lnSpc>
                <a:spcPct val="200000"/>
              </a:lnSpc>
              <a:buNone/>
            </a:pPr>
            <a:r>
              <a:rPr b="0" lang="en-PH" sz="2000" spc="-1" strike="noStrike">
                <a:latin typeface="Lato"/>
              </a:rPr>
              <a:t>Malawak, pantay, at mababa ang kapatagan. Magandang taniman ito ng mga palay at gulay. May mga lungsod din sa kapatagan.</a:t>
            </a:r>
            <a:endParaRPr b="0" lang="en-PH" sz="2000" spc="-1" strike="noStrike">
              <a:latin typeface="Lato"/>
              <a:ea typeface="PingFang SC"/>
            </a:endParaRPr>
          </a:p>
        </p:txBody>
      </p:sp>
      <p:sp>
        <p:nvSpPr>
          <p:cNvPr id="208" name=""/>
          <p:cNvSpPr txBox="1"/>
          <p:nvPr/>
        </p:nvSpPr>
        <p:spPr>
          <a:xfrm>
            <a:off x="576000" y="1296000"/>
            <a:ext cx="2304000" cy="396720"/>
          </a:xfrm>
          <a:prstGeom prst="rect">
            <a:avLst/>
          </a:prstGeom>
          <a:noFill/>
          <a:ln w="0">
            <a:noFill/>
          </a:ln>
        </p:spPr>
        <p:txBody>
          <a:bodyPr lIns="90000" rIns="90000" tIns="45000" bIns="45000" anchor="t">
            <a:noAutofit/>
          </a:bodyPr>
          <a:p>
            <a:r>
              <a:rPr b="1" lang="en-PH" sz="2000" spc="-1" strike="noStrike">
                <a:latin typeface="Lato"/>
              </a:rPr>
              <a:t>Kapatagan</a:t>
            </a:r>
            <a:endParaRPr b="0" lang="en-PH" sz="2000" spc="-1" strike="noStrike">
              <a:latin typeface="Arial"/>
            </a:endParaRPr>
          </a:p>
        </p:txBody>
      </p:sp>
      <p:sp>
        <p:nvSpPr>
          <p:cNvPr id="209" name=""/>
          <p:cNvSpPr txBox="1"/>
          <p:nvPr/>
        </p:nvSpPr>
        <p:spPr>
          <a:xfrm>
            <a:off x="8748000" y="5219280"/>
            <a:ext cx="2052000" cy="396720"/>
          </a:xfrm>
          <a:prstGeom prst="rect">
            <a:avLst/>
          </a:prstGeom>
          <a:noFill/>
          <a:ln w="0">
            <a:noFill/>
          </a:ln>
        </p:spPr>
        <p:txBody>
          <a:bodyPr lIns="90000" rIns="90000" tIns="45000" bIns="45000" anchor="t">
            <a:noAutofit/>
          </a:bodyPr>
          <a:p>
            <a:r>
              <a:rPr b="1" lang="en-PH" sz="2000" spc="-1" strike="noStrike">
                <a:latin typeface="Lato"/>
              </a:rPr>
              <a:t>Kapatagan</a:t>
            </a:r>
            <a:endParaRPr b="0" lang="en-PH" sz="2000" spc="-1" strike="noStrike">
              <a:latin typeface="Arial"/>
            </a:endParaRPr>
          </a:p>
        </p:txBody>
      </p:sp>
      <p:pic>
        <p:nvPicPr>
          <p:cNvPr id="210" name="" descr=""/>
          <p:cNvPicPr/>
          <p:nvPr/>
        </p:nvPicPr>
        <p:blipFill>
          <a:blip r:embed="rId1"/>
          <a:stretch/>
        </p:blipFill>
        <p:spPr>
          <a:xfrm>
            <a:off x="1980000" y="1296000"/>
            <a:ext cx="1677960" cy="504000"/>
          </a:xfrm>
          <a:prstGeom prst="rect">
            <a:avLst/>
          </a:prstGeom>
          <a:ln w="0">
            <a:noFill/>
          </a:ln>
        </p:spPr>
      </p:pic>
      <p:pic>
        <p:nvPicPr>
          <p:cNvPr id="211" name="" descr=""/>
          <p:cNvPicPr/>
          <p:nvPr/>
        </p:nvPicPr>
        <p:blipFill>
          <a:blip r:embed="rId2"/>
          <a:stretch/>
        </p:blipFill>
        <p:spPr>
          <a:xfrm>
            <a:off x="7020000" y="1800000"/>
            <a:ext cx="4859640" cy="33487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14462</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2023-08-02T18:50:50Z</dcterms:modified>
  <cp:revision>5615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