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960" cy="683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8840" cy="2778840"/>
          </a:xfrm>
          <a:prstGeom prst="rect">
            <a:avLst/>
          </a:prstGeom>
          <a:ln w="0">
            <a:noFill/>
          </a:ln>
        </p:spPr>
      </p:pic>
      <p:sp>
        <p:nvSpPr>
          <p:cNvPr id="2" name="Rectangle 5"/>
          <p:cNvSpPr/>
          <p:nvPr/>
        </p:nvSpPr>
        <p:spPr>
          <a:xfrm>
            <a:off x="3487320" y="1475280"/>
            <a:ext cx="8684280" cy="384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4280" cy="3639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960" cy="614880"/>
          </a:xfrm>
          <a:prstGeom prst="rect">
            <a:avLst/>
          </a:prstGeom>
          <a:ln w="0">
            <a:noFill/>
          </a:ln>
        </p:spPr>
      </p:pic>
      <p:sp>
        <p:nvSpPr>
          <p:cNvPr id="43" name="Rectangle 7"/>
          <p:cNvSpPr/>
          <p:nvPr/>
        </p:nvSpPr>
        <p:spPr>
          <a:xfrm>
            <a:off x="10868760" y="0"/>
            <a:ext cx="950400" cy="950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4480" cy="1014480"/>
          </a:xfrm>
          <a:prstGeom prst="rect">
            <a:avLst/>
          </a:prstGeom>
          <a:ln w="0">
            <a:noFill/>
          </a:ln>
        </p:spPr>
      </p:pic>
      <p:sp>
        <p:nvSpPr>
          <p:cNvPr id="45" name="TextBox 9"/>
          <p:cNvSpPr/>
          <p:nvPr/>
        </p:nvSpPr>
        <p:spPr>
          <a:xfrm>
            <a:off x="185400" y="6362280"/>
            <a:ext cx="4671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6280" cy="33645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70800" y="2700000"/>
            <a:ext cx="772920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4000" spc="-1" strike="noStrike">
                <a:solidFill>
                  <a:srgbClr val="ffffff"/>
                </a:solidFill>
                <a:latin typeface="Montserrat"/>
                <a:ea typeface="Arial Black;Arial Black"/>
              </a:rPr>
              <a:t>Pagbibigay-kaalaman </a:t>
            </a:r>
            <a:endParaRPr b="0" lang="en-PH" sz="4000" spc="-1" strike="noStrike">
              <a:latin typeface="Montserrat"/>
            </a:endParaRPr>
          </a:p>
          <a:p>
            <a:pPr algn="ctr">
              <a:lnSpc>
                <a:spcPct val="100000"/>
              </a:lnSpc>
              <a:buNone/>
            </a:pPr>
            <a:r>
              <a:rPr b="0" lang="en-US" sz="4000" spc="-1" strike="noStrike">
                <a:solidFill>
                  <a:srgbClr val="ffffff"/>
                </a:solidFill>
                <a:latin typeface="Montserrat"/>
                <a:ea typeface="Arial Black;Arial Black"/>
              </a:rPr>
              <a:t>mula sa Nabasang Teksto</a:t>
            </a:r>
            <a:endParaRPr b="0" lang="en-PH" sz="4000" spc="-1" strike="noStrike">
              <a:latin typeface="Montserrat"/>
            </a:endParaRPr>
          </a:p>
          <a:p>
            <a:pPr algn="ctr">
              <a:lnSpc>
                <a:spcPct val="100000"/>
              </a:lnSpc>
              <a:buNone/>
            </a:pPr>
            <a:r>
              <a:rPr b="0" lang="en-US" sz="4000" spc="-1" strike="noStrike">
                <a:solidFill>
                  <a:srgbClr val="ffffff"/>
                </a:solidFill>
                <a:latin typeface="Montserrat"/>
                <a:ea typeface="DejaVu Sans"/>
              </a:rPr>
              <a:t>at Datos sa </a:t>
            </a:r>
            <a:r>
              <a:rPr b="0" i="1" lang="en-US" sz="4000" spc="-1" strike="noStrike">
                <a:solidFill>
                  <a:srgbClr val="ffffff"/>
                </a:solidFill>
                <a:latin typeface="Montserrat"/>
                <a:ea typeface="DejaVu Sans"/>
              </a:rPr>
              <a:t>Form</a:t>
            </a:r>
            <a:endParaRPr b="0" lang="en-PH" sz="40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25800" y="1225080"/>
            <a:ext cx="11338200" cy="2014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mga gawaing pampaaralan, karaniwang humihingi ng </a:t>
            </a:r>
            <a:r>
              <a:rPr b="1" lang="en-PH" sz="1800" spc="-1" strike="noStrike">
                <a:solidFill>
                  <a:srgbClr val="000000"/>
                </a:solidFill>
                <a:latin typeface="Lato"/>
                <a:ea typeface="DejaVu Sans"/>
              </a:rPr>
              <a:t>impormasyon o mga datos</a:t>
            </a:r>
            <a:r>
              <a:rPr b="0" lang="en-PH" sz="1800" spc="-1" strike="noStrike">
                <a:solidFill>
                  <a:srgbClr val="000000"/>
                </a:solidFill>
                <a:latin typeface="Lato"/>
                <a:ea typeface="DejaVu Sans"/>
              </a:rPr>
              <a:t> ang mga g</a:t>
            </a:r>
            <a:r>
              <a:rPr b="1" lang="en-PH" sz="1800" spc="-1" strike="noStrike">
                <a:solidFill>
                  <a:srgbClr val="000000"/>
                </a:solidFill>
                <a:latin typeface="Lato"/>
                <a:ea typeface="DejaVu Sans"/>
              </a:rPr>
              <a:t>uro at iba pang awtoridad</a:t>
            </a:r>
            <a:r>
              <a:rPr b="0" lang="en-PH" sz="1800" spc="-1" strike="noStrike">
                <a:solidFill>
                  <a:srgbClr val="000000"/>
                </a:solidFill>
                <a:latin typeface="Lato"/>
                <a:ea typeface="DejaVu Sans"/>
              </a:rPr>
              <a:t> bago maipatupad ang isang gawain. Kinakailangan ito upang magkaroon ng mga </a:t>
            </a:r>
            <a:r>
              <a:rPr b="1" lang="en-PH" sz="1800" spc="-1" strike="noStrike">
                <a:solidFill>
                  <a:srgbClr val="000000"/>
                </a:solidFill>
                <a:latin typeface="Lato"/>
                <a:ea typeface="DejaVu Sans"/>
              </a:rPr>
              <a:t>tala o record</a:t>
            </a:r>
            <a:r>
              <a:rPr b="0" lang="en-PH" sz="1800" spc="-1" strike="noStrike">
                <a:solidFill>
                  <a:srgbClr val="000000"/>
                </a:solidFill>
                <a:latin typeface="Lato"/>
                <a:ea typeface="DejaVu Sans"/>
              </a:rPr>
              <a:t> ang bawat taong kasama sa nasabing gawain. </a:t>
            </a:r>
            <a:r>
              <a:rPr b="1" lang="en-PH" sz="1800" spc="-1" strike="noStrike">
                <a:solidFill>
                  <a:srgbClr val="000000"/>
                </a:solidFill>
                <a:latin typeface="Lato"/>
                <a:ea typeface="DejaVu Sans"/>
              </a:rPr>
              <a:t>Makatutulong ito</a:t>
            </a:r>
            <a:r>
              <a:rPr b="0" lang="en-PH" sz="1800" spc="-1" strike="noStrike">
                <a:solidFill>
                  <a:srgbClr val="000000"/>
                </a:solidFill>
                <a:latin typeface="Lato"/>
                <a:ea typeface="DejaVu Sans"/>
              </a:rPr>
              <a:t> upang madali silang </a:t>
            </a:r>
            <a:r>
              <a:rPr b="1" lang="en-PH" sz="1800" spc="-1" strike="noStrike">
                <a:solidFill>
                  <a:srgbClr val="000000"/>
                </a:solidFill>
                <a:latin typeface="Lato"/>
                <a:ea typeface="DejaVu Sans"/>
              </a:rPr>
              <a:t>makilala</a:t>
            </a:r>
            <a:r>
              <a:rPr b="0" lang="en-PH" sz="1800" spc="-1" strike="noStrike">
                <a:solidFill>
                  <a:srgbClr val="000000"/>
                </a:solidFill>
                <a:latin typeface="Lato"/>
                <a:ea typeface="DejaVu Sans"/>
              </a:rPr>
              <a:t>. Inilalagay ang </a:t>
            </a:r>
            <a:r>
              <a:rPr b="1" lang="en-PH" sz="1800" spc="-1" strike="noStrike">
                <a:solidFill>
                  <a:srgbClr val="000000"/>
                </a:solidFill>
                <a:latin typeface="Lato"/>
                <a:ea typeface="DejaVu Sans"/>
              </a:rPr>
              <a:t>impormasyong ito sa isang form o pormularyo</a:t>
            </a:r>
            <a:r>
              <a:rPr b="0" lang="en-PH" sz="1800" spc="-1" strike="noStrike">
                <a:solidFill>
                  <a:srgbClr val="000000"/>
                </a:solidFill>
                <a:latin typeface="Lato"/>
                <a:ea typeface="DejaVu Sans"/>
              </a:rPr>
              <a:t>. Dito nakalista ang hinihinging impormasyon kaya dapat na ito ay sagutin.</a:t>
            </a:r>
            <a:endParaRPr b="0" lang="en-PH" sz="1800" spc="-1" strike="noStrike">
              <a:latin typeface="Lato"/>
            </a:endParaRPr>
          </a:p>
          <a:p>
            <a:pPr algn="just">
              <a:lnSpc>
                <a:spcPct val="15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Paano nga ba dapat sagutin ang mga </a:t>
            </a:r>
            <a:r>
              <a:rPr b="0" i="1" lang="en-PH" sz="1800" spc="-1" strike="noStrike">
                <a:solidFill>
                  <a:srgbClr val="000000"/>
                </a:solidFill>
                <a:latin typeface="Lato"/>
                <a:ea typeface="DejaVu Sans"/>
              </a:rPr>
              <a:t>form</a:t>
            </a:r>
            <a:r>
              <a:rPr b="0" lang="en-PH" sz="1800" spc="-1" strike="noStrike">
                <a:solidFill>
                  <a:srgbClr val="000000"/>
                </a:solidFill>
                <a:latin typeface="Lato"/>
                <a:ea typeface="DejaVu Sans"/>
              </a:rPr>
              <a:t> o pormularyo?</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Narito ang ilang gabay na makatutulong sa iyo:</a:t>
            </a:r>
            <a:endParaRPr b="0" lang="en-PH" sz="1800" spc="-1" strike="noStrike">
              <a:latin typeface="Lato"/>
            </a:endParaRPr>
          </a:p>
          <a:p>
            <a:pPr>
              <a:lnSpc>
                <a:spcPct val="100000"/>
              </a:lnSpc>
              <a:buNone/>
            </a:pPr>
            <a:endParaRPr b="0" lang="en-PH" sz="1800" spc="-1" strike="noStrike">
              <a:latin typeface="Lato"/>
            </a:endParaRPr>
          </a:p>
          <a:p>
            <a:pPr>
              <a:lnSpc>
                <a:spcPct val="115000"/>
              </a:lnSpc>
              <a:buNone/>
            </a:pPr>
            <a:r>
              <a:rPr b="0" lang="en-PH" sz="1800" spc="-1" strike="noStrike">
                <a:solidFill>
                  <a:srgbClr val="000000"/>
                </a:solidFill>
                <a:latin typeface="Lato"/>
                <a:ea typeface="DejaVu Sans"/>
              </a:rPr>
              <a:t>1. Tiyaking nauunawaan muna kung para saan ang </a:t>
            </a:r>
            <a:r>
              <a:rPr b="0" i="1" lang="en-PH" sz="1800" spc="-1" strike="noStrike">
                <a:solidFill>
                  <a:srgbClr val="000000"/>
                </a:solidFill>
                <a:latin typeface="Lato"/>
                <a:ea typeface="DejaVu Sans"/>
              </a:rPr>
              <a:t>form</a:t>
            </a:r>
            <a:r>
              <a:rPr b="0" lang="en-PH" sz="1800" spc="-1" strike="noStrike">
                <a:solidFill>
                  <a:srgbClr val="000000"/>
                </a:solidFill>
                <a:latin typeface="Lato"/>
                <a:ea typeface="DejaVu Sans"/>
              </a:rPr>
              <a:t>.</a:t>
            </a:r>
            <a:endParaRPr b="0" lang="en-PH" sz="1800" spc="-1" strike="noStrike">
              <a:latin typeface="Lato"/>
            </a:endParaRPr>
          </a:p>
        </p:txBody>
      </p:sp>
      <p:sp>
        <p:nvSpPr>
          <p:cNvPr id="126" name="PlaceHolder 3"/>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1225080"/>
            <a:ext cx="11340000" cy="3814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2. Mas mabuting basahin muna ang kabuoan nito bago simulan ang pagsagot upang malaman kung dapat ba o hindi dapat na ibigay ang hinihinging impormasyon. Kung hindi nakatitiyak, magpatulong sa mga magulang o sinumang nakatatandang kasama sa bahay.</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I-tsek kung tama ang baybay ng lahat ng datos na inilagay sa </a:t>
            </a:r>
            <a:r>
              <a:rPr b="0" i="1" lang="en-PH" sz="1800" spc="-1" strike="noStrike">
                <a:solidFill>
                  <a:srgbClr val="000000"/>
                </a:solidFill>
                <a:latin typeface="Lato"/>
                <a:ea typeface="DejaVu Sans"/>
              </a:rPr>
              <a:t>form</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Kung tapos nang sagutin, muling balikan ang mga datos para makatiyak na tamang impormasyon ang inilagay sa lahat ng aytem.</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Lagdaan kung ito ang hinihingi ng </a:t>
            </a:r>
            <a:r>
              <a:rPr b="0" i="1" lang="en-PH" sz="1800" spc="-1" strike="noStrike">
                <a:solidFill>
                  <a:srgbClr val="000000"/>
                </a:solidFill>
                <a:latin typeface="Lato"/>
                <a:ea typeface="DejaVu Sans"/>
              </a:rPr>
              <a:t>form</a:t>
            </a:r>
            <a:r>
              <a:rPr b="0" lang="en-PH" sz="1800" spc="-1" strike="noStrike">
                <a:solidFill>
                  <a:srgbClr val="000000"/>
                </a:solidFill>
                <a:latin typeface="Lato"/>
                <a:ea typeface="DejaVu Sans"/>
              </a:rPr>
              <a:t>. Kadalasan, hindi naman pinalalagda ang mga batang tulad mo dahil wala pa kayong sapat na gulang.</a:t>
            </a:r>
            <a:endParaRPr b="0" lang="en-PH" sz="1800" spc="-1" strike="noStrike">
              <a:latin typeface="Arial"/>
            </a:endParaRPr>
          </a:p>
        </p:txBody>
      </p:sp>
      <p:sp>
        <p:nvSpPr>
          <p:cNvPr id="128" name="PlaceHolder 4"/>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468000" y="1044720"/>
            <a:ext cx="11338200" cy="93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Ngayon, basahin at unawaing mabuti ang tekstong nasa kasunod na pahina. Habang nagbabasa, maaari kang magtala ng mahahalagang detalye o impormasyon mula rito.</a:t>
            </a:r>
            <a:endParaRPr b="0" lang="en-PH" sz="1800" spc="-1" strike="noStrike">
              <a:latin typeface="Arial"/>
            </a:endParaRPr>
          </a:p>
        </p:txBody>
      </p:sp>
      <p:sp>
        <p:nvSpPr>
          <p:cNvPr id="130" name="PlaceHolder 5"/>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pic>
        <p:nvPicPr>
          <p:cNvPr id="131" name="" descr=""/>
          <p:cNvPicPr/>
          <p:nvPr/>
        </p:nvPicPr>
        <p:blipFill>
          <a:blip r:embed="rId1"/>
          <a:srcRect l="2778" t="29128" r="2756" b="18379"/>
          <a:stretch/>
        </p:blipFill>
        <p:spPr>
          <a:xfrm>
            <a:off x="7020000" y="2522520"/>
            <a:ext cx="4786200" cy="3237480"/>
          </a:xfrm>
          <a:prstGeom prst="rect">
            <a:avLst/>
          </a:prstGeom>
          <a:ln w="0">
            <a:noFill/>
          </a:ln>
        </p:spPr>
      </p:pic>
      <p:sp>
        <p:nvSpPr>
          <p:cNvPr id="132" name="PlaceHolder 7"/>
          <p:cNvSpPr/>
          <p:nvPr/>
        </p:nvSpPr>
        <p:spPr>
          <a:xfrm>
            <a:off x="360000" y="1962360"/>
            <a:ext cx="6300000" cy="397764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r>
              <a:rPr b="1" lang="en-US" sz="1800" spc="-1" strike="noStrike">
                <a:solidFill>
                  <a:srgbClr val="000000"/>
                </a:solidFill>
                <a:latin typeface="Lato"/>
                <a:ea typeface="Arial Black;Arial Black"/>
              </a:rPr>
              <a:t>Lakbay-aral ng Baitang 5</a:t>
            </a:r>
            <a:endParaRPr b="0" lang="en-PH" sz="1800" spc="-1" strike="noStrike">
              <a:latin typeface="Lato"/>
            </a:endParaRPr>
          </a:p>
          <a:p>
            <a:pPr algn="ctr">
              <a:lnSpc>
                <a:spcPct val="115000"/>
              </a:lnSpc>
              <a:buNone/>
            </a:pPr>
            <a:endParaRPr b="0" lang="en-PH" sz="1800" spc="-1" strike="noStrike">
              <a:latin typeface="Lato"/>
            </a:endParaRPr>
          </a:p>
          <a:p>
            <a:pPr algn="just">
              <a:lnSpc>
                <a:spcPct val="115000"/>
              </a:lnSpc>
              <a:buNone/>
            </a:pPr>
            <a:r>
              <a:rPr b="0" lang="en-US" sz="1800" spc="-1" strike="noStrike">
                <a:solidFill>
                  <a:srgbClr val="000000"/>
                </a:solidFill>
                <a:latin typeface="Lato"/>
                <a:ea typeface="Arial Black;Arial Black"/>
              </a:rPr>
              <a:t>	</a:t>
            </a:r>
            <a:r>
              <a:rPr b="0" lang="en-US" sz="1800" spc="-1" strike="noStrike">
                <a:solidFill>
                  <a:srgbClr val="000000"/>
                </a:solidFill>
                <a:latin typeface="Lato"/>
                <a:ea typeface="Arial Black;Arial Black"/>
              </a:rPr>
              <a:t>Masayang ibinalita ni Bb. Beltran sa kaniyang klase sa Filipino na inaprubahan na ang plano ng gawain para sa mga mag-aaral sa taong ito. Ayon sa kaniya, magkakaroon ng Lakbay-aral ang mga mag-aaral ng Baitang 5. Marami silang bibisitahing magagandang lugar sa Lalawigan ng Rizal.</a:t>
            </a:r>
            <a:endParaRPr b="0" lang="en-PH" sz="1800" spc="-1" strike="noStrike">
              <a:latin typeface="Lato"/>
            </a:endParaRPr>
          </a:p>
          <a:p>
            <a:pPr algn="just">
              <a:lnSpc>
                <a:spcPct val="115000"/>
              </a:lnSpc>
              <a:buNone/>
            </a:pPr>
            <a:r>
              <a:rPr b="0" lang="en-US" sz="1800" spc="-1" strike="noStrike">
                <a:solidFill>
                  <a:srgbClr val="000000"/>
                </a:solidFill>
                <a:latin typeface="Lato"/>
                <a:ea typeface="Arial Black;Arial Black"/>
              </a:rPr>
              <a:t>	</a:t>
            </a:r>
            <a:r>
              <a:rPr b="0" lang="en-US" sz="1800" spc="-1" strike="noStrike">
                <a:solidFill>
                  <a:srgbClr val="000000"/>
                </a:solidFill>
                <a:latin typeface="Lato"/>
                <a:ea typeface="Arial Black;Arial Black"/>
              </a:rPr>
              <a:t> </a:t>
            </a:r>
            <a:r>
              <a:rPr b="0" lang="en-US" sz="1800" spc="-1" strike="noStrike">
                <a:solidFill>
                  <a:srgbClr val="000000"/>
                </a:solidFill>
                <a:latin typeface="Lato"/>
                <a:ea typeface="Arial Black;Arial Black"/>
              </a:rPr>
              <a:t>Kabilang dito ang </a:t>
            </a:r>
            <a:r>
              <a:rPr b="0" i="1" lang="en-US" sz="1800" spc="-1" strike="noStrike">
                <a:solidFill>
                  <a:srgbClr val="000000"/>
                </a:solidFill>
                <a:latin typeface="Lato"/>
                <a:ea typeface="DejaVu Sans"/>
              </a:rPr>
              <a:t>windmills</a:t>
            </a:r>
            <a:r>
              <a:rPr b="0" lang="en-US" sz="1800" spc="-1" strike="noStrike">
                <a:solidFill>
                  <a:srgbClr val="000000"/>
                </a:solidFill>
                <a:latin typeface="Lato"/>
                <a:ea typeface="DejaVu Sans"/>
              </a:rPr>
              <a:t> o mulino sa Pililla. Gaganapin ito sa Oktubre 15, 2021. Ayon din kay Bb. Beltran, ngayon pa lamang ay nagsisimula na ang paghahanda ng paaralan para maging maayos, masaya, at ligtas ang gagawing lakbay-aral. </a:t>
            </a:r>
            <a:endParaRPr b="0" lang="en-PH" sz="1800" spc="-1" strike="noStrike">
              <a:latin typeface="Lato"/>
            </a:endParaRPr>
          </a:p>
        </p:txBody>
      </p:sp>
      <p:sp>
        <p:nvSpPr>
          <p:cNvPr id="133" name="PlaceHolder 8"/>
          <p:cNvSpPr/>
          <p:nvPr/>
        </p:nvSpPr>
        <p:spPr>
          <a:xfrm>
            <a:off x="5940000" y="1548000"/>
            <a:ext cx="6119640" cy="10796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Bahagi ng paghahanda ay ang pagsagot ng mga mag-aaral at magulang sa isang </a:t>
            </a:r>
            <a:r>
              <a:rPr b="0" i="1" lang="en-US" sz="1800" spc="-1" strike="noStrike">
                <a:solidFill>
                  <a:srgbClr val="000000"/>
                </a:solidFill>
                <a:latin typeface="Lato"/>
                <a:ea typeface="DejaVu Sans"/>
              </a:rPr>
              <a:t>form</a:t>
            </a:r>
            <a:r>
              <a:rPr b="0" lang="en-US"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360000" y="2484720"/>
            <a:ext cx="5111640" cy="1294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Narito ang ipinadalang sulat na may kalakip na form na sasagutin ng lahat ng mga mag-aaral at ng kanilang mga magulang o kaya ay guardian.</a:t>
            </a:r>
            <a:endParaRPr b="0" lang="en-PH" sz="1800" spc="-1" strike="noStrike">
              <a:latin typeface="Arial"/>
            </a:endParaRPr>
          </a:p>
        </p:txBody>
      </p:sp>
      <p:sp>
        <p:nvSpPr>
          <p:cNvPr id="135" name="PlaceHolder 9"/>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pic>
        <p:nvPicPr>
          <p:cNvPr id="136" name="" descr=""/>
          <p:cNvPicPr/>
          <p:nvPr/>
        </p:nvPicPr>
        <p:blipFill>
          <a:blip r:embed="rId1">
            <a:biLevel thresh="50000"/>
          </a:blip>
          <a:stretch/>
        </p:blipFill>
        <p:spPr>
          <a:xfrm>
            <a:off x="5630760" y="900000"/>
            <a:ext cx="5039640" cy="5182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0"/>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pic>
        <p:nvPicPr>
          <p:cNvPr id="138" name="" descr=""/>
          <p:cNvPicPr/>
          <p:nvPr/>
        </p:nvPicPr>
        <p:blipFill>
          <a:blip r:embed="rId1"/>
          <a:srcRect l="0" t="0" r="0" b="33941"/>
          <a:stretch/>
        </p:blipFill>
        <p:spPr>
          <a:xfrm>
            <a:off x="291240" y="1066680"/>
            <a:ext cx="5468400" cy="5055840"/>
          </a:xfrm>
          <a:prstGeom prst="rect">
            <a:avLst/>
          </a:prstGeom>
          <a:ln w="0">
            <a:noFill/>
          </a:ln>
        </p:spPr>
      </p:pic>
      <p:pic>
        <p:nvPicPr>
          <p:cNvPr id="139" name="" descr=""/>
          <p:cNvPicPr/>
          <p:nvPr/>
        </p:nvPicPr>
        <p:blipFill>
          <a:blip r:embed="rId2"/>
          <a:srcRect l="0" t="66059" r="1301" b="-95"/>
          <a:stretch/>
        </p:blipFill>
        <p:spPr>
          <a:xfrm>
            <a:off x="6106680" y="2700000"/>
            <a:ext cx="5592960" cy="2699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1"/>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sp>
        <p:nvSpPr>
          <p:cNvPr id="141" name=""/>
          <p:cNvSpPr/>
          <p:nvPr/>
        </p:nvSpPr>
        <p:spPr>
          <a:xfrm>
            <a:off x="540360" y="1080000"/>
            <a:ext cx="10619640" cy="34200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r>
              <a:rPr b="0" lang="en-PH" sz="1800" spc="-1" strike="noStrike">
                <a:latin typeface="Lato"/>
              </a:rPr>
              <a:t>Sa anumang paraan ng pakikipagkomunikasyon, mahalagang maunawaan ang mensaheng ipinahahatid. Halimbawa, kung nanonood ka ng balita, nakikinig sa isang nagkukuwento, o nagbabasa ng isang artikulo o teksto, kailangang sundan mo ang daloy ng mga impormasyong inilalahad.</a:t>
            </a:r>
            <a:endParaRPr b="0" lang="en-PH" sz="1800" spc="-1" strike="noStrike">
              <a:latin typeface="Arial"/>
            </a:endParaRPr>
          </a:p>
          <a:p>
            <a:pPr algn="just">
              <a:lnSpc>
                <a:spcPct val="150000"/>
              </a:lnSpc>
              <a:buNone/>
            </a:pPr>
            <a:r>
              <a:rPr b="0" lang="en-PH" sz="1800" spc="-1" strike="noStrike">
                <a:latin typeface="Lato"/>
              </a:rPr>
              <a:t>	</a:t>
            </a:r>
            <a:endParaRPr b="0" lang="en-PH" sz="1800" spc="-1" strike="noStrike">
              <a:latin typeface="Arial"/>
            </a:endParaRPr>
          </a:p>
          <a:p>
            <a:pPr algn="just">
              <a:lnSpc>
                <a:spcPct val="150000"/>
              </a:lnSpc>
              <a:buNone/>
            </a:pPr>
            <a:r>
              <a:rPr b="0" lang="en-PH" sz="1800" spc="-1" strike="noStrike">
                <a:latin typeface="Lato"/>
              </a:rPr>
              <a:t>	</a:t>
            </a:r>
            <a:r>
              <a:rPr b="0" lang="en-PH" sz="1800" spc="-1" strike="noStrike">
                <a:latin typeface="Lato"/>
              </a:rPr>
              <a:t>Sa araling ito, ang impormasyon mula sa talata at liham na binasa ay mahalaga para masagot nang maingat at wasto ang </a:t>
            </a:r>
            <a:r>
              <a:rPr b="0" i="1" lang="en-PH" sz="1800" spc="-1" strike="noStrike">
                <a:latin typeface="Lato"/>
              </a:rPr>
              <a:t>survey form</a:t>
            </a:r>
            <a:r>
              <a:rPr b="0" lang="en-PH" sz="1800" spc="-1" strike="noStrike">
                <a:latin typeface="Lato"/>
              </a:rPr>
              <a:t> na ginamit na halimbawa.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40000" y="1121400"/>
            <a:ext cx="11154600" cy="85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a:ea typeface="DejaVu Sans"/>
              </a:rPr>
              <a:t>Pagsasanay</a:t>
            </a:r>
            <a:endParaRPr b="0" lang="en-PH" sz="2600" spc="-1" strike="noStrike">
              <a:latin typeface="Arial"/>
            </a:endParaRPr>
          </a:p>
        </p:txBody>
      </p:sp>
      <p:sp>
        <p:nvSpPr>
          <p:cNvPr id="143" name=""/>
          <p:cNvSpPr/>
          <p:nvPr/>
        </p:nvSpPr>
        <p:spPr>
          <a:xfrm>
            <a:off x="180000" y="1800000"/>
            <a:ext cx="11154600" cy="853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Sagutin ang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Ano ang masayang ibinalita ni Bb. Beltran sa kaniyang klase?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Bahagi ng paghahanda sa Lakbay-aral, ano ang dapat munang gawin ng mga mag-aaral at magulang?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Ano-ano ang dapat tandaan sa pagsagot ng </a:t>
            </a:r>
            <a:r>
              <a:rPr b="0" i="1" lang="en-PH" sz="1800" spc="-1" strike="noStrike">
                <a:solidFill>
                  <a:srgbClr val="000000"/>
                </a:solidFill>
                <a:latin typeface="Lato"/>
                <a:ea typeface="DejaVu Sans"/>
              </a:rPr>
              <a:t>form</a:t>
            </a:r>
            <a:r>
              <a:rPr b="0" lang="en-PH" sz="1800" spc="-1" strike="noStrike">
                <a:solidFill>
                  <a:srgbClr val="000000"/>
                </a:solidFill>
                <a:latin typeface="Lato"/>
                <a:ea typeface="DejaVu Sans"/>
              </a:rPr>
              <a:t> o pormularyo?</a:t>
            </a:r>
            <a:endParaRPr b="0" lang="en-PH" sz="1800" spc="-1" strike="noStrike">
              <a:latin typeface="Arial"/>
            </a:endParaRPr>
          </a:p>
        </p:txBody>
      </p:sp>
      <p:sp>
        <p:nvSpPr>
          <p:cNvPr id="144" name=""/>
          <p:cNvSpPr/>
          <p:nvPr/>
        </p:nvSpPr>
        <p:spPr>
          <a:xfrm>
            <a:off x="180000" y="2318760"/>
            <a:ext cx="11698920" cy="3765600"/>
          </a:xfrm>
          <a:prstGeom prst="rect">
            <a:avLst/>
          </a:prstGeom>
          <a:noFill/>
          <a:ln w="36000">
            <a:noFill/>
          </a:ln>
        </p:spPr>
        <p:style>
          <a:lnRef idx="0"/>
          <a:fillRef idx="0"/>
          <a:effectRef idx="0"/>
          <a:fontRef idx="minor"/>
        </p:style>
      </p:sp>
      <p:sp>
        <p:nvSpPr>
          <p:cNvPr id="145" name="PlaceHolder 2"/>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544680" y="1044000"/>
            <a:ext cx="8084160" cy="70416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47" name="PlaceHolder 6"/>
          <p:cNvSpPr/>
          <p:nvPr/>
        </p:nvSpPr>
        <p:spPr>
          <a:xfrm>
            <a:off x="190440" y="120960"/>
            <a:ext cx="10789200" cy="9453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Pagbibigay-kaalaman mula sa Nabasang Teksto at Datos sa </a:t>
            </a:r>
            <a:r>
              <a:rPr b="0" i="1" lang="en-US" sz="2800" spc="-1" strike="noStrike">
                <a:solidFill>
                  <a:srgbClr val="000000"/>
                </a:solidFill>
                <a:latin typeface="Lato"/>
                <a:ea typeface="Arial Black;Arial Black"/>
              </a:rPr>
              <a:t>Form</a:t>
            </a:r>
            <a:endParaRPr b="0" lang="en-PH" sz="2800" spc="-1" strike="noStrike">
              <a:latin typeface="Arial"/>
            </a:endParaRPr>
          </a:p>
        </p:txBody>
      </p:sp>
      <p:sp>
        <p:nvSpPr>
          <p:cNvPr id="148" name=""/>
          <p:cNvSpPr/>
          <p:nvPr/>
        </p:nvSpPr>
        <p:spPr>
          <a:xfrm>
            <a:off x="360000" y="1742400"/>
            <a:ext cx="11339640" cy="18572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1. Pinagtibay na ang plano ng gawain.</a:t>
            </a:r>
            <a:endParaRPr b="0" lang="en-PH" sz="1800" spc="-1" strike="noStrike">
              <a:latin typeface="Arial"/>
            </a:endParaRPr>
          </a:p>
          <a:p>
            <a:pPr>
              <a:lnSpc>
                <a:spcPct val="150000"/>
              </a:lnSpc>
              <a:buNone/>
            </a:pPr>
            <a:r>
              <a:rPr b="0" lang="en-PH" sz="1800" spc="-1" strike="noStrike">
                <a:latin typeface="Lato"/>
              </a:rPr>
              <a:t>2. Sagutin ang </a:t>
            </a:r>
            <a:r>
              <a:rPr b="0" i="1" lang="en-PH" sz="1800" spc="-1" strike="noStrike">
                <a:latin typeface="Lato"/>
              </a:rPr>
              <a:t>form.</a:t>
            </a:r>
            <a:endParaRPr b="0" lang="en-PH" sz="1800" spc="-1" strike="noStrike">
              <a:latin typeface="Arial"/>
            </a:endParaRPr>
          </a:p>
          <a:p>
            <a:pPr>
              <a:lnSpc>
                <a:spcPct val="150000"/>
              </a:lnSpc>
              <a:buNone/>
            </a:pPr>
            <a:r>
              <a:rPr b="0" lang="en-PH" sz="1800" spc="-1" strike="noStrike">
                <a:latin typeface="Lato"/>
              </a:rPr>
              <a:t>3. Nauunawaan kung para saan ang form; basahin ang kabuoan ng </a:t>
            </a:r>
            <a:r>
              <a:rPr b="0" i="1" lang="en-PH" sz="1800" spc="-1" strike="noStrike">
                <a:latin typeface="Lato"/>
              </a:rPr>
              <a:t>form</a:t>
            </a:r>
            <a:r>
              <a:rPr b="0" lang="en-PH" sz="1800" spc="-1" strike="noStrike">
                <a:latin typeface="Lato"/>
              </a:rPr>
              <a:t>; tamang baybay; muling pagbalik sa</a:t>
            </a:r>
            <a:endParaRPr b="0" lang="en-PH" sz="1800" spc="-1" strike="noStrike">
              <a:latin typeface="Arial"/>
            </a:endParaRPr>
          </a:p>
          <a:p>
            <a:pPr>
              <a:lnSpc>
                <a:spcPct val="150000"/>
              </a:lnSpc>
              <a:buNone/>
            </a:pPr>
            <a:r>
              <a:rPr b="0" lang="en-PH" sz="1800" spc="-1" strike="noStrike">
                <a:latin typeface="Lato"/>
              </a:rPr>
              <a:t>mga datos kung tama; at paglalagda.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2420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2023-07-11T13:25:05Z</dcterms:modified>
  <cp:revision>267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