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6.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3320" cy="68292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0200" cy="2770200"/>
          </a:xfrm>
          <a:prstGeom prst="rect">
            <a:avLst/>
          </a:prstGeom>
          <a:ln w="0">
            <a:noFill/>
          </a:ln>
        </p:spPr>
      </p:pic>
      <p:sp>
        <p:nvSpPr>
          <p:cNvPr id="2" name="Rectangle 5"/>
          <p:cNvSpPr/>
          <p:nvPr/>
        </p:nvSpPr>
        <p:spPr>
          <a:xfrm>
            <a:off x="3487320" y="1475280"/>
            <a:ext cx="8675640" cy="38336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5640" cy="3553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3320" cy="606240"/>
          </a:xfrm>
          <a:prstGeom prst="rect">
            <a:avLst/>
          </a:prstGeom>
          <a:ln w="0">
            <a:noFill/>
          </a:ln>
        </p:spPr>
      </p:pic>
      <p:sp>
        <p:nvSpPr>
          <p:cNvPr id="43" name="Rectangle 7"/>
          <p:cNvSpPr/>
          <p:nvPr/>
        </p:nvSpPr>
        <p:spPr>
          <a:xfrm>
            <a:off x="10868760" y="0"/>
            <a:ext cx="941760" cy="9417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5840" cy="1005840"/>
          </a:xfrm>
          <a:prstGeom prst="rect">
            <a:avLst/>
          </a:prstGeom>
          <a:ln w="0">
            <a:noFill/>
          </a:ln>
        </p:spPr>
      </p:pic>
      <p:sp>
        <p:nvSpPr>
          <p:cNvPr id="45" name="TextBox 9"/>
          <p:cNvSpPr/>
          <p:nvPr/>
        </p:nvSpPr>
        <p:spPr>
          <a:xfrm>
            <a:off x="185400" y="6362280"/>
            <a:ext cx="4663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4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7640" cy="33559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1334880" y="2520000"/>
            <a:ext cx="7661880" cy="107604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45240" cy="19198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1400" cy="39463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320000" y="2739960"/>
            <a:ext cx="7088040" cy="678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PingFang SC"/>
              </a:rPr>
              <a:t>Conveying Meaning through Creative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2448000" y="342720"/>
            <a:ext cx="7088040" cy="131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graphicFrame>
        <p:nvGraphicFramePr>
          <p:cNvPr id="182" name=""/>
          <p:cNvGraphicFramePr/>
          <p:nvPr/>
        </p:nvGraphicFramePr>
        <p:xfrm>
          <a:off x="1121400" y="1915200"/>
          <a:ext cx="9858240" cy="3604320"/>
        </p:xfrm>
        <a:graphic>
          <a:graphicData uri="http://schemas.openxmlformats.org/drawingml/2006/table">
            <a:tbl>
              <a:tblPr/>
              <a:tblGrid>
                <a:gridCol w="1722960"/>
                <a:gridCol w="8135640"/>
              </a:tblGrid>
              <a:tr h="5551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8557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461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335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533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608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83" name=""/>
          <p:cNvSpPr/>
          <p:nvPr/>
        </p:nvSpPr>
        <p:spPr>
          <a:xfrm>
            <a:off x="1260000" y="1998360"/>
            <a:ext cx="2821320" cy="4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aah</a:t>
            </a:r>
            <a:endParaRPr b="0" lang="en-PH" sz="2000" spc="-1" strike="noStrike">
              <a:latin typeface="Arial"/>
            </a:endParaRPr>
          </a:p>
        </p:txBody>
      </p:sp>
      <p:sp>
        <p:nvSpPr>
          <p:cNvPr id="184" name=""/>
          <p:cNvSpPr/>
          <p:nvPr/>
        </p:nvSpPr>
        <p:spPr>
          <a:xfrm>
            <a:off x="2952000" y="1998360"/>
            <a:ext cx="791892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used as a call for help or when someone is scared</a:t>
            </a:r>
            <a:endParaRPr b="0" lang="en-PH" sz="2000" spc="-1" strike="noStrike">
              <a:latin typeface="Arial"/>
            </a:endParaRPr>
          </a:p>
        </p:txBody>
      </p:sp>
      <p:sp>
        <p:nvSpPr>
          <p:cNvPr id="185" name=""/>
          <p:cNvSpPr/>
          <p:nvPr/>
        </p:nvSpPr>
        <p:spPr>
          <a:xfrm>
            <a:off x="1260000" y="2538720"/>
            <a:ext cx="1618920" cy="80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ahem</a:t>
            </a:r>
            <a:endParaRPr b="0" lang="en-PH" sz="2000" spc="-1" strike="noStrike">
              <a:latin typeface="Arial"/>
            </a:endParaRPr>
          </a:p>
        </p:txBody>
      </p:sp>
      <p:sp>
        <p:nvSpPr>
          <p:cNvPr id="186" name=""/>
          <p:cNvSpPr/>
          <p:nvPr/>
        </p:nvSpPr>
        <p:spPr>
          <a:xfrm>
            <a:off x="2952000" y="2557800"/>
            <a:ext cx="7883640" cy="42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this sound of clearing the throat of someone means “attention” or “listen</a:t>
            </a:r>
            <a:endParaRPr b="0" lang="en-PH" sz="2000" spc="-1" strike="noStrike">
              <a:latin typeface="Arial"/>
            </a:endParaRPr>
          </a:p>
        </p:txBody>
      </p:sp>
      <p:sp>
        <p:nvSpPr>
          <p:cNvPr id="187" name=""/>
          <p:cNvSpPr/>
          <p:nvPr/>
        </p:nvSpPr>
        <p:spPr>
          <a:xfrm>
            <a:off x="1260000" y="3329280"/>
            <a:ext cx="1183680" cy="4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boo</a:t>
            </a:r>
            <a:endParaRPr b="0" lang="en-PH" sz="2000" spc="-1" strike="noStrike">
              <a:latin typeface="Arial"/>
            </a:endParaRPr>
          </a:p>
        </p:txBody>
      </p:sp>
      <p:sp>
        <p:nvSpPr>
          <p:cNvPr id="188" name=""/>
          <p:cNvSpPr/>
          <p:nvPr/>
        </p:nvSpPr>
        <p:spPr>
          <a:xfrm>
            <a:off x="2952360" y="3384360"/>
            <a:ext cx="7486920" cy="502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to scare someone or to voice disapproval</a:t>
            </a:r>
            <a:endParaRPr b="0" lang="en-PH" sz="2000" spc="-1" strike="noStrike">
              <a:latin typeface="Arial"/>
            </a:endParaRPr>
          </a:p>
        </p:txBody>
      </p:sp>
      <p:sp>
        <p:nvSpPr>
          <p:cNvPr id="189" name=""/>
          <p:cNvSpPr/>
          <p:nvPr/>
        </p:nvSpPr>
        <p:spPr>
          <a:xfrm>
            <a:off x="1260000" y="3926880"/>
            <a:ext cx="1438920" cy="4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eww</a:t>
            </a:r>
            <a:endParaRPr b="0" lang="en-PH" sz="2000" spc="-1" strike="noStrike">
              <a:latin typeface="Arial"/>
            </a:endParaRPr>
          </a:p>
        </p:txBody>
      </p:sp>
      <p:sp>
        <p:nvSpPr>
          <p:cNvPr id="190" name=""/>
          <p:cNvSpPr/>
          <p:nvPr/>
        </p:nvSpPr>
        <p:spPr>
          <a:xfrm>
            <a:off x="2952360" y="3893400"/>
            <a:ext cx="784692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shows dislike or disgust</a:t>
            </a:r>
            <a:endParaRPr b="0" lang="en-PH" sz="2000" spc="-1" strike="noStrike">
              <a:latin typeface="Arial"/>
            </a:endParaRPr>
          </a:p>
        </p:txBody>
      </p:sp>
      <p:sp>
        <p:nvSpPr>
          <p:cNvPr id="191" name=""/>
          <p:cNvSpPr/>
          <p:nvPr/>
        </p:nvSpPr>
        <p:spPr>
          <a:xfrm>
            <a:off x="1260000" y="4448520"/>
            <a:ext cx="98460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hmm</a:t>
            </a:r>
            <a:endParaRPr b="0" lang="en-PH" sz="2000" spc="-1" strike="noStrike">
              <a:latin typeface="Arial"/>
            </a:endParaRPr>
          </a:p>
        </p:txBody>
      </p:sp>
      <p:sp>
        <p:nvSpPr>
          <p:cNvPr id="192" name=""/>
          <p:cNvSpPr/>
          <p:nvPr/>
        </p:nvSpPr>
        <p:spPr>
          <a:xfrm>
            <a:off x="2965680" y="4464000"/>
            <a:ext cx="5817600" cy="429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means you are thinking or hesitating</a:t>
            </a:r>
            <a:endParaRPr b="0" lang="en-PH" sz="2000" spc="-1" strike="noStrike">
              <a:latin typeface="Arial"/>
            </a:endParaRPr>
          </a:p>
        </p:txBody>
      </p:sp>
      <p:sp>
        <p:nvSpPr>
          <p:cNvPr id="193" name=""/>
          <p:cNvSpPr/>
          <p:nvPr/>
        </p:nvSpPr>
        <p:spPr>
          <a:xfrm>
            <a:off x="1260000" y="5004000"/>
            <a:ext cx="179928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yahoo</a:t>
            </a:r>
            <a:endParaRPr b="0" lang="en-PH" sz="2000" spc="-1" strike="noStrike">
              <a:latin typeface="Arial"/>
            </a:endParaRPr>
          </a:p>
        </p:txBody>
      </p:sp>
      <p:sp>
        <p:nvSpPr>
          <p:cNvPr id="194" name=""/>
          <p:cNvSpPr/>
          <p:nvPr/>
        </p:nvSpPr>
        <p:spPr>
          <a:xfrm>
            <a:off x="2966040" y="5004000"/>
            <a:ext cx="3873240" cy="470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expresses joy or happiness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
          <p:cNvSpPr/>
          <p:nvPr/>
        </p:nvSpPr>
        <p:spPr>
          <a:xfrm>
            <a:off x="2451240" y="630720"/>
            <a:ext cx="7088040" cy="131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graphicFrame>
        <p:nvGraphicFramePr>
          <p:cNvPr id="196" name=""/>
          <p:cNvGraphicFramePr/>
          <p:nvPr/>
        </p:nvGraphicFramePr>
        <p:xfrm>
          <a:off x="1558080" y="2250720"/>
          <a:ext cx="9241560" cy="1135440"/>
        </p:xfrm>
        <a:graphic>
          <a:graphicData uri="http://schemas.openxmlformats.org/drawingml/2006/table">
            <a:tbl>
              <a:tblPr/>
              <a:tblGrid>
                <a:gridCol w="1489680"/>
                <a:gridCol w="7752240"/>
              </a:tblGrid>
              <a:tr h="54108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59472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97" name=""/>
          <p:cNvSpPr/>
          <p:nvPr/>
        </p:nvSpPr>
        <p:spPr>
          <a:xfrm>
            <a:off x="1689480" y="2292120"/>
            <a:ext cx="1153800" cy="624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yeah</a:t>
            </a:r>
            <a:endParaRPr b="0" lang="en-PH" sz="2000" spc="-1" strike="noStrike">
              <a:latin typeface="Arial"/>
            </a:endParaRPr>
          </a:p>
        </p:txBody>
      </p:sp>
      <p:sp>
        <p:nvSpPr>
          <p:cNvPr id="198" name=""/>
          <p:cNvSpPr/>
          <p:nvPr/>
        </p:nvSpPr>
        <p:spPr>
          <a:xfrm>
            <a:off x="3209040" y="2304000"/>
            <a:ext cx="5970240" cy="429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þŒìþ"/>
              </a:rPr>
              <a:t>shows very strong affirmation or approval</a:t>
            </a:r>
            <a:endParaRPr b="0" lang="en-PH" sz="2000" spc="-1" strike="noStrike">
              <a:latin typeface="Arial"/>
            </a:endParaRPr>
          </a:p>
        </p:txBody>
      </p:sp>
      <p:sp>
        <p:nvSpPr>
          <p:cNvPr id="199" name=""/>
          <p:cNvSpPr/>
          <p:nvPr/>
        </p:nvSpPr>
        <p:spPr>
          <a:xfrm>
            <a:off x="1689480" y="2844000"/>
            <a:ext cx="160668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yoo-hoo</a:t>
            </a:r>
            <a:endParaRPr b="0" lang="en-PH" sz="2000" spc="-1" strike="noStrike">
              <a:latin typeface="Arial"/>
            </a:endParaRPr>
          </a:p>
        </p:txBody>
      </p:sp>
      <p:sp>
        <p:nvSpPr>
          <p:cNvPr id="200" name=""/>
          <p:cNvSpPr/>
          <p:nvPr/>
        </p:nvSpPr>
        <p:spPr>
          <a:xfrm>
            <a:off x="3201840" y="2849040"/>
            <a:ext cx="795744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used to get someone’s attention and is usually used by women</a:t>
            </a:r>
            <a:endParaRPr b="0" lang="en-PH" sz="2000" spc="-1" strike="noStrike">
              <a:latin typeface="Arial"/>
            </a:endParaRPr>
          </a:p>
        </p:txBody>
      </p:sp>
      <p:sp>
        <p:nvSpPr>
          <p:cNvPr id="201" name=""/>
          <p:cNvSpPr/>
          <p:nvPr/>
        </p:nvSpPr>
        <p:spPr>
          <a:xfrm>
            <a:off x="1440000" y="3744000"/>
            <a:ext cx="473184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Inverted Word Order</a:t>
            </a:r>
            <a:endParaRPr b="0" lang="en-PH" sz="2000" spc="-1" strike="noStrike">
              <a:latin typeface="Arial"/>
            </a:endParaRPr>
          </a:p>
        </p:txBody>
      </p:sp>
      <p:sp>
        <p:nvSpPr>
          <p:cNvPr id="202" name=""/>
          <p:cNvSpPr/>
          <p:nvPr/>
        </p:nvSpPr>
        <p:spPr>
          <a:xfrm>
            <a:off x="1440000" y="4320000"/>
            <a:ext cx="9323280" cy="179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Fronting (also known as front-focus or preposing) is an example of inverted word order. It is a word group that is placed at the beginning of a sentence and is usually followed by a verb.</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
          <p:cNvSpPr/>
          <p:nvPr/>
        </p:nvSpPr>
        <p:spPr>
          <a:xfrm>
            <a:off x="2451240" y="558720"/>
            <a:ext cx="7088040" cy="131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204" name=""/>
          <p:cNvSpPr/>
          <p:nvPr/>
        </p:nvSpPr>
        <p:spPr>
          <a:xfrm>
            <a:off x="1415880" y="2055960"/>
            <a:ext cx="9491400" cy="1450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Before the march of the flames were flung picket lines of soldiers.” (Jack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London, “Story of an Eyewitness: The San Francisco Earthquake.” Collier’s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Weekly, May 5, 1906)</a:t>
            </a:r>
            <a:endParaRPr b="0" lang="en-PH" sz="2000" spc="-1" strike="noStrike">
              <a:latin typeface="Arial"/>
            </a:endParaRPr>
          </a:p>
        </p:txBody>
      </p:sp>
      <p:sp>
        <p:nvSpPr>
          <p:cNvPr id="205" name=""/>
          <p:cNvSpPr/>
          <p:nvPr/>
        </p:nvSpPr>
        <p:spPr>
          <a:xfrm>
            <a:off x="1416960" y="3314880"/>
            <a:ext cx="9310320" cy="145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Never have I seen a greater, or more beautiful, or a calmer or more noble thing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than you, brother.” (Ernest Hemingway, The Old Man and the Sea, 1952)</a:t>
            </a:r>
            <a:endParaRPr b="0" lang="en-PH" sz="2000" spc="-1" strike="noStrike">
              <a:latin typeface="Arial"/>
            </a:endParaRPr>
          </a:p>
        </p:txBody>
      </p:sp>
      <p:sp>
        <p:nvSpPr>
          <p:cNvPr id="206" name=""/>
          <p:cNvSpPr/>
          <p:nvPr/>
        </p:nvSpPr>
        <p:spPr>
          <a:xfrm>
            <a:off x="1404000" y="4217040"/>
            <a:ext cx="917928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At the corner of the two streets is a queer-looking house.</a:t>
            </a:r>
            <a:endParaRPr b="0" lang="en-PH" sz="2000" spc="-1" strike="noStrike">
              <a:latin typeface="Arial"/>
            </a:endParaRPr>
          </a:p>
        </p:txBody>
      </p:sp>
      <p:sp>
        <p:nvSpPr>
          <p:cNvPr id="207" name=""/>
          <p:cNvSpPr/>
          <p:nvPr/>
        </p:nvSpPr>
        <p:spPr>
          <a:xfrm>
            <a:off x="1416960" y="4773240"/>
            <a:ext cx="584820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Here comes the great jolly band.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
          <p:cNvSpPr/>
          <p:nvPr/>
        </p:nvSpPr>
        <p:spPr>
          <a:xfrm>
            <a:off x="2556000" y="900000"/>
            <a:ext cx="7088040" cy="113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209" name=""/>
          <p:cNvSpPr/>
          <p:nvPr/>
        </p:nvSpPr>
        <p:spPr>
          <a:xfrm>
            <a:off x="1260000" y="2787840"/>
            <a:ext cx="9719280" cy="3151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Informative writing</a:t>
            </a:r>
            <a:r>
              <a:rPr b="0" lang="en-PH" sz="2000" spc="-1" strike="noStrike">
                <a:solidFill>
                  <a:srgbClr val="000000"/>
                </a:solidFill>
                <a:latin typeface="Lato"/>
                <a:ea typeface="DejaVu Sans"/>
              </a:rPr>
              <a:t> is used purposefully to inform the intended audience. Some writers, however, might cite one or two facts but still don’t leave the reader with enough knowledge of the topic than when he or she began reading the piece. Therefore, you must remember and follow some simple guidelines that will ensure that your written outputs are memorable, informative, and concise.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
          <p:cNvSpPr/>
          <p:nvPr/>
        </p:nvSpPr>
        <p:spPr>
          <a:xfrm>
            <a:off x="2556000" y="720000"/>
            <a:ext cx="7088040" cy="113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211" name=""/>
          <p:cNvSpPr/>
          <p:nvPr/>
        </p:nvSpPr>
        <p:spPr>
          <a:xfrm>
            <a:off x="1352880" y="3168000"/>
            <a:ext cx="9446400" cy="2471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000" spc="-1" strike="noStrike">
                <a:solidFill>
                  <a:srgbClr val="000000"/>
                </a:solidFill>
                <a:latin typeface="Lato"/>
                <a:ea typeface="DejaVu Sans"/>
              </a:rPr>
              <a:t>1. Write a thesis statement, a statement that summarizes your main point, in more </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basic terms.</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2. Keep your words simple and straightforward.</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3. Put your feelings aside. Get your facts straight.</a:t>
            </a:r>
            <a:endParaRPr b="0" lang="en-PH" sz="2000" spc="-1" strike="noStrike">
              <a:latin typeface="Arial"/>
            </a:endParaRPr>
          </a:p>
        </p:txBody>
      </p:sp>
      <p:sp>
        <p:nvSpPr>
          <p:cNvPr id="212" name=""/>
          <p:cNvSpPr/>
          <p:nvPr/>
        </p:nvSpPr>
        <p:spPr>
          <a:xfrm>
            <a:off x="1404000" y="2538000"/>
            <a:ext cx="485928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Guidelines in Informal Writing</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3" name="" descr=""/>
          <p:cNvPicPr/>
          <p:nvPr/>
        </p:nvPicPr>
        <p:blipFill>
          <a:blip r:embed="rId1"/>
          <a:srcRect l="3370" t="0" r="0" b="0"/>
          <a:stretch/>
        </p:blipFill>
        <p:spPr>
          <a:xfrm>
            <a:off x="1195200" y="1980000"/>
            <a:ext cx="3304080" cy="3743280"/>
          </a:xfrm>
          <a:prstGeom prst="rect">
            <a:avLst/>
          </a:prstGeom>
          <a:ln w="29160">
            <a:solidFill>
              <a:srgbClr val="000000"/>
            </a:solidFill>
            <a:round/>
          </a:ln>
        </p:spPr>
      </p:pic>
      <p:sp>
        <p:nvSpPr>
          <p:cNvPr id="214" name=""/>
          <p:cNvSpPr/>
          <p:nvPr/>
        </p:nvSpPr>
        <p:spPr>
          <a:xfrm>
            <a:off x="2592000" y="403200"/>
            <a:ext cx="7088040" cy="113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215" name=""/>
          <p:cNvSpPr/>
          <p:nvPr/>
        </p:nvSpPr>
        <p:spPr>
          <a:xfrm>
            <a:off x="4968000" y="2109240"/>
            <a:ext cx="431928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Journalistic writing</a:t>
            </a:r>
            <a:endParaRPr b="0" lang="en-PH" sz="2000" spc="-1" strike="noStrike">
              <a:latin typeface="Arial"/>
            </a:endParaRPr>
          </a:p>
        </p:txBody>
      </p:sp>
      <p:sp>
        <p:nvSpPr>
          <p:cNvPr id="216" name=""/>
          <p:cNvSpPr/>
          <p:nvPr/>
        </p:nvSpPr>
        <p:spPr>
          <a:xfrm>
            <a:off x="5040000" y="2700000"/>
            <a:ext cx="6119280" cy="3151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is most often written in a format called the inverted pyramid, which arranges the information in descending order of importance or newsworthiness.</a:t>
            </a:r>
            <a:endParaRPr b="0" lang="en-PH" sz="2000" spc="-1" strike="noStrike">
              <a:latin typeface="Arial"/>
            </a:endParaRPr>
          </a:p>
        </p:txBody>
      </p:sp>
      <p:sp>
        <p:nvSpPr>
          <p:cNvPr id="217" name=""/>
          <p:cNvSpPr/>
          <p:nvPr/>
        </p:nvSpPr>
        <p:spPr>
          <a:xfrm>
            <a:off x="5022360" y="4356000"/>
            <a:ext cx="6136920" cy="21308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the most important information should come first, such as those that answer the Who, What, When, Where, and How.</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
          <p:cNvSpPr/>
          <p:nvPr/>
        </p:nvSpPr>
        <p:spPr>
          <a:xfrm>
            <a:off x="2592000" y="540000"/>
            <a:ext cx="7088040" cy="113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219" name=""/>
          <p:cNvSpPr/>
          <p:nvPr/>
        </p:nvSpPr>
        <p:spPr>
          <a:xfrm>
            <a:off x="1440000" y="2090880"/>
            <a:ext cx="9179280" cy="1469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a:t>
            </a:r>
            <a:r>
              <a:rPr b="1" lang="en-PH" sz="2000" spc="-1" strike="noStrike">
                <a:solidFill>
                  <a:srgbClr val="000000"/>
                </a:solidFill>
                <a:latin typeface="Lato"/>
                <a:ea typeface="DejaVu Sans"/>
              </a:rPr>
              <a:t>news story</a:t>
            </a:r>
            <a:r>
              <a:rPr b="0" lang="en-PH" sz="2000" spc="-1" strike="noStrike">
                <a:solidFill>
                  <a:srgbClr val="000000"/>
                </a:solidFill>
                <a:latin typeface="Lato"/>
                <a:ea typeface="DejaVu Sans"/>
              </a:rPr>
              <a:t> is a type of journalistic writing. It is an oral or written report of past, present, or future events. It has the following characteristics: factual, truthful, accurate, unbiased, and interesting. News stories are varied because of the following elements which affect them:</a:t>
            </a:r>
            <a:endParaRPr b="0" lang="en-PH" sz="2000" spc="-1" strike="noStrike">
              <a:latin typeface="Arial"/>
            </a:endParaRPr>
          </a:p>
        </p:txBody>
      </p:sp>
      <p:sp>
        <p:nvSpPr>
          <p:cNvPr id="220" name=""/>
          <p:cNvSpPr/>
          <p:nvPr/>
        </p:nvSpPr>
        <p:spPr>
          <a:xfrm>
            <a:off x="1393200" y="3780000"/>
            <a:ext cx="9262080" cy="3039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1. </a:t>
            </a:r>
            <a:r>
              <a:rPr b="1" lang="en-PH" sz="2000" spc="-1" strike="noStrike">
                <a:solidFill>
                  <a:srgbClr val="000000"/>
                </a:solidFill>
                <a:latin typeface="Lato"/>
                <a:ea typeface="DejaVu Sans"/>
              </a:rPr>
              <a:t>Progress.</a:t>
            </a:r>
            <a:r>
              <a:rPr b="0" lang="en-PH" sz="2000" spc="-1" strike="noStrike">
                <a:solidFill>
                  <a:srgbClr val="000000"/>
                </a:solidFill>
                <a:latin typeface="Lato"/>
                <a:ea typeface="DejaVu Sans"/>
              </a:rPr>
              <a:t> The progress and development of a country or any civilization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are chronicled step by step in the newspaper.</a:t>
            </a:r>
            <a:endParaRPr b="0" lang="en-PH" sz="2000" spc="-1" strike="noStrike">
              <a:latin typeface="Arial"/>
            </a:endParaRPr>
          </a:p>
        </p:txBody>
      </p:sp>
      <p:sp>
        <p:nvSpPr>
          <p:cNvPr id="221" name=""/>
          <p:cNvSpPr/>
          <p:nvPr/>
        </p:nvSpPr>
        <p:spPr>
          <a:xfrm>
            <a:off x="1393200" y="4649040"/>
            <a:ext cx="922608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2. </a:t>
            </a:r>
            <a:r>
              <a:rPr b="1" lang="en-PH" sz="2000" spc="-1" strike="noStrike">
                <a:solidFill>
                  <a:srgbClr val="000000"/>
                </a:solidFill>
                <a:latin typeface="Lato"/>
                <a:ea typeface="DejaVu Sans"/>
              </a:rPr>
              <a:t>Immediacy</a:t>
            </a:r>
            <a:r>
              <a:rPr b="0" lang="en-PH" sz="2000" spc="-1" strike="noStrike">
                <a:solidFill>
                  <a:srgbClr val="000000"/>
                </a:solidFill>
                <a:latin typeface="Lato"/>
                <a:ea typeface="DejaVu Sans"/>
              </a:rPr>
              <a:t>. A story that has just happened is news; one that happened a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few days ago is history. Immediacy is timeliness of the news.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
          <p:cNvSpPr/>
          <p:nvPr/>
        </p:nvSpPr>
        <p:spPr>
          <a:xfrm>
            <a:off x="2592000" y="522720"/>
            <a:ext cx="7088040" cy="113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223" name=""/>
          <p:cNvSpPr/>
          <p:nvPr/>
        </p:nvSpPr>
        <p:spPr>
          <a:xfrm>
            <a:off x="1656000" y="2057040"/>
            <a:ext cx="905148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3. </a:t>
            </a:r>
            <a:r>
              <a:rPr b="1" lang="en-PH" sz="2000" spc="-1" strike="noStrike">
                <a:solidFill>
                  <a:srgbClr val="000000"/>
                </a:solidFill>
                <a:latin typeface="Lato"/>
                <a:ea typeface="DejaVu Sans"/>
              </a:rPr>
              <a:t>Proximity</a:t>
            </a:r>
            <a:r>
              <a:rPr b="0" lang="en-PH" sz="2000" spc="-1" strike="noStrike">
                <a:solidFill>
                  <a:srgbClr val="000000"/>
                </a:solidFill>
                <a:latin typeface="Lato"/>
                <a:ea typeface="DejaVu Sans"/>
              </a:rPr>
              <a:t>. This quality refers to the distance of the place of the news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event and how closely it touches people’s lives.</a:t>
            </a:r>
            <a:endParaRPr b="0" lang="en-PH" sz="2000" spc="-1" strike="noStrike">
              <a:latin typeface="Arial"/>
            </a:endParaRPr>
          </a:p>
        </p:txBody>
      </p:sp>
      <p:sp>
        <p:nvSpPr>
          <p:cNvPr id="224" name=""/>
          <p:cNvSpPr/>
          <p:nvPr/>
        </p:nvSpPr>
        <p:spPr>
          <a:xfrm>
            <a:off x="1656000" y="3060000"/>
            <a:ext cx="8871480" cy="179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4. </a:t>
            </a:r>
            <a:r>
              <a:rPr b="1" lang="en-PH" sz="2000" spc="-1" strike="noStrike">
                <a:solidFill>
                  <a:srgbClr val="000000"/>
                </a:solidFill>
                <a:latin typeface="Lato"/>
                <a:ea typeface="þŒìþ"/>
              </a:rPr>
              <a:t>Conflict</a:t>
            </a:r>
            <a:r>
              <a:rPr b="0" lang="en-PH" sz="2000" spc="-1" strike="noStrike">
                <a:solidFill>
                  <a:srgbClr val="000000"/>
                </a:solidFill>
                <a:latin typeface="Lato"/>
                <a:ea typeface="þŒìþ"/>
              </a:rPr>
              <a:t>. This quality shows the struggle of man. The common examples </a:t>
            </a:r>
            <a:endParaRPr b="0" lang="en-PH" sz="2000" spc="-1" strike="noStrike">
              <a:latin typeface="Arial"/>
            </a:endParaRPr>
          </a:p>
          <a:p>
            <a:pPr algn="just">
              <a:lnSpc>
                <a:spcPct val="100000"/>
              </a:lnSpc>
              <a:buNone/>
            </a:pPr>
            <a:r>
              <a:rPr b="0" lang="en-PH" sz="2000" spc="-1" strike="noStrike">
                <a:solidFill>
                  <a:srgbClr val="000000"/>
                </a:solidFill>
                <a:latin typeface="Lato"/>
                <a:ea typeface="þŒìþ"/>
              </a:rPr>
              <a:t>    </a:t>
            </a:r>
            <a:r>
              <a:rPr b="0" lang="en-PH" sz="2000" spc="-1" strike="noStrike">
                <a:solidFill>
                  <a:srgbClr val="000000"/>
                </a:solidFill>
                <a:latin typeface="Lato"/>
                <a:ea typeface="þŒìþ"/>
              </a:rPr>
              <a:t>are sports events, wars, and revolutions. The fight could be man against </a:t>
            </a:r>
            <a:endParaRPr b="0" lang="en-PH" sz="2000" spc="-1" strike="noStrike">
              <a:latin typeface="Arial"/>
            </a:endParaRPr>
          </a:p>
          <a:p>
            <a:pPr algn="just">
              <a:lnSpc>
                <a:spcPct val="100000"/>
              </a:lnSpc>
              <a:buNone/>
            </a:pPr>
            <a:r>
              <a:rPr b="0" lang="en-PH" sz="2000" spc="-1" strike="noStrike">
                <a:solidFill>
                  <a:srgbClr val="000000"/>
                </a:solidFill>
                <a:latin typeface="Lato"/>
                <a:ea typeface="þŒìþ"/>
              </a:rPr>
              <a:t>    </a:t>
            </a:r>
            <a:r>
              <a:rPr b="0" lang="en-PH" sz="2000" spc="-1" strike="noStrike">
                <a:solidFill>
                  <a:srgbClr val="000000"/>
                </a:solidFill>
                <a:latin typeface="Lato"/>
                <a:ea typeface="þŒìþ"/>
              </a:rPr>
              <a:t>man, team against team, countries against countries, or man against    </a:t>
            </a:r>
            <a:endParaRPr b="0" lang="en-PH" sz="2000" spc="-1" strike="noStrike">
              <a:latin typeface="Arial"/>
            </a:endParaRPr>
          </a:p>
          <a:p>
            <a:pPr algn="just">
              <a:lnSpc>
                <a:spcPct val="100000"/>
              </a:lnSpc>
              <a:buNone/>
            </a:pPr>
            <a:r>
              <a:rPr b="0" lang="en-PH" sz="2000" spc="-1" strike="noStrike">
                <a:solidFill>
                  <a:srgbClr val="000000"/>
                </a:solidFill>
                <a:latin typeface="Lato"/>
                <a:ea typeface="þŒìþ"/>
              </a:rPr>
              <a:t>    </a:t>
            </a:r>
            <a:r>
              <a:rPr b="0" lang="en-PH" sz="2000" spc="-1" strike="noStrike">
                <a:solidFill>
                  <a:srgbClr val="000000"/>
                </a:solidFill>
                <a:latin typeface="Lato"/>
                <a:ea typeface="þŒìþ"/>
              </a:rPr>
              <a:t>nature.</a:t>
            </a:r>
            <a:endParaRPr b="0" lang="en-PH" sz="2000" spc="-1" strike="noStrike">
              <a:latin typeface="Arial"/>
            </a:endParaRPr>
          </a:p>
        </p:txBody>
      </p:sp>
      <p:sp>
        <p:nvSpPr>
          <p:cNvPr id="225" name=""/>
          <p:cNvSpPr/>
          <p:nvPr/>
        </p:nvSpPr>
        <p:spPr>
          <a:xfrm>
            <a:off x="1639800" y="4668840"/>
            <a:ext cx="9136800" cy="145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5. </a:t>
            </a:r>
            <a:r>
              <a:rPr b="1" lang="en-PH" sz="2000" spc="-1" strike="noStrike">
                <a:solidFill>
                  <a:srgbClr val="000000"/>
                </a:solidFill>
                <a:latin typeface="Lato"/>
                <a:ea typeface="DejaVu Sans"/>
              </a:rPr>
              <a:t>Oddity</a:t>
            </a:r>
            <a:r>
              <a:rPr b="0" lang="en-PH" sz="2000" spc="-1" strike="noStrike">
                <a:solidFill>
                  <a:srgbClr val="000000"/>
                </a:solidFill>
                <a:latin typeface="Lato"/>
                <a:ea typeface="DejaVu Sans"/>
              </a:rPr>
              <a:t>. This element refers to the state of being unusual or strange. An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odd story catches human interest more than ordinary news.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
          <p:cNvSpPr/>
          <p:nvPr/>
        </p:nvSpPr>
        <p:spPr>
          <a:xfrm>
            <a:off x="2592000" y="529920"/>
            <a:ext cx="7088040" cy="113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227" name=""/>
          <p:cNvSpPr/>
          <p:nvPr/>
        </p:nvSpPr>
        <p:spPr>
          <a:xfrm>
            <a:off x="1440000" y="2030760"/>
            <a:ext cx="9342360" cy="179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6. </a:t>
            </a:r>
            <a:r>
              <a:rPr b="1" lang="en-PH" sz="2000" spc="-1" strike="noStrike">
                <a:solidFill>
                  <a:srgbClr val="000000"/>
                </a:solidFill>
                <a:latin typeface="Lato"/>
                <a:ea typeface="DejaVu Sans"/>
              </a:rPr>
              <a:t>Gender</a:t>
            </a:r>
            <a:r>
              <a:rPr b="0" lang="en-PH" sz="2000" spc="-1" strike="noStrike">
                <a:solidFill>
                  <a:srgbClr val="000000"/>
                </a:solidFill>
                <a:latin typeface="Lato"/>
                <a:ea typeface="DejaVu Sans"/>
              </a:rPr>
              <a:t>. </a:t>
            </a:r>
            <a:r>
              <a:rPr b="0" lang="en-PH" sz="2000" spc="-1" strike="noStrike">
                <a:solidFill>
                  <a:srgbClr val="000000"/>
                </a:solidFill>
                <a:latin typeface="Lato"/>
                <a:ea typeface="þŒìþ"/>
              </a:rPr>
              <a:t>All news involves men and women. This element infl uences </a:t>
            </a:r>
            <a:endParaRPr b="0" lang="en-PH" sz="2000" spc="-1" strike="noStrike">
              <a:latin typeface="Arial"/>
            </a:endParaRPr>
          </a:p>
          <a:p>
            <a:pPr algn="just">
              <a:lnSpc>
                <a:spcPct val="100000"/>
              </a:lnSpc>
              <a:buNone/>
            </a:pPr>
            <a:r>
              <a:rPr b="0" lang="en-PH" sz="2000" spc="-1" strike="noStrike">
                <a:solidFill>
                  <a:srgbClr val="000000"/>
                </a:solidFill>
                <a:latin typeface="Lato"/>
                <a:ea typeface="þŒìþ"/>
              </a:rPr>
              <a:t>    </a:t>
            </a:r>
            <a:r>
              <a:rPr b="0" lang="en-PH" sz="2000" spc="-1" strike="noStrike">
                <a:solidFill>
                  <a:srgbClr val="000000"/>
                </a:solidFill>
                <a:latin typeface="Lato"/>
                <a:ea typeface="þŒìþ"/>
              </a:rPr>
              <a:t>behaviors and relationships as it refers to the roles, behaviors, and identities </a:t>
            </a:r>
            <a:endParaRPr b="0" lang="en-PH" sz="2000" spc="-1" strike="noStrike">
              <a:latin typeface="Arial"/>
            </a:endParaRPr>
          </a:p>
          <a:p>
            <a:pPr algn="just">
              <a:lnSpc>
                <a:spcPct val="100000"/>
              </a:lnSpc>
              <a:buNone/>
            </a:pPr>
            <a:r>
              <a:rPr b="0" lang="en-PH" sz="2000" spc="-1" strike="noStrike">
                <a:solidFill>
                  <a:srgbClr val="000000"/>
                </a:solidFill>
                <a:latin typeface="Lato"/>
                <a:ea typeface="þŒìþ"/>
              </a:rPr>
              <a:t>    </a:t>
            </a:r>
            <a:r>
              <a:rPr b="0" lang="en-PH" sz="2000" spc="-1" strike="noStrike">
                <a:solidFill>
                  <a:srgbClr val="000000"/>
                </a:solidFill>
                <a:latin typeface="Lato"/>
                <a:ea typeface="þŒìþ"/>
              </a:rPr>
              <a:t>that society assigns to both genders.</a:t>
            </a:r>
            <a:endParaRPr b="0" lang="en-PH" sz="2000" spc="-1" strike="noStrike">
              <a:latin typeface="Arial"/>
            </a:endParaRPr>
          </a:p>
        </p:txBody>
      </p:sp>
      <p:sp>
        <p:nvSpPr>
          <p:cNvPr id="228" name=""/>
          <p:cNvSpPr/>
          <p:nvPr/>
        </p:nvSpPr>
        <p:spPr>
          <a:xfrm>
            <a:off x="1432080" y="3348000"/>
            <a:ext cx="918720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7. </a:t>
            </a:r>
            <a:r>
              <a:rPr b="1" lang="en-PH" sz="2000" spc="-1" strike="noStrike">
                <a:solidFill>
                  <a:srgbClr val="000000"/>
                </a:solidFill>
                <a:latin typeface="Lato"/>
                <a:ea typeface="DejaVu Sans"/>
              </a:rPr>
              <a:t>Emotion</a:t>
            </a:r>
            <a:r>
              <a:rPr b="0" lang="en-PH" sz="2000" spc="-1" strike="noStrike">
                <a:solidFill>
                  <a:srgbClr val="000000"/>
                </a:solidFill>
                <a:latin typeface="Lato"/>
                <a:ea typeface="DejaVu Sans"/>
              </a:rPr>
              <a:t>. Feelings and emotions, such as happiness, sadness, anger,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ambition, love, are what make the news interesting.</a:t>
            </a:r>
            <a:endParaRPr b="0" lang="en-PH" sz="2000" spc="-1" strike="noStrike">
              <a:latin typeface="Arial"/>
            </a:endParaRPr>
          </a:p>
        </p:txBody>
      </p:sp>
      <p:sp>
        <p:nvSpPr>
          <p:cNvPr id="229" name=""/>
          <p:cNvSpPr/>
          <p:nvPr/>
        </p:nvSpPr>
        <p:spPr>
          <a:xfrm>
            <a:off x="1440000" y="4328640"/>
            <a:ext cx="9359280" cy="179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8. </a:t>
            </a:r>
            <a:r>
              <a:rPr b="1" lang="en-PH" sz="2000" spc="-1" strike="noStrike">
                <a:solidFill>
                  <a:srgbClr val="000000"/>
                </a:solidFill>
                <a:latin typeface="Lato"/>
                <a:ea typeface="DejaVu Sans"/>
              </a:rPr>
              <a:t>Prominence</a:t>
            </a:r>
            <a:r>
              <a:rPr b="0" lang="en-PH" sz="2000" spc="-1" strike="noStrike">
                <a:solidFill>
                  <a:srgbClr val="000000"/>
                </a:solidFill>
                <a:latin typeface="Lato"/>
                <a:ea typeface="DejaVu Sans"/>
              </a:rPr>
              <a:t>. The more a person is known to many people, the catchier and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faster the news is because “names make news.” Prominence does not only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apply to people or VIPs but to places, things, and events too.</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
          <p:cNvSpPr/>
          <p:nvPr/>
        </p:nvSpPr>
        <p:spPr>
          <a:xfrm>
            <a:off x="2340000" y="360000"/>
            <a:ext cx="7088040" cy="113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pic>
        <p:nvPicPr>
          <p:cNvPr id="231" name="" descr=""/>
          <p:cNvPicPr/>
          <p:nvPr/>
        </p:nvPicPr>
        <p:blipFill>
          <a:blip r:embed="rId1"/>
          <a:stretch/>
        </p:blipFill>
        <p:spPr>
          <a:xfrm>
            <a:off x="7200000" y="1833480"/>
            <a:ext cx="3599280" cy="3745800"/>
          </a:xfrm>
          <a:prstGeom prst="rect">
            <a:avLst/>
          </a:prstGeom>
          <a:ln w="29160">
            <a:solidFill>
              <a:srgbClr val="000000"/>
            </a:solidFill>
            <a:round/>
          </a:ln>
        </p:spPr>
      </p:pic>
      <p:sp>
        <p:nvSpPr>
          <p:cNvPr id="232" name=""/>
          <p:cNvSpPr/>
          <p:nvPr/>
        </p:nvSpPr>
        <p:spPr>
          <a:xfrm>
            <a:off x="1440000" y="1800000"/>
            <a:ext cx="413928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Literary writing</a:t>
            </a:r>
            <a:endParaRPr b="0" lang="en-PH" sz="2000" spc="-1" strike="noStrike">
              <a:latin typeface="Arial"/>
            </a:endParaRPr>
          </a:p>
        </p:txBody>
      </p:sp>
      <p:sp>
        <p:nvSpPr>
          <p:cNvPr id="233" name=""/>
          <p:cNvSpPr/>
          <p:nvPr/>
        </p:nvSpPr>
        <p:spPr>
          <a:xfrm>
            <a:off x="1440000" y="2348640"/>
            <a:ext cx="4679280" cy="17906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DejaVu Sans"/>
              </a:rPr>
              <a:t>is used to entertain and give aesthetic pleasure.</a:t>
            </a:r>
            <a:endParaRPr b="0" lang="en-PH" sz="2000" spc="-1" strike="noStrike">
              <a:latin typeface="Arial"/>
            </a:endParaRPr>
          </a:p>
        </p:txBody>
      </p:sp>
      <p:sp>
        <p:nvSpPr>
          <p:cNvPr id="234" name=""/>
          <p:cNvSpPr/>
          <p:nvPr/>
        </p:nvSpPr>
        <p:spPr>
          <a:xfrm>
            <a:off x="1419480" y="3180240"/>
            <a:ext cx="5131800" cy="24710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the focus is on the words themselves and on a conscious and deliberate arrangement of the words to produce a pleasing or enriching effect</a:t>
            </a:r>
            <a:endParaRPr b="0" lang="en-PH" sz="2000" spc="-1" strike="noStrike">
              <a:latin typeface="Arial"/>
            </a:endParaRPr>
          </a:p>
        </p:txBody>
      </p:sp>
      <p:sp>
        <p:nvSpPr>
          <p:cNvPr id="235" name=""/>
          <p:cNvSpPr/>
          <p:nvPr/>
        </p:nvSpPr>
        <p:spPr>
          <a:xfrm>
            <a:off x="1440000" y="4752000"/>
            <a:ext cx="5111280" cy="11102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DejaVu Sans"/>
              </a:rPr>
              <a:t>is usually fictional, and it makes use of figurative or symbolic language.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2811960" y="360000"/>
            <a:ext cx="7088040" cy="131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129" name=""/>
          <p:cNvSpPr/>
          <p:nvPr/>
        </p:nvSpPr>
        <p:spPr>
          <a:xfrm>
            <a:off x="1080000" y="1950120"/>
            <a:ext cx="719892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100" spc="-1" strike="noStrike">
                <a:solidFill>
                  <a:srgbClr val="000000"/>
                </a:solidFill>
                <a:latin typeface="Lato"/>
                <a:ea typeface="DejaVu Sans"/>
              </a:rPr>
              <a:t>The Comma, Colon, and Semicolon</a:t>
            </a:r>
            <a:endParaRPr b="0" lang="en-PH" sz="2100" spc="-1" strike="noStrike">
              <a:latin typeface="Arial"/>
            </a:endParaRPr>
          </a:p>
        </p:txBody>
      </p:sp>
      <p:sp>
        <p:nvSpPr>
          <p:cNvPr id="130" name=""/>
          <p:cNvSpPr/>
          <p:nvPr/>
        </p:nvSpPr>
        <p:spPr>
          <a:xfrm>
            <a:off x="1059120" y="2492640"/>
            <a:ext cx="10100880" cy="1790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These punctuation marks are frequently confused with one another because they all can indicate a pause in a sentence. They are also collectively called secondary boundary marks.</a:t>
            </a:r>
            <a:endParaRPr b="0" lang="en-PH" sz="2100" spc="-1" strike="noStrike">
              <a:latin typeface="Arial"/>
            </a:endParaRPr>
          </a:p>
        </p:txBody>
      </p:sp>
      <p:sp>
        <p:nvSpPr>
          <p:cNvPr id="131" name=""/>
          <p:cNvSpPr/>
          <p:nvPr/>
        </p:nvSpPr>
        <p:spPr>
          <a:xfrm>
            <a:off x="1059120" y="3750120"/>
            <a:ext cx="10100880" cy="1109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1. The </a:t>
            </a:r>
            <a:r>
              <a:rPr b="1" lang="en-PH" sz="2100" spc="-1" strike="noStrike">
                <a:solidFill>
                  <a:srgbClr val="000000"/>
                </a:solidFill>
                <a:latin typeface="Lato"/>
                <a:ea typeface="DejaVu Sans"/>
              </a:rPr>
              <a:t>comma</a:t>
            </a:r>
            <a:r>
              <a:rPr b="0" lang="en-PH" sz="2100" spc="-1" strike="noStrike">
                <a:solidFill>
                  <a:srgbClr val="000000"/>
                </a:solidFill>
                <a:latin typeface="Lato"/>
                <a:ea typeface="DejaVu Sans"/>
              </a:rPr>
              <a:t> (,) is used to separate ideas or elements within a sentence. It is  also used in letter writing after the salutation and closing.</a:t>
            </a:r>
            <a:endParaRPr b="0" lang="en-PH" sz="2100" spc="-1" strike="noStrike">
              <a:latin typeface="Arial"/>
            </a:endParaRPr>
          </a:p>
        </p:txBody>
      </p:sp>
      <p:sp>
        <p:nvSpPr>
          <p:cNvPr id="132" name=""/>
          <p:cNvSpPr/>
          <p:nvPr/>
        </p:nvSpPr>
        <p:spPr>
          <a:xfrm>
            <a:off x="1440000" y="4636080"/>
            <a:ext cx="832140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When separating elements in a sentence:</a:t>
            </a:r>
            <a:endParaRPr b="0" lang="en-PH" sz="2000" spc="-1" strike="noStrike">
              <a:latin typeface="Arial"/>
            </a:endParaRPr>
          </a:p>
        </p:txBody>
      </p:sp>
      <p:sp>
        <p:nvSpPr>
          <p:cNvPr id="133" name=""/>
          <p:cNvSpPr/>
          <p:nvPr/>
        </p:nvSpPr>
        <p:spPr>
          <a:xfrm>
            <a:off x="1620000" y="5076000"/>
            <a:ext cx="1015344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000" spc="-1" strike="noStrike">
                <a:solidFill>
                  <a:srgbClr val="000000"/>
                </a:solidFill>
                <a:latin typeface="Lato"/>
                <a:ea typeface="DejaVu Sans"/>
              </a:rPr>
              <a:t>Basketball, bowling, and skateboarding are Toby’s favorite activities.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
          <p:cNvSpPr/>
          <p:nvPr/>
        </p:nvSpPr>
        <p:spPr>
          <a:xfrm>
            <a:off x="2520000" y="475200"/>
            <a:ext cx="7088040" cy="113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237" name=""/>
          <p:cNvSpPr/>
          <p:nvPr/>
        </p:nvSpPr>
        <p:spPr>
          <a:xfrm>
            <a:off x="1440000" y="1929240"/>
            <a:ext cx="256968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Literary writing</a:t>
            </a:r>
            <a:endParaRPr b="0" lang="en-PH" sz="2200" spc="-1" strike="noStrike">
              <a:latin typeface="Arial"/>
            </a:endParaRPr>
          </a:p>
        </p:txBody>
      </p:sp>
      <p:sp>
        <p:nvSpPr>
          <p:cNvPr id="238" name=""/>
          <p:cNvSpPr/>
          <p:nvPr/>
        </p:nvSpPr>
        <p:spPr>
          <a:xfrm>
            <a:off x="1872000" y="2508840"/>
            <a:ext cx="8729280" cy="145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Play with language to produce pleasure or emotional release for the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reader.</a:t>
            </a:r>
            <a:endParaRPr b="0" lang="en-PH" sz="2000" spc="-1" strike="noStrike">
              <a:latin typeface="Arial"/>
            </a:endParaRPr>
          </a:p>
        </p:txBody>
      </p:sp>
      <p:sp>
        <p:nvSpPr>
          <p:cNvPr id="239" name=""/>
          <p:cNvSpPr/>
          <p:nvPr/>
        </p:nvSpPr>
        <p:spPr>
          <a:xfrm>
            <a:off x="1876320" y="3389040"/>
            <a:ext cx="874296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Use figurative language and sensory appeals.</a:t>
            </a:r>
            <a:endParaRPr b="0" lang="en-PH" sz="2000" spc="-1" strike="noStrike">
              <a:latin typeface="Arial"/>
            </a:endParaRPr>
          </a:p>
        </p:txBody>
      </p:sp>
      <p:sp>
        <p:nvSpPr>
          <p:cNvPr id="240" name=""/>
          <p:cNvSpPr/>
          <p:nvPr/>
        </p:nvSpPr>
        <p:spPr>
          <a:xfrm>
            <a:off x="1890000" y="3960000"/>
            <a:ext cx="8729280" cy="145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Include some sort of problem or tension, along with a resolution of that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problem.</a:t>
            </a:r>
            <a:endParaRPr b="0" lang="en-PH" sz="2000" spc="-1" strike="noStrike">
              <a:latin typeface="Arial"/>
            </a:endParaRPr>
          </a:p>
        </p:txBody>
      </p:sp>
      <p:sp>
        <p:nvSpPr>
          <p:cNvPr id="241" name=""/>
          <p:cNvSpPr/>
          <p:nvPr/>
        </p:nvSpPr>
        <p:spPr>
          <a:xfrm>
            <a:off x="1906920" y="4860000"/>
            <a:ext cx="853236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Try to give some essential meaning or idea to the reader.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
          <p:cNvSpPr/>
          <p:nvPr/>
        </p:nvSpPr>
        <p:spPr>
          <a:xfrm>
            <a:off x="2664000" y="540000"/>
            <a:ext cx="7088040" cy="113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243" name=""/>
          <p:cNvSpPr/>
          <p:nvPr/>
        </p:nvSpPr>
        <p:spPr>
          <a:xfrm>
            <a:off x="1100160" y="2160000"/>
            <a:ext cx="9987120" cy="1110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Convert each inverted sentence into natural or normal order. Then, on the line, give your own example of fronting.</a:t>
            </a:r>
            <a:endParaRPr b="0" lang="en-PH" sz="2000" spc="-1" strike="noStrike">
              <a:latin typeface="Arial"/>
            </a:endParaRPr>
          </a:p>
        </p:txBody>
      </p:sp>
      <p:sp>
        <p:nvSpPr>
          <p:cNvPr id="244" name=""/>
          <p:cNvSpPr/>
          <p:nvPr/>
        </p:nvSpPr>
        <p:spPr>
          <a:xfrm>
            <a:off x="1080000" y="3240000"/>
            <a:ext cx="1005912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Very good performance</a:t>
            </a:r>
            <a:r>
              <a:rPr b="0" lang="en-PH" sz="2000" spc="-1" strike="noStrike">
                <a:solidFill>
                  <a:srgbClr val="000000"/>
                </a:solidFill>
                <a:latin typeface="Lato"/>
                <a:ea typeface="DejaVu Sans"/>
              </a:rPr>
              <a:t> we had yesterday.</a:t>
            </a:r>
            <a:endParaRPr b="0" lang="en-PH" sz="2000" spc="-1" strike="noStrike">
              <a:latin typeface="Arial"/>
            </a:endParaRPr>
          </a:p>
          <a:p>
            <a:pPr>
              <a:lnSpc>
                <a:spcPct val="100000"/>
              </a:lnSpc>
              <a:buNone/>
            </a:pPr>
            <a:r>
              <a:rPr b="1" lang="en-PH" sz="2000" spc="-1" strike="noStrike">
                <a:solidFill>
                  <a:srgbClr val="000000"/>
                </a:solidFill>
                <a:latin typeface="Lato"/>
                <a:ea typeface="DejaVu Sans"/>
              </a:rPr>
              <a:t>____________________________________________________________________________</a:t>
            </a:r>
            <a:endParaRPr b="0" lang="en-PH" sz="2000" spc="-1" strike="noStrike">
              <a:latin typeface="Arial"/>
            </a:endParaRPr>
          </a:p>
        </p:txBody>
      </p:sp>
      <p:sp>
        <p:nvSpPr>
          <p:cNvPr id="245" name=""/>
          <p:cNvSpPr/>
          <p:nvPr/>
        </p:nvSpPr>
        <p:spPr>
          <a:xfrm>
            <a:off x="1080000" y="4500000"/>
            <a:ext cx="10059120" cy="112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Eccentric and proud people</a:t>
            </a:r>
            <a:r>
              <a:rPr b="0" lang="en-PH" sz="2000" spc="-1" strike="noStrike">
                <a:solidFill>
                  <a:srgbClr val="000000"/>
                </a:solidFill>
                <a:latin typeface="Lato"/>
                <a:ea typeface="DejaVu Sans"/>
              </a:rPr>
              <a:t> they are!</a:t>
            </a:r>
            <a:endParaRPr b="0" lang="en-PH" sz="2000" spc="-1" strike="noStrike">
              <a:latin typeface="Arial"/>
            </a:endParaRPr>
          </a:p>
          <a:p>
            <a:pPr>
              <a:lnSpc>
                <a:spcPct val="100000"/>
              </a:lnSpc>
              <a:buNone/>
            </a:pPr>
            <a:r>
              <a:rPr b="1" lang="en-PH" sz="2000" spc="-1" strike="noStrike">
                <a:solidFill>
                  <a:srgbClr val="000000"/>
                </a:solidFill>
                <a:latin typeface="Lato"/>
                <a:ea typeface="DejaVu Sans"/>
              </a:rPr>
              <a:t>____________________________________________________________________________</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
          <p:cNvSpPr/>
          <p:nvPr/>
        </p:nvSpPr>
        <p:spPr>
          <a:xfrm>
            <a:off x="2664000" y="486720"/>
            <a:ext cx="7088040" cy="113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247" name=""/>
          <p:cNvSpPr/>
          <p:nvPr/>
        </p:nvSpPr>
        <p:spPr>
          <a:xfrm>
            <a:off x="1080000" y="1967040"/>
            <a:ext cx="10163160" cy="4512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Determine if the following is INFORMATIVE, JOURNALISTIC, or LITERARY type of text.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________ 1. Government urged to add more work sectors to COVID-19 vaccination list</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(from Inquirer)</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________ 2. The legend of Mt. Makiling</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________ 3. How to cook adobo in fi ve easy steps</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________ 4. Under pressure, Biden works for a ceasefi re in Israel-Gaza violence (from</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Inquirer)</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________ 5. How vaccines work</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
          <p:cNvSpPr/>
          <p:nvPr/>
        </p:nvSpPr>
        <p:spPr>
          <a:xfrm>
            <a:off x="2664000" y="540000"/>
            <a:ext cx="7088040" cy="113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249" name=""/>
          <p:cNvSpPr/>
          <p:nvPr/>
        </p:nvSpPr>
        <p:spPr>
          <a:xfrm>
            <a:off x="1100160" y="2520000"/>
            <a:ext cx="9987120" cy="1110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Convert each inverted sentence into natural or normal order. Then, on the line, give your own example of fronting.</a:t>
            </a:r>
            <a:endParaRPr b="0" lang="en-PH" sz="2000" spc="-1" strike="noStrike">
              <a:latin typeface="Arial"/>
            </a:endParaRPr>
          </a:p>
        </p:txBody>
      </p:sp>
      <p:sp>
        <p:nvSpPr>
          <p:cNvPr id="250" name=""/>
          <p:cNvSpPr/>
          <p:nvPr/>
        </p:nvSpPr>
        <p:spPr>
          <a:xfrm>
            <a:off x="1080000" y="3528000"/>
            <a:ext cx="1005912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Very good performance</a:t>
            </a:r>
            <a:r>
              <a:rPr b="0" lang="en-PH" sz="2000" spc="-1" strike="noStrike">
                <a:solidFill>
                  <a:srgbClr val="000000"/>
                </a:solidFill>
                <a:latin typeface="Lato"/>
                <a:ea typeface="DejaVu Sans"/>
              </a:rPr>
              <a:t> we had yesterday.</a:t>
            </a:r>
            <a:endParaRPr b="0" lang="en-PH" sz="2000" spc="-1" strike="noStrike">
              <a:latin typeface="Arial"/>
            </a:endParaRPr>
          </a:p>
          <a:p>
            <a:pPr>
              <a:lnSpc>
                <a:spcPct val="100000"/>
              </a:lnSpc>
              <a:buNone/>
            </a:pPr>
            <a:r>
              <a:rPr b="1" lang="en-PH" sz="2000" spc="-1" strike="noStrike">
                <a:solidFill>
                  <a:srgbClr val="000000"/>
                </a:solidFill>
                <a:latin typeface="Lato"/>
                <a:ea typeface="DejaVu Sans"/>
              </a:rPr>
              <a:t>____________________________________________________________________________</a:t>
            </a:r>
            <a:endParaRPr b="0" lang="en-PH" sz="2000" spc="-1" strike="noStrike">
              <a:latin typeface="Arial"/>
            </a:endParaRPr>
          </a:p>
        </p:txBody>
      </p:sp>
      <p:sp>
        <p:nvSpPr>
          <p:cNvPr id="251" name=""/>
          <p:cNvSpPr/>
          <p:nvPr/>
        </p:nvSpPr>
        <p:spPr>
          <a:xfrm>
            <a:off x="1064160" y="4644000"/>
            <a:ext cx="10059120" cy="112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Eccentric and proud people</a:t>
            </a:r>
            <a:r>
              <a:rPr b="0" lang="en-PH" sz="2000" spc="-1" strike="noStrike">
                <a:solidFill>
                  <a:srgbClr val="000000"/>
                </a:solidFill>
                <a:latin typeface="Lato"/>
                <a:ea typeface="DejaVu Sans"/>
              </a:rPr>
              <a:t> they are!</a:t>
            </a:r>
            <a:endParaRPr b="0" lang="en-PH" sz="2000" spc="-1" strike="noStrike">
              <a:latin typeface="Arial"/>
            </a:endParaRPr>
          </a:p>
          <a:p>
            <a:pPr>
              <a:lnSpc>
                <a:spcPct val="100000"/>
              </a:lnSpc>
              <a:buNone/>
            </a:pPr>
            <a:r>
              <a:rPr b="1" lang="en-PH" sz="2000" spc="-1" strike="noStrike">
                <a:solidFill>
                  <a:srgbClr val="000000"/>
                </a:solidFill>
                <a:latin typeface="Lato"/>
                <a:ea typeface="DejaVu Sans"/>
              </a:rPr>
              <a:t>____________________________________________________________________________</a:t>
            </a:r>
            <a:endParaRPr b="0" lang="en-PH" sz="2000" spc="-1" strike="noStrike">
              <a:latin typeface="Arial"/>
            </a:endParaRPr>
          </a:p>
        </p:txBody>
      </p:sp>
      <p:sp>
        <p:nvSpPr>
          <p:cNvPr id="252" name=""/>
          <p:cNvSpPr/>
          <p:nvPr/>
        </p:nvSpPr>
        <p:spPr>
          <a:xfrm>
            <a:off x="5288040" y="1889640"/>
            <a:ext cx="209124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
        <p:nvSpPr>
          <p:cNvPr id="253" name=""/>
          <p:cNvSpPr/>
          <p:nvPr/>
        </p:nvSpPr>
        <p:spPr>
          <a:xfrm>
            <a:off x="1080000" y="3852000"/>
            <a:ext cx="2699280" cy="601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Answers may vary.</a:t>
            </a:r>
            <a:endParaRPr b="0" lang="en-PH" sz="2000" spc="-1" strike="noStrike">
              <a:latin typeface="Arial"/>
            </a:endParaRPr>
          </a:p>
        </p:txBody>
      </p:sp>
      <p:sp>
        <p:nvSpPr>
          <p:cNvPr id="254" name=""/>
          <p:cNvSpPr/>
          <p:nvPr/>
        </p:nvSpPr>
        <p:spPr>
          <a:xfrm>
            <a:off x="1080000" y="4968360"/>
            <a:ext cx="2699280" cy="601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Answers may vary.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
          <p:cNvSpPr/>
          <p:nvPr/>
        </p:nvSpPr>
        <p:spPr>
          <a:xfrm>
            <a:off x="2664000" y="486720"/>
            <a:ext cx="7088040" cy="113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256" name=""/>
          <p:cNvSpPr/>
          <p:nvPr/>
        </p:nvSpPr>
        <p:spPr>
          <a:xfrm>
            <a:off x="900000" y="1980000"/>
            <a:ext cx="10439280" cy="252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	</a:t>
            </a:r>
            <a:r>
              <a:rPr b="1" lang="en-PH" sz="2000" spc="-1" strike="noStrike">
                <a:solidFill>
                  <a:srgbClr val="c9211e"/>
                </a:solidFill>
                <a:latin typeface="Lato"/>
                <a:ea typeface="DejaVu Sans"/>
              </a:rPr>
              <a:t>ANSWER KEY</a:t>
            </a:r>
            <a:endParaRPr b="0" lang="en-PH" sz="2000" spc="-1" strike="noStrike">
              <a:latin typeface="Arial"/>
            </a:endParaRPr>
          </a:p>
          <a:p>
            <a:pPr algn="just">
              <a:lnSpc>
                <a:spcPct val="100000"/>
              </a:lnSpc>
              <a:buNone/>
            </a:pPr>
            <a:endParaRPr b="0" lang="en-PH" sz="2000" spc="-1" strike="noStrike">
              <a:latin typeface="Arial"/>
            </a:endParaRPr>
          </a:p>
          <a:p>
            <a:pPr>
              <a:lnSpc>
                <a:spcPct val="100000"/>
              </a:lnSpc>
              <a:buNone/>
            </a:pPr>
            <a:r>
              <a:rPr b="1" lang="en-PH" sz="2000" spc="-1" strike="noStrike" u="sng">
                <a:solidFill>
                  <a:srgbClr val="000000"/>
                </a:solidFill>
                <a:uFillTx/>
                <a:latin typeface="Lato"/>
                <a:ea typeface="DejaVu Sans"/>
              </a:rPr>
              <a:t>Journalistic</a:t>
            </a:r>
            <a:r>
              <a:rPr b="0" lang="en-PH" sz="2000" spc="-1" strike="noStrike">
                <a:solidFill>
                  <a:srgbClr val="000000"/>
                </a:solidFill>
                <a:latin typeface="Lato"/>
                <a:ea typeface="DejaVu Sans"/>
              </a:rPr>
              <a:t> 1. Government urged to add more work sectors to COVID-19 vaccination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list (from Inquirer)</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1" lang="en-PH" sz="2000" spc="-1" strike="noStrike" u="sng">
                <a:solidFill>
                  <a:srgbClr val="000000"/>
                </a:solidFill>
                <a:uFillTx/>
                <a:latin typeface="Lato"/>
                <a:ea typeface="DejaVu Sans"/>
              </a:rPr>
              <a:t>Literary</a:t>
            </a:r>
            <a:r>
              <a:rPr b="1" lang="en-PH" sz="2000" spc="-1" strike="noStrike">
                <a:solidFill>
                  <a:srgbClr val="000000"/>
                </a:solidFill>
                <a:latin typeface="Lato"/>
                <a:ea typeface="DejaVu Sans"/>
              </a:rPr>
              <a:t>    </a:t>
            </a:r>
            <a:r>
              <a:rPr b="0" lang="en-PH" sz="2000" spc="-1" strike="noStrike">
                <a:solidFill>
                  <a:srgbClr val="000000"/>
                </a:solidFill>
                <a:latin typeface="Lato"/>
                <a:ea typeface="DejaVu Sans"/>
              </a:rPr>
              <a:t>2. The legend of Mt. Makiling</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3. How to cook adobo in five easy steps</a:t>
            </a:r>
            <a:endParaRPr b="0" lang="en-PH" sz="2000" spc="-1" strike="noStrike">
              <a:latin typeface="Arial"/>
            </a:endParaRPr>
          </a:p>
          <a:p>
            <a:pPr algn="just">
              <a:lnSpc>
                <a:spcPct val="100000"/>
              </a:lnSpc>
              <a:buNone/>
            </a:pPr>
            <a:endParaRPr b="0" lang="en-PH" sz="2000" spc="-1" strike="noStrike">
              <a:latin typeface="Arial"/>
            </a:endParaRPr>
          </a:p>
        </p:txBody>
      </p:sp>
      <p:sp>
        <p:nvSpPr>
          <p:cNvPr id="257" name=""/>
          <p:cNvSpPr/>
          <p:nvPr/>
        </p:nvSpPr>
        <p:spPr>
          <a:xfrm>
            <a:off x="952920" y="3708000"/>
            <a:ext cx="203436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u="sng">
                <a:solidFill>
                  <a:srgbClr val="000000"/>
                </a:solidFill>
                <a:uFillTx/>
                <a:latin typeface="Lato"/>
                <a:ea typeface="DejaVu Sans"/>
              </a:rPr>
              <a:t>Informative</a:t>
            </a:r>
            <a:endParaRPr b="0" lang="en-PH" sz="2000" spc="-1" strike="noStrike">
              <a:latin typeface="Arial"/>
            </a:endParaRPr>
          </a:p>
        </p:txBody>
      </p:sp>
      <p:sp>
        <p:nvSpPr>
          <p:cNvPr id="258" name=""/>
          <p:cNvSpPr/>
          <p:nvPr/>
        </p:nvSpPr>
        <p:spPr>
          <a:xfrm>
            <a:off x="952920" y="4128840"/>
            <a:ext cx="10206360" cy="145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u="sng">
                <a:solidFill>
                  <a:srgbClr val="000000"/>
                </a:solidFill>
                <a:uFillTx/>
                <a:latin typeface="Lato"/>
                <a:ea typeface="þŒìþ"/>
              </a:rPr>
              <a:t>Journalistic</a:t>
            </a:r>
            <a:r>
              <a:rPr b="0" lang="en-PH" sz="2000" spc="-1" strike="noStrike">
                <a:solidFill>
                  <a:srgbClr val="000000"/>
                </a:solidFill>
                <a:latin typeface="Lato"/>
                <a:ea typeface="þŒìþ"/>
              </a:rPr>
              <a:t> 4. Under pressure, Biden works for a ceasefire in Israel-Gaza violence </a:t>
            </a:r>
            <a:endParaRPr b="0" lang="en-PH" sz="2000" spc="-1" strike="noStrike">
              <a:latin typeface="Arial"/>
            </a:endParaRPr>
          </a:p>
          <a:p>
            <a:pPr>
              <a:lnSpc>
                <a:spcPct val="100000"/>
              </a:lnSpc>
              <a:buNone/>
            </a:pPr>
            <a:r>
              <a:rPr b="0" lang="en-PH" sz="2000" spc="-1" strike="noStrike">
                <a:solidFill>
                  <a:srgbClr val="000000"/>
                </a:solidFill>
                <a:latin typeface="Lato"/>
                <a:ea typeface="þŒìþ"/>
              </a:rPr>
              <a:t>                            </a:t>
            </a:r>
            <a:r>
              <a:rPr b="0" lang="en-PH" sz="2000" spc="-1" strike="noStrike">
                <a:solidFill>
                  <a:srgbClr val="000000"/>
                </a:solidFill>
                <a:latin typeface="Lato"/>
                <a:ea typeface="þŒìþ"/>
              </a:rPr>
              <a:t>(from Inquirer)</a:t>
            </a:r>
            <a:endParaRPr b="0" lang="en-PH" sz="2000" spc="-1" strike="noStrike">
              <a:latin typeface="Arial"/>
            </a:endParaRPr>
          </a:p>
          <a:p>
            <a:pPr>
              <a:lnSpc>
                <a:spcPct val="100000"/>
              </a:lnSpc>
              <a:buNone/>
            </a:pPr>
            <a:r>
              <a:rPr b="0" lang="en-PH" sz="2000" spc="-1" strike="noStrike">
                <a:solidFill>
                  <a:srgbClr val="000000"/>
                </a:solidFill>
                <a:latin typeface="Lato"/>
                <a:ea typeface="þŒìþ"/>
              </a:rPr>
              <a:t>                         </a:t>
            </a:r>
            <a:r>
              <a:rPr b="0" lang="en-PH" sz="2000" spc="-1" strike="noStrike">
                <a:solidFill>
                  <a:srgbClr val="000000"/>
                </a:solidFill>
                <a:latin typeface="Lato"/>
                <a:ea typeface="þŒìþ"/>
              </a:rPr>
              <a:t>5. How vaccines work</a:t>
            </a:r>
            <a:endParaRPr b="0" lang="en-PH" sz="2000" spc="-1" strike="noStrike">
              <a:latin typeface="Arial"/>
            </a:endParaRPr>
          </a:p>
        </p:txBody>
      </p:sp>
      <p:sp>
        <p:nvSpPr>
          <p:cNvPr id="259" name=""/>
          <p:cNvSpPr/>
          <p:nvPr/>
        </p:nvSpPr>
        <p:spPr>
          <a:xfrm>
            <a:off x="1024920" y="4806000"/>
            <a:ext cx="185436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u="sng">
                <a:solidFill>
                  <a:srgbClr val="000000"/>
                </a:solidFill>
                <a:uFillTx/>
                <a:latin typeface="Lato"/>
                <a:ea typeface="DejaVu Sans"/>
              </a:rPr>
              <a:t>Informative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2700000" y="360000"/>
            <a:ext cx="7088040" cy="131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135" name=""/>
          <p:cNvSpPr/>
          <p:nvPr/>
        </p:nvSpPr>
        <p:spPr>
          <a:xfrm>
            <a:off x="901080" y="1800000"/>
            <a:ext cx="503892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1. The</a:t>
            </a:r>
            <a:r>
              <a:rPr b="1" lang="en-PH" sz="2100" spc="-1" strike="noStrike">
                <a:solidFill>
                  <a:srgbClr val="000000"/>
                </a:solidFill>
                <a:latin typeface="Lato"/>
                <a:ea typeface="DejaVu Sans"/>
              </a:rPr>
              <a:t> comma</a:t>
            </a:r>
            <a:endParaRPr b="0" lang="en-PH" sz="2100" spc="-1" strike="noStrike">
              <a:latin typeface="Arial"/>
            </a:endParaRPr>
          </a:p>
        </p:txBody>
      </p:sp>
      <p:sp>
        <p:nvSpPr>
          <p:cNvPr id="136" name=""/>
          <p:cNvSpPr/>
          <p:nvPr/>
        </p:nvSpPr>
        <p:spPr>
          <a:xfrm>
            <a:off x="1621080" y="2304000"/>
            <a:ext cx="755892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When used in a compound sentence:</a:t>
            </a:r>
            <a:endParaRPr b="0" lang="en-PH" sz="2100" spc="-1" strike="noStrike">
              <a:latin typeface="Arial"/>
            </a:endParaRPr>
          </a:p>
        </p:txBody>
      </p:sp>
      <p:sp>
        <p:nvSpPr>
          <p:cNvPr id="137" name=""/>
          <p:cNvSpPr/>
          <p:nvPr/>
        </p:nvSpPr>
        <p:spPr>
          <a:xfrm>
            <a:off x="1800000" y="2794320"/>
            <a:ext cx="842292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000" spc="-1" strike="noStrike">
                <a:solidFill>
                  <a:srgbClr val="000000"/>
                </a:solidFill>
                <a:latin typeface="Lato"/>
                <a:ea typeface="Î®çþ"/>
              </a:rPr>
              <a:t>Daryl goes hunting for food, and Beth makes a campfire.</a:t>
            </a:r>
            <a:endParaRPr b="0" lang="en-PH" sz="2000" spc="-1" strike="noStrike">
              <a:latin typeface="Arial"/>
            </a:endParaRPr>
          </a:p>
        </p:txBody>
      </p:sp>
      <p:sp>
        <p:nvSpPr>
          <p:cNvPr id="138" name=""/>
          <p:cNvSpPr/>
          <p:nvPr/>
        </p:nvSpPr>
        <p:spPr>
          <a:xfrm>
            <a:off x="1620000" y="3414960"/>
            <a:ext cx="5038920" cy="497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 letter writing:</a:t>
            </a:r>
            <a:endParaRPr b="0" lang="en-PH" sz="2000" spc="-1" strike="noStrike">
              <a:latin typeface="Arial"/>
            </a:endParaRPr>
          </a:p>
        </p:txBody>
      </p:sp>
      <p:sp>
        <p:nvSpPr>
          <p:cNvPr id="139" name=""/>
          <p:cNvSpPr/>
          <p:nvPr/>
        </p:nvSpPr>
        <p:spPr>
          <a:xfrm>
            <a:off x="1800000" y="3880080"/>
            <a:ext cx="593892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000" spc="-1" strike="noStrike">
                <a:solidFill>
                  <a:srgbClr val="000000"/>
                </a:solidFill>
                <a:latin typeface="Lato"/>
                <a:ea typeface="DejaVu Sans"/>
              </a:rPr>
              <a:t>Dear Father,</a:t>
            </a:r>
            <a:endParaRPr b="0" lang="en-PH" sz="2000" spc="-1" strike="noStrike">
              <a:latin typeface="Arial"/>
            </a:endParaRPr>
          </a:p>
        </p:txBody>
      </p:sp>
      <p:sp>
        <p:nvSpPr>
          <p:cNvPr id="140" name=""/>
          <p:cNvSpPr/>
          <p:nvPr/>
        </p:nvSpPr>
        <p:spPr>
          <a:xfrm>
            <a:off x="900000" y="4513680"/>
            <a:ext cx="10440000" cy="2470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2. The </a:t>
            </a:r>
            <a:r>
              <a:rPr b="1" lang="en-PH" sz="2000" spc="-1" strike="noStrike">
                <a:solidFill>
                  <a:srgbClr val="000000"/>
                </a:solidFill>
                <a:latin typeface="Lato"/>
                <a:ea typeface="DejaVu Sans"/>
              </a:rPr>
              <a:t>colon</a:t>
            </a:r>
            <a:r>
              <a:rPr b="0" lang="en-PH" sz="2000" spc="-1" strike="noStrike">
                <a:solidFill>
                  <a:srgbClr val="000000"/>
                </a:solidFill>
                <a:latin typeface="Lato"/>
                <a:ea typeface="DejaVu Sans"/>
              </a:rPr>
              <a:t> (:) is used after a word or sentence to introduce a series, an explanation, an example, and a statement or to end the formal opening of a business letter. It is also used to separate the hour and minute within time.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2772000" y="252000"/>
            <a:ext cx="7088040" cy="131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142" name=""/>
          <p:cNvSpPr/>
          <p:nvPr/>
        </p:nvSpPr>
        <p:spPr>
          <a:xfrm>
            <a:off x="1621080" y="2130120"/>
            <a:ext cx="755892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When introducing a list or series:</a:t>
            </a:r>
            <a:endParaRPr b="0" lang="en-PH" sz="2100" spc="-1" strike="noStrike">
              <a:latin typeface="Arial"/>
            </a:endParaRPr>
          </a:p>
        </p:txBody>
      </p:sp>
      <p:sp>
        <p:nvSpPr>
          <p:cNvPr id="143" name=""/>
          <p:cNvSpPr/>
          <p:nvPr/>
        </p:nvSpPr>
        <p:spPr>
          <a:xfrm>
            <a:off x="1791720" y="2597040"/>
            <a:ext cx="9368280" cy="1109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2000" spc="-1" strike="noStrike">
                <a:solidFill>
                  <a:srgbClr val="000000"/>
                </a:solidFill>
                <a:latin typeface="Lato"/>
                <a:ea typeface="DejaVu Sans"/>
              </a:rPr>
              <a:t>	</a:t>
            </a:r>
            <a:r>
              <a:rPr b="0" i="1" lang="en-PH" sz="2000" spc="-1" strike="noStrike">
                <a:solidFill>
                  <a:srgbClr val="000000"/>
                </a:solidFill>
                <a:latin typeface="Lato"/>
                <a:ea typeface="DejaVu Sans"/>
              </a:rPr>
              <a:t>Here are the things my son wants for his birthday: a happy family , a new bicycle, and pizza.</a:t>
            </a:r>
            <a:endParaRPr b="0" lang="en-PH" sz="2000" spc="-1" strike="noStrike">
              <a:latin typeface="Arial"/>
            </a:endParaRPr>
          </a:p>
        </p:txBody>
      </p:sp>
      <p:sp>
        <p:nvSpPr>
          <p:cNvPr id="144" name=""/>
          <p:cNvSpPr/>
          <p:nvPr/>
        </p:nvSpPr>
        <p:spPr>
          <a:xfrm>
            <a:off x="1620000" y="3381840"/>
            <a:ext cx="7918920" cy="121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When introducing a statement or explanation:</a:t>
            </a:r>
            <a:endParaRPr b="0" lang="en-PH" sz="2000" spc="-1" strike="noStrike">
              <a:latin typeface="Arial"/>
            </a:endParaRPr>
          </a:p>
        </p:txBody>
      </p:sp>
      <p:sp>
        <p:nvSpPr>
          <p:cNvPr id="145" name=""/>
          <p:cNvSpPr/>
          <p:nvPr/>
        </p:nvSpPr>
        <p:spPr>
          <a:xfrm>
            <a:off x="1836000" y="3780000"/>
            <a:ext cx="9324000" cy="769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2000" spc="-1" strike="noStrike">
                <a:solidFill>
                  <a:srgbClr val="000000"/>
                </a:solidFill>
                <a:latin typeface="Lato"/>
                <a:ea typeface="DejaVu Sans"/>
              </a:rPr>
              <a:t>	</a:t>
            </a:r>
            <a:r>
              <a:rPr b="0" i="1" lang="en-PH" sz="2000" spc="-1" strike="noStrike">
                <a:solidFill>
                  <a:srgbClr val="000000"/>
                </a:solidFill>
                <a:latin typeface="Lato"/>
                <a:ea typeface="DejaVu Sans"/>
              </a:rPr>
              <a:t>Yesterday was not really a great day for me because of this : my bag got stolen.</a:t>
            </a:r>
            <a:endParaRPr b="0" lang="en-PH" sz="2000" spc="-1" strike="noStrike">
              <a:latin typeface="Arial"/>
            </a:endParaRPr>
          </a:p>
        </p:txBody>
      </p:sp>
      <p:sp>
        <p:nvSpPr>
          <p:cNvPr id="146" name=""/>
          <p:cNvSpPr/>
          <p:nvPr/>
        </p:nvSpPr>
        <p:spPr>
          <a:xfrm>
            <a:off x="1654200" y="4528080"/>
            <a:ext cx="946872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When ending the formal opening in a business letter:</a:t>
            </a:r>
            <a:endParaRPr b="0" lang="en-PH" sz="2000" spc="-1" strike="noStrike">
              <a:latin typeface="Arial"/>
            </a:endParaRPr>
          </a:p>
        </p:txBody>
      </p:sp>
      <p:sp>
        <p:nvSpPr>
          <p:cNvPr id="147" name=""/>
          <p:cNvSpPr/>
          <p:nvPr/>
        </p:nvSpPr>
        <p:spPr>
          <a:xfrm>
            <a:off x="1800000" y="4968000"/>
            <a:ext cx="899892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000" spc="-1" strike="noStrike">
                <a:solidFill>
                  <a:srgbClr val="000000"/>
                </a:solidFill>
                <a:latin typeface="Lato"/>
                <a:ea typeface="DejaVu Sans"/>
              </a:rPr>
              <a:t>Hello, Ms. Pabilona:</a:t>
            </a:r>
            <a:endParaRPr b="0" lang="en-PH" sz="2000" spc="-1" strike="noStrike">
              <a:latin typeface="Arial"/>
            </a:endParaRPr>
          </a:p>
          <a:p>
            <a:pPr>
              <a:lnSpc>
                <a:spcPct val="100000"/>
              </a:lnSpc>
              <a:buNone/>
            </a:pPr>
            <a:r>
              <a:rPr b="0" i="1" lang="en-PH" sz="2000" spc="-1" strike="noStrike">
                <a:solidFill>
                  <a:srgbClr val="000000"/>
                </a:solidFill>
                <a:latin typeface="Lato"/>
                <a:ea typeface="DejaVu Sans"/>
              </a:rPr>
              <a:t>We would like to invite you to the upcoming event.</a:t>
            </a:r>
            <a:endParaRPr b="0" lang="en-PH" sz="2000" spc="-1" strike="noStrike">
              <a:latin typeface="Arial"/>
            </a:endParaRPr>
          </a:p>
        </p:txBody>
      </p:sp>
      <p:sp>
        <p:nvSpPr>
          <p:cNvPr id="148" name=""/>
          <p:cNvSpPr/>
          <p:nvPr/>
        </p:nvSpPr>
        <p:spPr>
          <a:xfrm>
            <a:off x="967320" y="1620000"/>
            <a:ext cx="263268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2. The </a:t>
            </a:r>
            <a:r>
              <a:rPr b="1" lang="en-PH" sz="2100" spc="-1" strike="noStrike">
                <a:solidFill>
                  <a:srgbClr val="000000"/>
                </a:solidFill>
                <a:latin typeface="Lato"/>
                <a:ea typeface="DejaVu Sans"/>
              </a:rPr>
              <a:t>colon</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2880000" y="360000"/>
            <a:ext cx="7088040" cy="131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150" name=""/>
          <p:cNvSpPr/>
          <p:nvPr/>
        </p:nvSpPr>
        <p:spPr>
          <a:xfrm>
            <a:off x="1569240" y="2220840"/>
            <a:ext cx="6673680" cy="1450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When indicating time:</a:t>
            </a:r>
            <a:endParaRPr b="0" lang="en-PH" sz="2000" spc="-1" strike="noStrike">
              <a:latin typeface="Arial"/>
            </a:endParaRPr>
          </a:p>
          <a:p>
            <a:pPr>
              <a:lnSpc>
                <a:spcPct val="100000"/>
              </a:lnSpc>
              <a:spcBef>
                <a:spcPts val="283"/>
              </a:spcBef>
              <a:spcAft>
                <a:spcPts val="283"/>
              </a:spcAft>
              <a:buNone/>
            </a:pPr>
            <a:r>
              <a:rPr b="0" i="1" lang="en-PH" sz="2000" spc="-1" strike="noStrike">
                <a:solidFill>
                  <a:srgbClr val="000000"/>
                </a:solidFill>
                <a:latin typeface="Lato"/>
                <a:ea typeface="DejaVu Sans"/>
              </a:rPr>
              <a:t>   </a:t>
            </a:r>
            <a:r>
              <a:rPr b="0" i="1" lang="en-PH" sz="2000" spc="-1" strike="noStrike">
                <a:solidFill>
                  <a:srgbClr val="000000"/>
                </a:solidFill>
                <a:latin typeface="Lato"/>
                <a:ea typeface="DejaVu Sans"/>
              </a:rPr>
              <a:t>6:40 p.m.</a:t>
            </a:r>
            <a:endParaRPr b="0" lang="en-PH" sz="2000" spc="-1" strike="noStrike">
              <a:latin typeface="Arial"/>
            </a:endParaRPr>
          </a:p>
        </p:txBody>
      </p:sp>
      <p:sp>
        <p:nvSpPr>
          <p:cNvPr id="151" name=""/>
          <p:cNvSpPr/>
          <p:nvPr/>
        </p:nvSpPr>
        <p:spPr>
          <a:xfrm>
            <a:off x="1080000" y="1750320"/>
            <a:ext cx="420012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2. The </a:t>
            </a:r>
            <a:r>
              <a:rPr b="1" lang="en-PH" sz="2100" spc="-1" strike="noStrike">
                <a:solidFill>
                  <a:srgbClr val="000000"/>
                </a:solidFill>
                <a:latin typeface="Lato"/>
                <a:ea typeface="DejaVu Sans"/>
              </a:rPr>
              <a:t>colon</a:t>
            </a:r>
            <a:endParaRPr b="0" lang="en-PH" sz="2100" spc="-1" strike="noStrike">
              <a:latin typeface="Arial"/>
            </a:endParaRPr>
          </a:p>
        </p:txBody>
      </p:sp>
      <p:sp>
        <p:nvSpPr>
          <p:cNvPr id="152" name=""/>
          <p:cNvSpPr/>
          <p:nvPr/>
        </p:nvSpPr>
        <p:spPr>
          <a:xfrm>
            <a:off x="1080000" y="3206880"/>
            <a:ext cx="10260000" cy="1450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3. The </a:t>
            </a:r>
            <a:r>
              <a:rPr b="1" lang="en-PH" sz="2100" spc="-1" strike="noStrike">
                <a:solidFill>
                  <a:srgbClr val="000000"/>
                </a:solidFill>
                <a:latin typeface="Lato"/>
                <a:ea typeface="DejaVu Sans"/>
              </a:rPr>
              <a:t>semicolon</a:t>
            </a:r>
            <a:r>
              <a:rPr b="0" lang="en-PH" sz="2100" spc="-1" strike="noStrike">
                <a:solidFill>
                  <a:srgbClr val="000000"/>
                </a:solidFill>
                <a:latin typeface="Lato"/>
                <a:ea typeface="DejaVu Sans"/>
              </a:rPr>
              <a:t> (;) is used to link related independent clauses, and it indicates a closer connection between the clauses than a period does.</a:t>
            </a:r>
            <a:endParaRPr b="0" lang="en-PH" sz="2100" spc="-1" strike="noStrike">
              <a:latin typeface="Arial"/>
            </a:endParaRPr>
          </a:p>
        </p:txBody>
      </p:sp>
      <p:sp>
        <p:nvSpPr>
          <p:cNvPr id="153" name=""/>
          <p:cNvSpPr/>
          <p:nvPr/>
        </p:nvSpPr>
        <p:spPr>
          <a:xfrm>
            <a:off x="1584000" y="4081680"/>
            <a:ext cx="9576000" cy="1790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buNone/>
            </a:pPr>
            <a:r>
              <a:rPr b="0" i="1" lang="en-PH" sz="2000" spc="-1" strike="noStrike">
                <a:solidFill>
                  <a:srgbClr val="000000"/>
                </a:solidFill>
                <a:latin typeface="Lato"/>
                <a:ea typeface="DejaVu Sans"/>
              </a:rPr>
              <a:t>• </a:t>
            </a:r>
            <a:r>
              <a:rPr b="0" i="1" lang="en-PH" sz="2000" spc="-1" strike="noStrike">
                <a:solidFill>
                  <a:srgbClr val="000000"/>
                </a:solidFill>
                <a:latin typeface="Lato"/>
                <a:ea typeface="DejaVu Sans"/>
              </a:rPr>
              <a:t>The books I have left in my bag are “The Great Gatsby” by F. Scott Fitzgerald; “The Old Man and the Sea” by Ernest Hemingway; and “The Talisman” by Stephen King.</a:t>
            </a:r>
            <a:endParaRPr b="0" lang="en-PH" sz="2000" spc="-1" strike="noStrike">
              <a:latin typeface="Arial"/>
              <a:ea typeface="PingFang SC"/>
            </a:endParaRPr>
          </a:p>
          <a:p>
            <a:pPr algn="just">
              <a:lnSpc>
                <a:spcPct val="100000"/>
              </a:lnSpc>
              <a:spcBef>
                <a:spcPts val="850"/>
              </a:spcBef>
              <a:spcAft>
                <a:spcPts val="850"/>
              </a:spcAft>
              <a:buNone/>
            </a:pPr>
            <a:r>
              <a:rPr b="0" i="1" lang="en-PH" sz="2000" spc="-1" strike="noStrike">
                <a:solidFill>
                  <a:srgbClr val="000000"/>
                </a:solidFill>
                <a:latin typeface="Lato"/>
                <a:ea typeface="DejaVu Sans"/>
              </a:rPr>
              <a:t>• </a:t>
            </a:r>
            <a:r>
              <a:rPr b="0" i="1" lang="en-PH" sz="2000" spc="-1" strike="noStrike">
                <a:solidFill>
                  <a:srgbClr val="000000"/>
                </a:solidFill>
                <a:latin typeface="Lato"/>
                <a:ea typeface="DejaVu Sans"/>
              </a:rPr>
              <a:t>Jim loves chocolate; his wife hates it.</a:t>
            </a:r>
            <a:endParaRPr b="0" lang="en-PH" sz="20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2700000" y="540000"/>
            <a:ext cx="7088040" cy="131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155" name=""/>
          <p:cNvSpPr/>
          <p:nvPr/>
        </p:nvSpPr>
        <p:spPr>
          <a:xfrm>
            <a:off x="1080000" y="2052720"/>
            <a:ext cx="757980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Capitalization Rules</a:t>
            </a:r>
            <a:endParaRPr b="0" lang="en-PH" sz="2200" spc="-1" strike="noStrike">
              <a:latin typeface="Arial"/>
            </a:endParaRPr>
          </a:p>
        </p:txBody>
      </p:sp>
      <p:sp>
        <p:nvSpPr>
          <p:cNvPr id="156" name=""/>
          <p:cNvSpPr/>
          <p:nvPr/>
        </p:nvSpPr>
        <p:spPr>
          <a:xfrm>
            <a:off x="1080000" y="2664000"/>
            <a:ext cx="10260000" cy="1109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Î®çþ"/>
              </a:rPr>
              <a:t>	</a:t>
            </a:r>
            <a:r>
              <a:rPr b="0" lang="en-PH" sz="2100" spc="-1" strike="noStrike">
                <a:solidFill>
                  <a:srgbClr val="000000"/>
                </a:solidFill>
                <a:latin typeface="Lato"/>
                <a:ea typeface="Î®çþ"/>
              </a:rPr>
              <a:t>Capitalization is writing the first letter of a word in a capital letter and the rest in lowercase letters. The following words should be capitalized:</a:t>
            </a:r>
            <a:endParaRPr b="0" lang="en-PH" sz="2100" spc="-1" strike="noStrike">
              <a:latin typeface="Arial"/>
            </a:endParaRPr>
          </a:p>
        </p:txBody>
      </p:sp>
      <p:sp>
        <p:nvSpPr>
          <p:cNvPr id="157" name=""/>
          <p:cNvSpPr/>
          <p:nvPr/>
        </p:nvSpPr>
        <p:spPr>
          <a:xfrm>
            <a:off x="1620000" y="3589920"/>
            <a:ext cx="9900000" cy="1450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first letter of the first word of every sentence</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i="1" lang="en-PH" sz="2000" spc="-1" strike="noStrike">
                <a:solidFill>
                  <a:srgbClr val="000000"/>
                </a:solidFill>
                <a:latin typeface="Lato"/>
                <a:ea typeface="DejaVu Sans"/>
              </a:rPr>
              <a:t>The first letter of the first word in a sentence should be capitalized.</a:t>
            </a:r>
            <a:endParaRPr b="0" lang="en-PH" sz="2000" spc="-1" strike="noStrike">
              <a:latin typeface="Arial"/>
            </a:endParaRPr>
          </a:p>
        </p:txBody>
      </p:sp>
      <p:sp>
        <p:nvSpPr>
          <p:cNvPr id="158" name=""/>
          <p:cNvSpPr/>
          <p:nvPr/>
        </p:nvSpPr>
        <p:spPr>
          <a:xfrm>
            <a:off x="1620000" y="4356000"/>
            <a:ext cx="881424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Proper nouns (Examples: </a:t>
            </a:r>
            <a:r>
              <a:rPr b="0" i="1" lang="en-PH" sz="2000" spc="-1" strike="noStrike">
                <a:solidFill>
                  <a:srgbClr val="000000"/>
                </a:solidFill>
                <a:latin typeface="Lato"/>
                <a:ea typeface="DejaVu Sans"/>
              </a:rPr>
              <a:t>Maria Delos Santos, the Philippines, Peps</a:t>
            </a:r>
            <a:r>
              <a:rPr b="0" lang="en-PH" sz="2000" spc="-1" strike="noStrike">
                <a:solidFill>
                  <a:srgbClr val="000000"/>
                </a:solidFill>
                <a:latin typeface="Lato"/>
                <a:ea typeface="DejaVu Sans"/>
              </a:rPr>
              <a:t>i)</a:t>
            </a:r>
            <a:endParaRPr b="0" lang="en-PH" sz="2000" spc="-1" strike="noStrike">
              <a:latin typeface="Arial"/>
            </a:endParaRPr>
          </a:p>
        </p:txBody>
      </p:sp>
      <p:sp>
        <p:nvSpPr>
          <p:cNvPr id="159" name=""/>
          <p:cNvSpPr/>
          <p:nvPr/>
        </p:nvSpPr>
        <p:spPr>
          <a:xfrm>
            <a:off x="1620000" y="4860000"/>
            <a:ext cx="832464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Adjectives derived from proper nouns (Example: </a:t>
            </a:r>
            <a:r>
              <a:rPr b="0" i="1" lang="en-PH" sz="2000" spc="-1" strike="noStrike">
                <a:solidFill>
                  <a:srgbClr val="000000"/>
                </a:solidFill>
                <a:latin typeface="Lato"/>
                <a:ea typeface="DejaVu Sans"/>
              </a:rPr>
              <a:t>Canadian citizen</a:t>
            </a:r>
            <a:r>
              <a:rPr b="0" lang="en-PH" sz="2000" spc="-1" strike="noStrike">
                <a:solidFill>
                  <a:srgbClr val="000000"/>
                </a:solidFill>
                <a:latin typeface="Lato"/>
                <a:ea typeface="DejaVu Sans"/>
              </a:rPr>
              <a: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2700000" y="360000"/>
            <a:ext cx="7088040" cy="131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161" name=""/>
          <p:cNvSpPr/>
          <p:nvPr/>
        </p:nvSpPr>
        <p:spPr>
          <a:xfrm>
            <a:off x="880200" y="1800000"/>
            <a:ext cx="505980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Capitalization Rules</a:t>
            </a:r>
            <a:endParaRPr b="0" lang="en-PH" sz="2200" spc="-1" strike="noStrike">
              <a:latin typeface="Arial"/>
            </a:endParaRPr>
          </a:p>
        </p:txBody>
      </p:sp>
      <p:sp>
        <p:nvSpPr>
          <p:cNvPr id="162" name=""/>
          <p:cNvSpPr/>
          <p:nvPr/>
        </p:nvSpPr>
        <p:spPr>
          <a:xfrm>
            <a:off x="1357200" y="2412000"/>
            <a:ext cx="904572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Pronoun “I” and all of its contractions (</a:t>
            </a:r>
            <a:r>
              <a:rPr b="0" i="1" lang="en-PH" sz="2000" spc="-1" strike="noStrike">
                <a:solidFill>
                  <a:srgbClr val="000000"/>
                </a:solidFill>
                <a:latin typeface="Lato"/>
                <a:ea typeface="DejaVu Sans"/>
              </a:rPr>
              <a:t>I, I’ll, I’m, I’d</a:t>
            </a:r>
            <a:r>
              <a:rPr b="0" lang="en-PH" sz="2000" spc="-1" strike="noStrike">
                <a:solidFill>
                  <a:srgbClr val="000000"/>
                </a:solidFill>
                <a:latin typeface="Lato"/>
                <a:ea typeface="DejaVu Sans"/>
              </a:rPr>
              <a:t>)</a:t>
            </a:r>
            <a:endParaRPr b="0" lang="en-PH" sz="2000" spc="-1" strike="noStrike">
              <a:latin typeface="Arial"/>
            </a:endParaRPr>
          </a:p>
        </p:txBody>
      </p:sp>
      <p:sp>
        <p:nvSpPr>
          <p:cNvPr id="163" name=""/>
          <p:cNvSpPr/>
          <p:nvPr/>
        </p:nvSpPr>
        <p:spPr>
          <a:xfrm>
            <a:off x="1368000" y="2872080"/>
            <a:ext cx="961092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Nouns and pronouns that pertain to God (Example: </a:t>
            </a:r>
            <a:r>
              <a:rPr b="0" i="1" lang="en-PH" sz="2000" spc="-1" strike="noStrike">
                <a:solidFill>
                  <a:srgbClr val="000000"/>
                </a:solidFill>
                <a:latin typeface="Lato"/>
                <a:ea typeface="DejaVu Sans"/>
              </a:rPr>
              <a:t>Do not worry; He is our God</a:t>
            </a:r>
            <a:r>
              <a:rPr b="0" lang="en-PH" sz="2000" spc="-1" strike="noStrike">
                <a:solidFill>
                  <a:srgbClr val="000000"/>
                </a:solidFill>
                <a:latin typeface="Lato"/>
                <a:ea typeface="DejaVu Sans"/>
              </a:rPr>
              <a:t>.)</a:t>
            </a:r>
            <a:endParaRPr b="0" lang="en-PH" sz="2000" spc="-1" strike="noStrike">
              <a:latin typeface="Arial"/>
            </a:endParaRPr>
          </a:p>
        </p:txBody>
      </p:sp>
      <p:sp>
        <p:nvSpPr>
          <p:cNvPr id="164" name=""/>
          <p:cNvSpPr/>
          <p:nvPr/>
        </p:nvSpPr>
        <p:spPr>
          <a:xfrm>
            <a:off x="1404000" y="3376080"/>
            <a:ext cx="935892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Most acronyms (Example: </a:t>
            </a:r>
            <a:r>
              <a:rPr b="0" i="1" lang="en-PH" sz="2000" spc="-1" strike="noStrike">
                <a:solidFill>
                  <a:srgbClr val="000000"/>
                </a:solidFill>
                <a:latin typeface="Lato"/>
                <a:ea typeface="DejaVu Sans"/>
              </a:rPr>
              <a:t>LotR for Lord of the Rings</a:t>
            </a:r>
            <a:r>
              <a:rPr b="0" lang="en-PH" sz="2000" spc="-1" strike="noStrike">
                <a:solidFill>
                  <a:srgbClr val="000000"/>
                </a:solidFill>
                <a:latin typeface="Lato"/>
                <a:ea typeface="DejaVu Sans"/>
              </a:rPr>
              <a:t>)</a:t>
            </a:r>
            <a:endParaRPr b="0" lang="en-PH" sz="2000" spc="-1" strike="noStrike">
              <a:latin typeface="Arial"/>
            </a:endParaRPr>
          </a:p>
        </p:txBody>
      </p:sp>
      <p:sp>
        <p:nvSpPr>
          <p:cNvPr id="165" name=""/>
          <p:cNvSpPr/>
          <p:nvPr/>
        </p:nvSpPr>
        <p:spPr>
          <a:xfrm>
            <a:off x="1549080" y="3852000"/>
            <a:ext cx="9213840" cy="1450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Note: Acronyms that turned into proper words, for example, </a:t>
            </a:r>
            <a:r>
              <a:rPr b="0" i="1" lang="en-PH" sz="2000" spc="-1" strike="noStrike">
                <a:solidFill>
                  <a:srgbClr val="000000"/>
                </a:solidFill>
                <a:latin typeface="Lato"/>
                <a:ea typeface="DejaVu Sans"/>
              </a:rPr>
              <a:t>laser</a:t>
            </a:r>
            <a:r>
              <a:rPr b="0" lang="en-PH" sz="2000" spc="-1" strike="noStrike">
                <a:solidFill>
                  <a:srgbClr val="000000"/>
                </a:solidFill>
                <a:latin typeface="Lato"/>
                <a:ea typeface="DejaVu Sans"/>
              </a:rPr>
              <a:t>, are excluded. Also, some acronyms do not capitalize some of their letters.</a:t>
            </a:r>
            <a:endParaRPr b="0" lang="en-PH" sz="2000" spc="-1" strike="noStrike">
              <a:latin typeface="Arial"/>
            </a:endParaRPr>
          </a:p>
        </p:txBody>
      </p:sp>
      <p:sp>
        <p:nvSpPr>
          <p:cNvPr id="166" name=""/>
          <p:cNvSpPr/>
          <p:nvPr/>
        </p:nvSpPr>
        <p:spPr>
          <a:xfrm>
            <a:off x="1405080" y="4680000"/>
            <a:ext cx="9321840" cy="1450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Titles of bodies of work (nouns, pronouns, adjectives, verbs, adverbs, and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subordinate conjunctions; articles and coordinating conjunctions are excluded)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2631960" y="720000"/>
            <a:ext cx="7088040" cy="131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168" name=""/>
          <p:cNvSpPr/>
          <p:nvPr/>
        </p:nvSpPr>
        <p:spPr>
          <a:xfrm>
            <a:off x="973080" y="2520000"/>
            <a:ext cx="10258920" cy="1790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Have you felt or have you seen in other people any of these emotions: extreme disgust, surprise, profound sorrow, or explosive anger? Words that are highly connected to intense emotions are interjections.</a:t>
            </a:r>
            <a:endParaRPr b="0" lang="en-PH" sz="2000" spc="-1" strike="noStrike">
              <a:latin typeface="Arial"/>
            </a:endParaRPr>
          </a:p>
        </p:txBody>
      </p:sp>
      <p:sp>
        <p:nvSpPr>
          <p:cNvPr id="169" name=""/>
          <p:cNvSpPr/>
          <p:nvPr/>
        </p:nvSpPr>
        <p:spPr>
          <a:xfrm>
            <a:off x="973080" y="4097520"/>
            <a:ext cx="10258920" cy="2130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An </a:t>
            </a:r>
            <a:r>
              <a:rPr b="1" lang="en-PH" sz="2000" spc="-1" strike="noStrike">
                <a:solidFill>
                  <a:srgbClr val="000000"/>
                </a:solidFill>
                <a:latin typeface="Lato"/>
                <a:ea typeface="DejaVu Sans"/>
              </a:rPr>
              <a:t>interjection</a:t>
            </a:r>
            <a:r>
              <a:rPr b="0" lang="en-PH" sz="2000" spc="-1" strike="noStrike">
                <a:solidFill>
                  <a:srgbClr val="000000"/>
                </a:solidFill>
                <a:latin typeface="Lato"/>
                <a:ea typeface="DejaVu Sans"/>
              </a:rPr>
              <a:t> is one or two words uttered or written as an expression of emotion or feeling of a writer or a speaker. These words or phrases can stand alone or be placed before or after a sentence.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2700000" y="450360"/>
            <a:ext cx="7088040" cy="131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Conveying Meaning through Creative Writing</a:t>
            </a:r>
            <a:endParaRPr b="0" lang="en-PH" sz="3600" spc="-1" strike="noStrike">
              <a:latin typeface="Arial"/>
            </a:endParaRPr>
          </a:p>
        </p:txBody>
      </p:sp>
      <p:sp>
        <p:nvSpPr>
          <p:cNvPr id="171" name=""/>
          <p:cNvSpPr/>
          <p:nvPr/>
        </p:nvSpPr>
        <p:spPr>
          <a:xfrm>
            <a:off x="1080000" y="1993680"/>
            <a:ext cx="9898920" cy="1450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Many times, an interjection is followed by a punctuation mark, often an exclamation point. Interjections may show a speaker’s or an author’s emotions like the following:</a:t>
            </a:r>
            <a:endParaRPr b="0" lang="en-PH" sz="2000" spc="-1" strike="noStrike">
              <a:latin typeface="Arial"/>
            </a:endParaRPr>
          </a:p>
        </p:txBody>
      </p:sp>
      <p:graphicFrame>
        <p:nvGraphicFramePr>
          <p:cNvPr id="172" name=""/>
          <p:cNvGraphicFramePr/>
          <p:nvPr/>
        </p:nvGraphicFramePr>
        <p:xfrm>
          <a:off x="1121400" y="3175200"/>
          <a:ext cx="9858240" cy="2268720"/>
        </p:xfrm>
        <a:graphic>
          <a:graphicData uri="http://schemas.openxmlformats.org/drawingml/2006/table">
            <a:tbl>
              <a:tblPr/>
              <a:tblGrid>
                <a:gridCol w="1722960"/>
                <a:gridCol w="8135640"/>
              </a:tblGrid>
              <a:tr h="5965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760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763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202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73" name=""/>
          <p:cNvSpPr/>
          <p:nvPr/>
        </p:nvSpPr>
        <p:spPr>
          <a:xfrm>
            <a:off x="1260000" y="3240000"/>
            <a:ext cx="2821320" cy="4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jeez</a:t>
            </a:r>
            <a:endParaRPr b="0" lang="en-PH" sz="2000" spc="-1" strike="noStrike">
              <a:latin typeface="Arial"/>
            </a:endParaRPr>
          </a:p>
        </p:txBody>
      </p:sp>
      <p:sp>
        <p:nvSpPr>
          <p:cNvPr id="174" name=""/>
          <p:cNvSpPr/>
          <p:nvPr/>
        </p:nvSpPr>
        <p:spPr>
          <a:xfrm>
            <a:off x="2916000" y="3245040"/>
            <a:ext cx="791892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could mean you can’t believe something or you are exasperated</a:t>
            </a:r>
            <a:endParaRPr b="0" lang="en-PH" sz="2000" spc="-1" strike="noStrike">
              <a:latin typeface="Arial"/>
            </a:endParaRPr>
          </a:p>
        </p:txBody>
      </p:sp>
      <p:sp>
        <p:nvSpPr>
          <p:cNvPr id="175" name=""/>
          <p:cNvSpPr/>
          <p:nvPr/>
        </p:nvSpPr>
        <p:spPr>
          <a:xfrm>
            <a:off x="1260000" y="3816000"/>
            <a:ext cx="1618920" cy="80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ooh-la-la</a:t>
            </a:r>
            <a:endParaRPr b="0" lang="en-PH" sz="2000" spc="-1" strike="noStrike">
              <a:latin typeface="Arial"/>
            </a:endParaRPr>
          </a:p>
        </p:txBody>
      </p:sp>
      <p:sp>
        <p:nvSpPr>
          <p:cNvPr id="176" name=""/>
          <p:cNvSpPr/>
          <p:nvPr/>
        </p:nvSpPr>
        <p:spPr>
          <a:xfrm>
            <a:off x="2951280" y="3816000"/>
            <a:ext cx="7883640" cy="42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slightly comical way to refer to something as fancy or special</a:t>
            </a:r>
            <a:endParaRPr b="0" lang="en-PH" sz="2000" spc="-1" strike="noStrike">
              <a:latin typeface="Arial"/>
            </a:endParaRPr>
          </a:p>
        </p:txBody>
      </p:sp>
      <p:sp>
        <p:nvSpPr>
          <p:cNvPr id="177" name=""/>
          <p:cNvSpPr/>
          <p:nvPr/>
        </p:nvSpPr>
        <p:spPr>
          <a:xfrm>
            <a:off x="1260000" y="4356000"/>
            <a:ext cx="1183680" cy="4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phew</a:t>
            </a:r>
            <a:endParaRPr b="0" lang="en-PH" sz="2000" spc="-1" strike="noStrike">
              <a:latin typeface="Arial"/>
            </a:endParaRPr>
          </a:p>
        </p:txBody>
      </p:sp>
      <p:sp>
        <p:nvSpPr>
          <p:cNvPr id="178" name=""/>
          <p:cNvSpPr/>
          <p:nvPr/>
        </p:nvSpPr>
        <p:spPr>
          <a:xfrm>
            <a:off x="2952000" y="4392000"/>
            <a:ext cx="7486920" cy="502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expresses relief or shows that you are glad something is over</a:t>
            </a:r>
            <a:endParaRPr b="0" lang="en-PH" sz="2000" spc="-1" strike="noStrike">
              <a:latin typeface="Arial"/>
            </a:endParaRPr>
          </a:p>
        </p:txBody>
      </p:sp>
      <p:sp>
        <p:nvSpPr>
          <p:cNvPr id="179" name=""/>
          <p:cNvSpPr/>
          <p:nvPr/>
        </p:nvSpPr>
        <p:spPr>
          <a:xfrm>
            <a:off x="1260000" y="4932000"/>
            <a:ext cx="1438920" cy="4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oops</a:t>
            </a:r>
            <a:endParaRPr b="0" lang="en-PH" sz="2000" spc="-1" strike="noStrike">
              <a:latin typeface="Arial"/>
            </a:endParaRPr>
          </a:p>
        </p:txBody>
      </p:sp>
      <p:sp>
        <p:nvSpPr>
          <p:cNvPr id="180" name=""/>
          <p:cNvSpPr/>
          <p:nvPr/>
        </p:nvSpPr>
        <p:spPr>
          <a:xfrm>
            <a:off x="2952000" y="4932000"/>
            <a:ext cx="784692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an exclamation people use when they accidentally do something</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3293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2023-07-10T15:37:10Z</dcterms:modified>
  <cp:revision>174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