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6560" cy="68324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3440" cy="27734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8880" cy="38368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8880" cy="3585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6560" cy="6094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5000" cy="9450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9080" cy="10090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6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7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0880" cy="33591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755800"/>
            <a:ext cx="827496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Iba-ibang Panlasa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(Mga Pang-ukol)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/>
          <p:nvPr/>
        </p:nvSpPr>
        <p:spPr>
          <a:xfrm>
            <a:off x="900000" y="1620000"/>
            <a:ext cx="10260000" cy="3600000"/>
          </a:xfrm>
          <a:prstGeom prst="rect">
            <a:avLst/>
          </a:prstGeom>
          <a:solidFill>
            <a:srgbClr val="fffd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Mga Pang-ukol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Ang pang-ukol ay bahagi ng pananalitang nag-uugnay sa pangngalan, panghalip, pandiwa, at pang-abay na pinag-uukulan ng kilos, gawa, ari, balak, at layon.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1080000" y="1980000"/>
            <a:ext cx="10080000" cy="2700000"/>
          </a:xfrm>
          <a:prstGeom prst="rect">
            <a:avLst/>
          </a:prstGeom>
          <a:solidFill>
            <a:srgbClr val="fffd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Ilan sa mga halimbawa ng pang-ukol ay: ni/nina, kay/kina,</a:t>
            </a:r>
            <a:endParaRPr b="0" lang="en-PH" sz="30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ukol sa/kay, tungkol sa/kay, hinggil sa/kay, para sa/kay, laban sa/ kay, ayon sa/kay, at tungo sa/kay.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720720" y="1008720"/>
            <a:ext cx="10799280" cy="5219280"/>
          </a:xfrm>
          <a:prstGeom prst="rect">
            <a:avLst/>
          </a:prstGeom>
          <a:solidFill>
            <a:srgbClr val="fffd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Dalawang Pangkat ng Pang-ukol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30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1. Pantukoy para sa mga pangngalang pambalana –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mga pantukoy na ang layon, gawa, kilos, o ari ay para sa lahat.</a:t>
            </a:r>
            <a:endParaRPr b="0" lang="en-PH" sz="30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30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Ang takdang-aralin ay </a:t>
            </a: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ukol sa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kahalagahan ng pagbasa.</a:t>
            </a:r>
            <a:endParaRPr b="0" lang="en-PH" sz="30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Ang mga aklat ay </a:t>
            </a: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para sa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paggawa ng takdang-aralin.</a:t>
            </a:r>
            <a:endParaRPr b="0" lang="en-PH" sz="30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Ayon sa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balita, mabilis matuto ang batang mahilig magbasa.</a:t>
            </a:r>
            <a:endParaRPr b="0" lang="en-PH" sz="30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720000" y="1260000"/>
            <a:ext cx="10800000" cy="4680000"/>
          </a:xfrm>
          <a:prstGeom prst="rect">
            <a:avLst/>
          </a:prstGeom>
          <a:solidFill>
            <a:srgbClr val="fffd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2. Pantukoy para sa mga pangngalang pantangi –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mga pantukoy na ang layon, gawa, kilos, o ari ay para sa tanging ngalan ng tao.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Ang regalong ito ay </a:t>
            </a: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para kay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Miguel.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Ayon kina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Julian at Gabriel, hindi madali ang pagsusulit.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1044000" y="1152000"/>
            <a:ext cx="10080000" cy="1440000"/>
          </a:xfrm>
          <a:prstGeom prst="rect">
            <a:avLst/>
          </a:prstGeom>
          <a:solidFill>
            <a:srgbClr val="fffde7"/>
          </a:solidFill>
          <a:ln w="7632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Bilugan ang limang pang-ukol sa sumusunod na lupon ng mga salita.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720000" y="3060000"/>
            <a:ext cx="10440000" cy="1800000"/>
          </a:xfrm>
          <a:prstGeom prst="rect">
            <a:avLst/>
          </a:prstGeom>
          <a:solidFill>
            <a:srgbClr val="fffde7"/>
          </a:solidFill>
          <a:ln w="7632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dahil sa 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 para sa 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sa gayon 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upang 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ayon kina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para kay  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kung kaya 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 ayon sa 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 samakatwid 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ukol sa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" descr=""/>
          <p:cNvPicPr/>
          <p:nvPr/>
        </p:nvPicPr>
        <p:blipFill>
          <a:blip r:embed="rId1"/>
          <a:stretch/>
        </p:blipFill>
        <p:spPr>
          <a:xfrm>
            <a:off x="2160000" y="180000"/>
            <a:ext cx="7819920" cy="5511960"/>
          </a:xfrm>
          <a:prstGeom prst="rect">
            <a:avLst/>
          </a:prstGeom>
          <a:ln w="0">
            <a:noFill/>
          </a:ln>
        </p:spPr>
      </p:pic>
      <p:sp>
        <p:nvSpPr>
          <p:cNvPr id="126" name=""/>
          <p:cNvSpPr/>
          <p:nvPr/>
        </p:nvSpPr>
        <p:spPr>
          <a:xfrm>
            <a:off x="360000" y="1260000"/>
            <a:ext cx="4679640" cy="1440000"/>
          </a:xfrm>
          <a:prstGeom prst="rect">
            <a:avLst/>
          </a:prstGeom>
          <a:solidFill>
            <a:srgbClr val="e8eaf6">
              <a:alpha val="97000"/>
            </a:srgbClr>
          </a:solidFill>
          <a:ln w="76320">
            <a:noFill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15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Iba-ibang Panlasa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Wennielyn Fajilan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2658240" y="921600"/>
            <a:ext cx="7061040" cy="4657680"/>
          </a:xfrm>
          <a:prstGeom prst="rect">
            <a:avLst/>
          </a:prstGeom>
          <a:solidFill>
            <a:srgbClr val="fce4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Nonoy ang aking palayaw</a:t>
            </a:r>
            <a:endParaRPr b="0" lang="en-PH" sz="3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Pitong taon ako’t laking Davao</a:t>
            </a:r>
            <a:endParaRPr b="0" lang="en-PH" sz="3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Maliit at payat ako kung titingnan</a:t>
            </a:r>
            <a:endParaRPr b="0" lang="en-PH" sz="3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Sa pagkain ako’y pihikan.</a:t>
            </a:r>
            <a:endParaRPr b="0" lang="en-PH" sz="3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3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Araw-araw ang aking suliranin</a:t>
            </a:r>
            <a:endParaRPr b="0" lang="en-PH" sz="3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Ano ba ang dapat na kainin?</a:t>
            </a:r>
            <a:endParaRPr b="0" lang="en-PH" sz="3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Hindi ko gusto ng kanin</a:t>
            </a:r>
            <a:endParaRPr b="0" lang="en-PH" sz="3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O ng manok at gulay na inihahain.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1565280" y="1768680"/>
            <a:ext cx="8639280" cy="3505320"/>
          </a:xfrm>
          <a:prstGeom prst="rect">
            <a:avLst/>
          </a:prstGeom>
          <a:solidFill>
            <a:srgbClr val="fce4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Kaninang umaga, pritong isda at torta</a:t>
            </a:r>
            <a:endParaRPr b="0" lang="en-PH" sz="30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Tsokolate at pandesal ang inihanda ni ina</a:t>
            </a:r>
            <a:endParaRPr b="0" lang="en-PH" sz="30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Pero isang pirasong tinapay lang ang aking inagahan</a:t>
            </a:r>
            <a:endParaRPr b="0" lang="en-PH" sz="30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Tingin ko’y sapat na iyon para sa aking katawan.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" descr=""/>
          <p:cNvPicPr/>
          <p:nvPr/>
        </p:nvPicPr>
        <p:blipFill>
          <a:blip r:embed="rId1"/>
          <a:srcRect l="11598" t="0" r="12999" b="0"/>
          <a:stretch/>
        </p:blipFill>
        <p:spPr>
          <a:xfrm>
            <a:off x="7054200" y="1080000"/>
            <a:ext cx="5005800" cy="4680000"/>
          </a:xfrm>
          <a:prstGeom prst="rect">
            <a:avLst/>
          </a:prstGeom>
          <a:ln w="0">
            <a:noFill/>
          </a:ln>
        </p:spPr>
      </p:pic>
      <p:sp>
        <p:nvSpPr>
          <p:cNvPr id="130" name=""/>
          <p:cNvSpPr/>
          <p:nvPr/>
        </p:nvSpPr>
        <p:spPr>
          <a:xfrm>
            <a:off x="360000" y="900000"/>
            <a:ext cx="6659280" cy="4860000"/>
          </a:xfrm>
          <a:prstGeom prst="rect">
            <a:avLst/>
          </a:prstGeom>
          <a:solidFill>
            <a:srgbClr val="fce4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Sa </a:t>
            </a:r>
            <a:r>
              <a:rPr b="0" i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recess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inalok ako ni Sebastian,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Pasta at </a:t>
            </a:r>
            <a:r>
              <a:rPr b="0" i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pizza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pampabigat ng tiyan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Iyan daw ang pagkain nilang mga Italyano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Sigurado raw akong tatalino.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Wala akong gana hanggang tanghalian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Hindi ko sinimot ang pinggan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Kung ako’y ngumuya, mabilisan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Ayokong napag-iiwanan.</a:t>
            </a:r>
            <a:endParaRPr b="0" lang="en-PH" sz="30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360000" y="1080000"/>
            <a:ext cx="6659280" cy="4499280"/>
          </a:xfrm>
          <a:prstGeom prst="rect">
            <a:avLst/>
          </a:prstGeom>
          <a:solidFill>
            <a:srgbClr val="fce4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endParaRPr b="0" lang="en-PH" sz="3000" spc="-1" strike="noStrike">
              <a:latin typeface="Lato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Kasabay ko sa meryenda si Paopao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Ang hilig niya’y siomai at siopao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Silang mga Tsino raw ang dapat sundin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Sa tamang pagkain upang ako’y maging magaling.</a:t>
            </a:r>
            <a:endParaRPr b="0" lang="en-PH" sz="3000" spc="-1" strike="noStrike">
              <a:latin typeface="Lato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7499520" y="1080000"/>
            <a:ext cx="3377160" cy="468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1620000" y="900000"/>
            <a:ext cx="8999280" cy="4860000"/>
          </a:xfrm>
          <a:prstGeom prst="rect">
            <a:avLst/>
          </a:prstGeom>
          <a:solidFill>
            <a:srgbClr val="fce4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Pero pag-uwi ko, iba ang sagot ng kalaro kong si Yasmin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Pita, kebab, daw ang dapat kong kainin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Gaya ng kaniyang Arabeng ama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Magiging malakas daw ako at masigla.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Bilin ni Tatay mamayang gabi siya’y salubungin,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Durian at mangga raw ang pasalubong niya sa amin.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Nalilito ako, ano ba talaga ang dapat kainin?</a:t>
            </a:r>
            <a:endParaRPr b="0" lang="en-PH" sz="3000" spc="-1" strike="noStrike"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Upang lagi na akong maging malakas at hindi sakitin.</a:t>
            </a:r>
            <a:endParaRPr b="0" lang="en-PH" sz="30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720000" y="1440000"/>
            <a:ext cx="10620000" cy="3960000"/>
          </a:xfrm>
          <a:prstGeom prst="rect">
            <a:avLst/>
          </a:prstGeom>
          <a:solidFill>
            <a:srgbClr val="fce4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Panuto:</a:t>
            </a:r>
            <a:r>
              <a:rPr b="0" lang="en-PH" sz="30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 Sagutin at talakayin ang sumusunod na mga tanong.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1. Ano ang gustong magawa ng nagsasalita sa tula ukol sa kaniyang katawan?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2. Paano niya raw makakamit ang pagbigat ng kaniyang timbang at pagtaas nang mabilisan?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900000" y="1260000"/>
            <a:ext cx="10620000" cy="4680000"/>
          </a:xfrm>
          <a:prstGeom prst="rect">
            <a:avLst/>
          </a:prstGeom>
          <a:solidFill>
            <a:srgbClr val="fce4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3. Bakit siya nalilito nang malaman niya ang mga pagkain ng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kaniyang mga kaibigan?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4. Bakit kaya may iba’t ibang pagkain na gustong kainin ang iba’t ibang bata mula sa iba’t ibang bahagi ng mundo?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5. Ano ang maipapayo mo sa kaniya kung sakaling ikaw naman ang tanungin niya tungkol sa sekreto nang mabilisang paglaki?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2928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2023-09-05T17:59:19Z</dcterms:modified>
  <cp:revision>275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