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media/image10.png" ContentType="image/png"/>
  <Override PartName="/ppt/media/image29.png" ContentType="image/png"/>
  <Override PartName="/ppt/media/image35.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400" cy="68392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0280" cy="2780280"/>
          </a:xfrm>
          <a:prstGeom prst="rect">
            <a:avLst/>
          </a:prstGeom>
          <a:ln w="0">
            <a:noFill/>
          </a:ln>
        </p:spPr>
      </p:pic>
      <p:sp>
        <p:nvSpPr>
          <p:cNvPr id="2" name="Rectangle 5"/>
          <p:cNvSpPr/>
          <p:nvPr/>
        </p:nvSpPr>
        <p:spPr>
          <a:xfrm>
            <a:off x="3487320" y="1475280"/>
            <a:ext cx="8685720" cy="38437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5720" cy="3654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400" cy="616320"/>
          </a:xfrm>
          <a:prstGeom prst="rect">
            <a:avLst/>
          </a:prstGeom>
          <a:ln w="0">
            <a:noFill/>
          </a:ln>
        </p:spPr>
      </p:pic>
      <p:sp>
        <p:nvSpPr>
          <p:cNvPr id="43" name="Rectangle 7"/>
          <p:cNvSpPr/>
          <p:nvPr/>
        </p:nvSpPr>
        <p:spPr>
          <a:xfrm>
            <a:off x="10868760" y="0"/>
            <a:ext cx="951840" cy="9518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5920" cy="1015920"/>
          </a:xfrm>
          <a:prstGeom prst="rect">
            <a:avLst/>
          </a:prstGeom>
          <a:ln w="0">
            <a:noFill/>
          </a:ln>
        </p:spPr>
      </p:pic>
      <p:sp>
        <p:nvSpPr>
          <p:cNvPr id="45"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3400" cy="616320"/>
          </a:xfrm>
          <a:prstGeom prst="rect">
            <a:avLst/>
          </a:prstGeom>
          <a:ln w="0">
            <a:noFill/>
          </a:ln>
        </p:spPr>
      </p:pic>
      <p:sp>
        <p:nvSpPr>
          <p:cNvPr id="86" name="Rectangle 7"/>
          <p:cNvSpPr/>
          <p:nvPr/>
        </p:nvSpPr>
        <p:spPr>
          <a:xfrm>
            <a:off x="10868760" y="0"/>
            <a:ext cx="951840" cy="95184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15920" cy="1015920"/>
          </a:xfrm>
          <a:prstGeom prst="rect">
            <a:avLst/>
          </a:prstGeom>
          <a:ln w="0">
            <a:noFill/>
          </a:ln>
        </p:spPr>
      </p:pic>
      <p:sp>
        <p:nvSpPr>
          <p:cNvPr id="88" name="TextBox 9"/>
          <p:cNvSpPr/>
          <p:nvPr/>
        </p:nvSpPr>
        <p:spPr>
          <a:xfrm>
            <a:off x="185400" y="6362280"/>
            <a:ext cx="4673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7720" cy="336600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5256000" y="2952000"/>
            <a:ext cx="539964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rPr>
              <a:t>A Sunny Day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
          <p:cNvSpPr/>
          <p:nvPr/>
        </p:nvSpPr>
        <p:spPr>
          <a:xfrm>
            <a:off x="-251640" y="612000"/>
            <a:ext cx="3491280" cy="359640"/>
          </a:xfrm>
          <a:custGeom>
            <a:avLst/>
            <a:gdLst/>
            <a:ahLst/>
            <a:rect l="l" t="t" r="r" b="b"/>
            <a:pathLst>
              <a:path w="9701" h="1002">
                <a:moveTo>
                  <a:pt x="0" y="0"/>
                </a:moveTo>
                <a:lnTo>
                  <a:pt x="8514" y="0"/>
                </a:lnTo>
                <a:lnTo>
                  <a:pt x="9700" y="500"/>
                </a:lnTo>
                <a:lnTo>
                  <a:pt x="8514"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232" name=""/>
          <p:cNvSpPr/>
          <p:nvPr/>
        </p:nvSpPr>
        <p:spPr>
          <a:xfrm>
            <a:off x="288000" y="595800"/>
            <a:ext cx="262548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Oral Language </a:t>
            </a:r>
            <a:endParaRPr b="0" lang="en-PH" sz="1800" spc="-1" strike="noStrike">
              <a:latin typeface="Arial"/>
            </a:endParaRPr>
          </a:p>
        </p:txBody>
      </p:sp>
      <p:sp>
        <p:nvSpPr>
          <p:cNvPr id="233" name=""/>
          <p:cNvSpPr/>
          <p:nvPr/>
        </p:nvSpPr>
        <p:spPr>
          <a:xfrm>
            <a:off x="720000" y="1188000"/>
            <a:ext cx="9863640" cy="1164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spcBef>
                <a:spcPts val="283"/>
              </a:spcBef>
              <a:spcAft>
                <a:spcPts val="283"/>
              </a:spcAft>
              <a:buClr>
                <a:srgbClr val="000000"/>
              </a:buClr>
              <a:buSzPct val="45000"/>
              <a:buFont typeface="Wingdings" charset="2"/>
              <a:buChar char=""/>
            </a:pPr>
            <a:r>
              <a:rPr b="1" lang="en-PH" sz="1800" spc="-1" strike="noStrike">
                <a:latin typeface="Lato"/>
                <a:ea typeface="AppleSystemUIFontBold"/>
              </a:rPr>
              <a:t>Recounting events </a:t>
            </a:r>
            <a:r>
              <a:rPr b="0" lang="en-PH" sz="1800" spc="-1" strike="noStrike">
                <a:latin typeface="Lato"/>
                <a:ea typeface="AppleSystemUIFont"/>
              </a:rPr>
              <a:t>clearly is a skill of good news reporters. This skill is also needed when your father or mother asks you to recount an event, so they can decide wisely over a certain situation.</a:t>
            </a:r>
            <a:endParaRPr b="0" lang="en-PH" sz="1800" spc="-1" strike="noStrike">
              <a:latin typeface="Arial"/>
            </a:endParaRPr>
          </a:p>
        </p:txBody>
      </p:sp>
      <p:sp>
        <p:nvSpPr>
          <p:cNvPr id="234" name=""/>
          <p:cNvSpPr/>
          <p:nvPr/>
        </p:nvSpPr>
        <p:spPr>
          <a:xfrm>
            <a:off x="-251640" y="3384000"/>
            <a:ext cx="3491280" cy="359640"/>
          </a:xfrm>
          <a:custGeom>
            <a:avLst/>
            <a:gdLst/>
            <a:ahLst/>
            <a:rect l="l" t="t" r="r" b="b"/>
            <a:pathLst>
              <a:path w="9701" h="1002">
                <a:moveTo>
                  <a:pt x="0" y="0"/>
                </a:moveTo>
                <a:lnTo>
                  <a:pt x="8514" y="0"/>
                </a:lnTo>
                <a:lnTo>
                  <a:pt x="9700" y="500"/>
                </a:lnTo>
                <a:lnTo>
                  <a:pt x="8514"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235" name=""/>
          <p:cNvSpPr/>
          <p:nvPr/>
        </p:nvSpPr>
        <p:spPr>
          <a:xfrm>
            <a:off x="540000" y="3367800"/>
            <a:ext cx="168408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Grammar </a:t>
            </a:r>
            <a:endParaRPr b="0" lang="en-PH" sz="1800" spc="-1" strike="noStrike">
              <a:latin typeface="Arial"/>
            </a:endParaRPr>
          </a:p>
        </p:txBody>
      </p:sp>
      <p:pic>
        <p:nvPicPr>
          <p:cNvPr id="236" name="" descr=""/>
          <p:cNvPicPr/>
          <p:nvPr/>
        </p:nvPicPr>
        <p:blipFill>
          <a:blip r:embed="rId1"/>
          <a:stretch/>
        </p:blipFill>
        <p:spPr>
          <a:xfrm>
            <a:off x="8100000" y="2488680"/>
            <a:ext cx="3419640" cy="3425400"/>
          </a:xfrm>
          <a:prstGeom prst="rect">
            <a:avLst/>
          </a:prstGeom>
          <a:ln w="0">
            <a:noFill/>
          </a:ln>
        </p:spPr>
      </p:pic>
      <p:sp>
        <p:nvSpPr>
          <p:cNvPr id="237" name=""/>
          <p:cNvSpPr/>
          <p:nvPr/>
        </p:nvSpPr>
        <p:spPr>
          <a:xfrm>
            <a:off x="742680" y="4140000"/>
            <a:ext cx="7716960" cy="1182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There are punctuation marks to be placed at the end when you say or write a sentence. These include a </a:t>
            </a:r>
            <a:r>
              <a:rPr b="1" lang="en-PH" sz="1800" spc="-1" strike="noStrike">
                <a:latin typeface="Lato"/>
                <a:ea typeface="AppleSystemUIFontBold"/>
              </a:rPr>
              <a:t>period</a:t>
            </a:r>
            <a:r>
              <a:rPr b="0" lang="en-PH" sz="1800" spc="-1" strike="noStrike">
                <a:latin typeface="Lato"/>
                <a:ea typeface="AppleSystemUIFont"/>
              </a:rPr>
              <a:t>, a </a:t>
            </a:r>
            <a:r>
              <a:rPr b="1" lang="en-PH" sz="1800" spc="-1" strike="noStrike">
                <a:latin typeface="Lato"/>
                <a:ea typeface="AppleSystemUIFontBold"/>
              </a:rPr>
              <a:t>question mark</a:t>
            </a:r>
            <a:r>
              <a:rPr b="0" lang="en-PH" sz="1800" spc="-1" strike="noStrike">
                <a:latin typeface="Lato"/>
                <a:ea typeface="AppleSystemUIFont"/>
              </a:rPr>
              <a:t>, or an </a:t>
            </a:r>
            <a:r>
              <a:rPr b="1" lang="en-PH" sz="1800" spc="-1" strike="noStrike">
                <a:latin typeface="Lato"/>
                <a:ea typeface="AppleSystemUIFontBold"/>
              </a:rPr>
              <a:t>exclamation point</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
          <p:cNvSpPr/>
          <p:nvPr/>
        </p:nvSpPr>
        <p:spPr>
          <a:xfrm>
            <a:off x="612000" y="900000"/>
            <a:ext cx="9899640" cy="4499640"/>
          </a:xfrm>
          <a:custGeom>
            <a:avLst/>
            <a:gdLst/>
            <a:ahLst/>
            <a:rect l="l" t="t" r="r" b="b"/>
            <a:pathLst>
              <a:path w="27502" h="12502">
                <a:moveTo>
                  <a:pt x="2083" y="0"/>
                </a:moveTo>
                <a:lnTo>
                  <a:pt x="2083" y="0"/>
                </a:lnTo>
                <a:cubicBezTo>
                  <a:pt x="1718" y="0"/>
                  <a:pt x="1358" y="96"/>
                  <a:pt x="1042" y="279"/>
                </a:cubicBezTo>
                <a:cubicBezTo>
                  <a:pt x="725" y="462"/>
                  <a:pt x="462" y="725"/>
                  <a:pt x="279" y="1042"/>
                </a:cubicBezTo>
                <a:cubicBezTo>
                  <a:pt x="96" y="1358"/>
                  <a:pt x="0" y="1718"/>
                  <a:pt x="0" y="2084"/>
                </a:cubicBezTo>
                <a:lnTo>
                  <a:pt x="0" y="10417"/>
                </a:lnTo>
                <a:lnTo>
                  <a:pt x="0" y="10418"/>
                </a:lnTo>
                <a:cubicBezTo>
                  <a:pt x="0" y="10783"/>
                  <a:pt x="96" y="11143"/>
                  <a:pt x="279" y="11459"/>
                </a:cubicBezTo>
                <a:cubicBezTo>
                  <a:pt x="462" y="11776"/>
                  <a:pt x="725" y="12039"/>
                  <a:pt x="1042" y="12222"/>
                </a:cubicBezTo>
                <a:cubicBezTo>
                  <a:pt x="1358" y="12405"/>
                  <a:pt x="1718" y="12501"/>
                  <a:pt x="2084" y="12501"/>
                </a:cubicBezTo>
                <a:lnTo>
                  <a:pt x="25417" y="12501"/>
                </a:lnTo>
                <a:lnTo>
                  <a:pt x="25418" y="12501"/>
                </a:lnTo>
                <a:cubicBezTo>
                  <a:pt x="25783" y="12501"/>
                  <a:pt x="26143" y="12405"/>
                  <a:pt x="26459" y="12222"/>
                </a:cubicBezTo>
                <a:cubicBezTo>
                  <a:pt x="26776" y="12039"/>
                  <a:pt x="27039" y="11776"/>
                  <a:pt x="27222" y="11459"/>
                </a:cubicBezTo>
                <a:cubicBezTo>
                  <a:pt x="27405" y="11143"/>
                  <a:pt x="27501" y="10783"/>
                  <a:pt x="27501" y="10418"/>
                </a:cubicBezTo>
                <a:lnTo>
                  <a:pt x="27501" y="2083"/>
                </a:lnTo>
                <a:lnTo>
                  <a:pt x="27501" y="2084"/>
                </a:lnTo>
                <a:lnTo>
                  <a:pt x="27501" y="2084"/>
                </a:lnTo>
                <a:cubicBezTo>
                  <a:pt x="27501" y="1718"/>
                  <a:pt x="27405" y="1358"/>
                  <a:pt x="27222" y="1042"/>
                </a:cubicBezTo>
                <a:cubicBezTo>
                  <a:pt x="27039" y="725"/>
                  <a:pt x="26776" y="462"/>
                  <a:pt x="26459" y="279"/>
                </a:cubicBezTo>
                <a:cubicBezTo>
                  <a:pt x="26143" y="96"/>
                  <a:pt x="25783" y="0"/>
                  <a:pt x="25418" y="0"/>
                </a:cubicBezTo>
                <a:lnTo>
                  <a:pt x="2083" y="0"/>
                </a:lnTo>
              </a:path>
            </a:pathLst>
          </a:custGeom>
          <a:noFill/>
          <a:ln w="19080">
            <a:solidFill>
              <a:srgbClr val="0084d1"/>
            </a:solidFill>
            <a:round/>
          </a:ln>
        </p:spPr>
        <p:style>
          <a:lnRef idx="0"/>
          <a:fillRef idx="0"/>
          <a:effectRef idx="0"/>
          <a:fontRef idx="minor"/>
        </p:style>
      </p:sp>
      <p:sp>
        <p:nvSpPr>
          <p:cNvPr id="239" name=""/>
          <p:cNvSpPr/>
          <p:nvPr/>
        </p:nvSpPr>
        <p:spPr>
          <a:xfrm>
            <a:off x="1296000" y="1269360"/>
            <a:ext cx="8999640" cy="3698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1800" spc="-1" strike="noStrike">
                <a:latin typeface="Lato"/>
                <a:ea typeface="AppleSystemUIFont"/>
              </a:rPr>
              <a:t>1. A </a:t>
            </a:r>
            <a:r>
              <a:rPr b="1" lang="en-PH" sz="1800" spc="-1" strike="noStrike">
                <a:latin typeface="Lato"/>
                <a:ea typeface="AppleSystemUIFontBold"/>
              </a:rPr>
              <a:t>period </a:t>
            </a:r>
            <a:r>
              <a:rPr b="0" lang="en-PH" sz="1800" spc="-1" strike="noStrike">
                <a:latin typeface="Lato"/>
                <a:ea typeface="AppleSystemUIFont"/>
              </a:rPr>
              <a:t>(.) is always placed at the end of a declarative sentence. </a:t>
            </a:r>
            <a:endParaRPr b="0" lang="en-PH" sz="1800" spc="-1" strike="noStrike">
              <a:latin typeface="Arial"/>
            </a:endParaRPr>
          </a:p>
          <a:p>
            <a:pPr algn="just">
              <a:lnSpc>
                <a:spcPct val="100000"/>
              </a:lnSpc>
              <a:spcBef>
                <a:spcPts val="850"/>
              </a:spcBef>
              <a:spcAft>
                <a:spcPts val="850"/>
              </a:spcAft>
              <a:buNone/>
            </a:pPr>
            <a:r>
              <a:rPr b="0" lang="en-PH" sz="1800" spc="-1" strike="noStrike">
                <a:latin typeface="Lato"/>
                <a:ea typeface="AppleSystemUIFont"/>
              </a:rPr>
              <a:t>    </a:t>
            </a:r>
            <a:r>
              <a:rPr b="0" lang="en-PH" sz="1800" spc="-1" strike="noStrike">
                <a:latin typeface="Lato"/>
                <a:ea typeface="AppleSystemUIFont"/>
              </a:rPr>
              <a:t>Example: </a:t>
            </a:r>
            <a:r>
              <a:rPr b="0" lang="en-PH" sz="1800" spc="-1" strike="noStrike">
                <a:highlight>
                  <a:srgbClr val="f6f9d4"/>
                </a:highlight>
                <a:latin typeface="Lato"/>
                <a:ea typeface="AppleSystemUIFont"/>
              </a:rPr>
              <a:t>The little boy is neat and tidy.</a:t>
            </a:r>
            <a:r>
              <a:rPr b="0" lang="en-PH" sz="1800" spc="-1" strike="noStrike">
                <a:latin typeface="Lato"/>
                <a:ea typeface="AppleSystemUIFont"/>
              </a:rPr>
              <a:t> </a:t>
            </a:r>
            <a:endParaRPr b="0" lang="en-PH" sz="1800" spc="-1" strike="noStrike">
              <a:latin typeface="Arial"/>
            </a:endParaRPr>
          </a:p>
          <a:p>
            <a:pPr algn="just">
              <a:lnSpc>
                <a:spcPct val="200000"/>
              </a:lnSpc>
              <a:spcBef>
                <a:spcPts val="850"/>
              </a:spcBef>
              <a:spcAft>
                <a:spcPts val="850"/>
              </a:spcAft>
              <a:buNone/>
            </a:pPr>
            <a:r>
              <a:rPr b="0" lang="en-PH" sz="1800" spc="-1" strike="noStrike">
                <a:latin typeface="Lato"/>
                <a:ea typeface="AppleSystemUIFont"/>
              </a:rPr>
              <a:t>2. Use a </a:t>
            </a:r>
            <a:r>
              <a:rPr b="1" lang="en-PH" sz="1800" spc="-1" strike="noStrike">
                <a:latin typeface="Lato"/>
                <a:ea typeface="AppleSystemUIFontBold"/>
              </a:rPr>
              <a:t>question mark </a:t>
            </a:r>
            <a:r>
              <a:rPr b="0" lang="en-PH" sz="1800" spc="-1" strike="noStrike">
                <a:latin typeface="Lato"/>
                <a:ea typeface="AppleSystemUIFont"/>
              </a:rPr>
              <a:t>(?) after an interrogative sentence. </a:t>
            </a:r>
            <a:endParaRPr b="0" lang="en-PH" sz="1800" spc="-1" strike="noStrike">
              <a:latin typeface="Arial"/>
            </a:endParaRPr>
          </a:p>
          <a:p>
            <a:pPr algn="just">
              <a:lnSpc>
                <a:spcPct val="100000"/>
              </a:lnSpc>
              <a:spcBef>
                <a:spcPts val="850"/>
              </a:spcBef>
              <a:spcAft>
                <a:spcPts val="850"/>
              </a:spcAft>
              <a:buNone/>
            </a:pPr>
            <a:r>
              <a:rPr b="0" lang="en-PH" sz="1800" spc="-1" strike="noStrike">
                <a:latin typeface="Lato"/>
                <a:ea typeface="AppleSystemUIFont"/>
              </a:rPr>
              <a:t>    </a:t>
            </a:r>
            <a:r>
              <a:rPr b="0" lang="en-PH" sz="1800" spc="-1" strike="noStrike">
                <a:latin typeface="Lato"/>
                <a:ea typeface="AppleSystemUIFont"/>
              </a:rPr>
              <a:t>Example: </a:t>
            </a:r>
            <a:r>
              <a:rPr b="0" lang="en-PH" sz="1800" spc="-1" strike="noStrike">
                <a:highlight>
                  <a:srgbClr val="f6f9d4"/>
                </a:highlight>
                <a:latin typeface="Lato"/>
                <a:ea typeface="AppleSystemUIFont"/>
              </a:rPr>
              <a:t>Do you take a bath every day?</a:t>
            </a:r>
            <a:r>
              <a:rPr b="0" lang="en-PH" sz="1800" spc="-1" strike="noStrike">
                <a:latin typeface="Lato"/>
                <a:ea typeface="AppleSystemUIFont"/>
              </a:rPr>
              <a:t> </a:t>
            </a:r>
            <a:endParaRPr b="0" lang="en-PH" sz="1800" spc="-1" strike="noStrike">
              <a:latin typeface="Arial"/>
            </a:endParaRPr>
          </a:p>
          <a:p>
            <a:pPr algn="just">
              <a:lnSpc>
                <a:spcPct val="200000"/>
              </a:lnSpc>
              <a:spcBef>
                <a:spcPts val="850"/>
              </a:spcBef>
              <a:spcAft>
                <a:spcPts val="850"/>
              </a:spcAft>
              <a:buNone/>
            </a:pPr>
            <a:r>
              <a:rPr b="0" lang="en-PH" sz="1800" spc="-1" strike="noStrike">
                <a:latin typeface="Lato"/>
                <a:ea typeface="AppleSystemUIFont"/>
              </a:rPr>
              <a:t>3. Use an </a:t>
            </a:r>
            <a:r>
              <a:rPr b="1" lang="en-PH" sz="1800" spc="-1" strike="noStrike">
                <a:latin typeface="Lato"/>
                <a:ea typeface="AppleSystemUIFontBold"/>
              </a:rPr>
              <a:t>exclamation point </a:t>
            </a:r>
            <a:r>
              <a:rPr b="0" lang="en-PH" sz="1800" spc="-1" strike="noStrike">
                <a:latin typeface="Lato"/>
                <a:ea typeface="AppleSystemUIFont"/>
              </a:rPr>
              <a:t>(!) after an exclamatory sentence. </a:t>
            </a:r>
            <a:endParaRPr b="0" lang="en-PH" sz="1800" spc="-1" strike="noStrike">
              <a:latin typeface="Arial"/>
            </a:endParaRPr>
          </a:p>
          <a:p>
            <a:pPr algn="just">
              <a:lnSpc>
                <a:spcPct val="100000"/>
              </a:lnSpc>
              <a:spcBef>
                <a:spcPts val="850"/>
              </a:spcBef>
              <a:spcAft>
                <a:spcPts val="850"/>
              </a:spcAft>
              <a:buNone/>
            </a:pPr>
            <a:r>
              <a:rPr b="0" lang="en-PH" sz="1800" spc="-1" strike="noStrike">
                <a:latin typeface="Lato"/>
                <a:ea typeface="AppleSystemUIFont"/>
              </a:rPr>
              <a:t>    </a:t>
            </a:r>
            <a:r>
              <a:rPr b="0" lang="en-PH" sz="1800" spc="-1" strike="noStrike">
                <a:latin typeface="Lato"/>
                <a:ea typeface="AppleSystemUIFont"/>
              </a:rPr>
              <a:t>Example: </a:t>
            </a:r>
            <a:r>
              <a:rPr b="0" lang="en-PH" sz="1800" spc="-1" strike="noStrike">
                <a:highlight>
                  <a:srgbClr val="f6f9d4"/>
                </a:highlight>
                <a:latin typeface="Lato"/>
                <a:ea typeface="AppleSystemUIFont"/>
              </a:rPr>
              <a:t>At last, I made it!</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
          <p:cNvSpPr/>
          <p:nvPr/>
        </p:nvSpPr>
        <p:spPr>
          <a:xfrm>
            <a:off x="1080000" y="2088000"/>
            <a:ext cx="9899640" cy="2519640"/>
          </a:xfrm>
          <a:custGeom>
            <a:avLst/>
            <a:gdLst/>
            <a:ahLst/>
            <a:rect l="l" t="t" r="r" b="b"/>
            <a:pathLst>
              <a:path w="27502" h="7002">
                <a:moveTo>
                  <a:pt x="1166" y="0"/>
                </a:moveTo>
                <a:lnTo>
                  <a:pt x="1167" y="0"/>
                </a:lnTo>
                <a:cubicBezTo>
                  <a:pt x="962" y="0"/>
                  <a:pt x="761" y="54"/>
                  <a:pt x="583" y="156"/>
                </a:cubicBezTo>
                <a:cubicBezTo>
                  <a:pt x="406" y="259"/>
                  <a:pt x="259" y="406"/>
                  <a:pt x="156" y="583"/>
                </a:cubicBezTo>
                <a:cubicBezTo>
                  <a:pt x="54" y="761"/>
                  <a:pt x="0" y="962"/>
                  <a:pt x="0" y="1167"/>
                </a:cubicBezTo>
                <a:lnTo>
                  <a:pt x="0" y="5834"/>
                </a:lnTo>
                <a:lnTo>
                  <a:pt x="0" y="5834"/>
                </a:lnTo>
                <a:cubicBezTo>
                  <a:pt x="0" y="6039"/>
                  <a:pt x="54" y="6240"/>
                  <a:pt x="156" y="6418"/>
                </a:cubicBezTo>
                <a:cubicBezTo>
                  <a:pt x="259" y="6595"/>
                  <a:pt x="406" y="6742"/>
                  <a:pt x="583" y="6845"/>
                </a:cubicBezTo>
                <a:cubicBezTo>
                  <a:pt x="761" y="6947"/>
                  <a:pt x="962" y="7001"/>
                  <a:pt x="1167" y="7001"/>
                </a:cubicBezTo>
                <a:lnTo>
                  <a:pt x="26334" y="7001"/>
                </a:lnTo>
                <a:lnTo>
                  <a:pt x="26334" y="7001"/>
                </a:lnTo>
                <a:cubicBezTo>
                  <a:pt x="26539" y="7001"/>
                  <a:pt x="26740" y="6947"/>
                  <a:pt x="26918" y="6845"/>
                </a:cubicBezTo>
                <a:cubicBezTo>
                  <a:pt x="27095" y="6742"/>
                  <a:pt x="27242" y="6595"/>
                  <a:pt x="27345" y="6418"/>
                </a:cubicBezTo>
                <a:cubicBezTo>
                  <a:pt x="27447" y="6240"/>
                  <a:pt x="27501" y="6039"/>
                  <a:pt x="27501" y="5834"/>
                </a:cubicBezTo>
                <a:lnTo>
                  <a:pt x="27501" y="1166"/>
                </a:lnTo>
                <a:lnTo>
                  <a:pt x="27501" y="1167"/>
                </a:lnTo>
                <a:lnTo>
                  <a:pt x="27501" y="1167"/>
                </a:lnTo>
                <a:cubicBezTo>
                  <a:pt x="27501" y="962"/>
                  <a:pt x="27447" y="761"/>
                  <a:pt x="27345" y="583"/>
                </a:cubicBezTo>
                <a:cubicBezTo>
                  <a:pt x="27242" y="406"/>
                  <a:pt x="27095" y="259"/>
                  <a:pt x="26918" y="156"/>
                </a:cubicBezTo>
                <a:cubicBezTo>
                  <a:pt x="26740" y="54"/>
                  <a:pt x="26539" y="0"/>
                  <a:pt x="26334" y="0"/>
                </a:cubicBezTo>
                <a:lnTo>
                  <a:pt x="1166" y="0"/>
                </a:lnTo>
              </a:path>
            </a:pathLst>
          </a:custGeom>
          <a:solidFill>
            <a:srgbClr val="729fcf">
              <a:alpha val="12000"/>
            </a:srgbClr>
          </a:solidFill>
          <a:ln w="19080">
            <a:solidFill>
              <a:srgbClr val="0084d1"/>
            </a:solidFill>
            <a:round/>
          </a:ln>
        </p:spPr>
        <p:style>
          <a:lnRef idx="0"/>
          <a:fillRef idx="0"/>
          <a:effectRef idx="0"/>
          <a:fontRef idx="minor"/>
        </p:style>
      </p:sp>
      <p:sp>
        <p:nvSpPr>
          <p:cNvPr id="241" name=""/>
          <p:cNvSpPr/>
          <p:nvPr/>
        </p:nvSpPr>
        <p:spPr>
          <a:xfrm>
            <a:off x="2916000" y="2448000"/>
            <a:ext cx="8494200" cy="1911240"/>
          </a:xfrm>
          <a:prstGeom prst="rect">
            <a:avLst/>
          </a:prstGeom>
          <a:noFill/>
          <a:ln w="0">
            <a:noFill/>
          </a:ln>
        </p:spPr>
        <p:style>
          <a:lnRef idx="0"/>
          <a:fillRef idx="0"/>
          <a:effectRef idx="0"/>
          <a:fontRef idx="minor"/>
        </p:style>
        <p:txBody>
          <a:bodyPr lIns="90000" rIns="90000" tIns="45000" bIns="45000" anchor="t">
            <a:noAutofit/>
          </a:bodyPr>
          <a:p>
            <a:pPr>
              <a:lnSpc>
                <a:spcPts val="2126"/>
              </a:lnSpc>
              <a:spcBef>
                <a:spcPts val="850"/>
              </a:spcBef>
              <a:spcAft>
                <a:spcPts val="850"/>
              </a:spcAft>
              <a:buNone/>
            </a:pPr>
            <a:r>
              <a:rPr b="0" lang="en-PH" sz="1800" spc="-1" strike="noStrike">
                <a:solidFill>
                  <a:srgbClr val="000000"/>
                </a:solidFill>
                <a:latin typeface="Lato"/>
                <a:ea typeface="Calibri;Calibri"/>
              </a:rPr>
              <a:t>A </a:t>
            </a:r>
            <a:r>
              <a:rPr b="1" lang="en-PH" sz="1800" spc="-1" strike="noStrike">
                <a:solidFill>
                  <a:srgbClr val="000000"/>
                </a:solidFill>
                <a:latin typeface="Lato"/>
                <a:ea typeface="Calibri;Calibri"/>
              </a:rPr>
              <a:t>period </a:t>
            </a:r>
            <a:r>
              <a:rPr b="0" lang="en-PH" sz="1800" spc="-1" strike="noStrike">
                <a:solidFill>
                  <a:srgbClr val="000000"/>
                </a:solidFill>
                <a:latin typeface="Lato"/>
                <a:ea typeface="Calibri;Calibri"/>
              </a:rPr>
              <a:t>(.) is used at the end of a declarative sentence and an imperative sentence. </a:t>
            </a:r>
            <a:endParaRPr b="0" lang="en-PH" sz="1800" spc="-1" strike="noStrike">
              <a:latin typeface="Arial"/>
            </a:endParaRPr>
          </a:p>
          <a:p>
            <a:pPr>
              <a:lnSpc>
                <a:spcPts val="2480"/>
              </a:lnSpc>
              <a:spcBef>
                <a:spcPts val="850"/>
              </a:spcBef>
              <a:spcAft>
                <a:spcPts val="1451"/>
              </a:spcAft>
              <a:buNone/>
            </a:pPr>
            <a:r>
              <a:rPr b="0" lang="en-PH" sz="1800" spc="-1" strike="noStrike">
                <a:solidFill>
                  <a:srgbClr val="000000"/>
                </a:solidFill>
                <a:latin typeface="Lato"/>
                <a:ea typeface="Calibri;Calibri"/>
              </a:rPr>
              <a:t>A </a:t>
            </a:r>
            <a:r>
              <a:rPr b="1" lang="en-PH" sz="1800" spc="-1" strike="noStrike">
                <a:solidFill>
                  <a:srgbClr val="000000"/>
                </a:solidFill>
                <a:latin typeface="Lato"/>
                <a:ea typeface="Calibri;Calibri"/>
              </a:rPr>
              <a:t>question mark </a:t>
            </a:r>
            <a:r>
              <a:rPr b="0" lang="en-PH" sz="1800" spc="-1" strike="noStrike">
                <a:solidFill>
                  <a:srgbClr val="000000"/>
                </a:solidFill>
                <a:latin typeface="Lato"/>
                <a:ea typeface="Calibri;Calibri"/>
              </a:rPr>
              <a:t>(?) is used after an interrogative sentence. </a:t>
            </a:r>
            <a:endParaRPr b="0" lang="en-PH" sz="1800" spc="-1" strike="noStrike">
              <a:latin typeface="Arial"/>
            </a:endParaRPr>
          </a:p>
          <a:p>
            <a:pPr>
              <a:lnSpc>
                <a:spcPts val="2480"/>
              </a:lnSpc>
              <a:spcBef>
                <a:spcPts val="850"/>
              </a:spcBef>
              <a:spcAft>
                <a:spcPts val="1451"/>
              </a:spcAft>
              <a:buNone/>
            </a:pPr>
            <a:r>
              <a:rPr b="0" lang="en-PH" sz="1800" spc="-1" strike="noStrike">
                <a:solidFill>
                  <a:srgbClr val="000000"/>
                </a:solidFill>
                <a:latin typeface="Lato"/>
                <a:ea typeface="Calibri;Calibri"/>
              </a:rPr>
              <a:t>An </a:t>
            </a:r>
            <a:r>
              <a:rPr b="1" lang="en-PH" sz="1800" spc="-1" strike="noStrike">
                <a:solidFill>
                  <a:srgbClr val="000000"/>
                </a:solidFill>
                <a:latin typeface="Lato"/>
                <a:ea typeface="Calibri;Calibri"/>
              </a:rPr>
              <a:t>exclamation point </a:t>
            </a:r>
            <a:r>
              <a:rPr b="0" lang="en-PH" sz="1800" spc="-1" strike="noStrike">
                <a:solidFill>
                  <a:srgbClr val="000000"/>
                </a:solidFill>
                <a:latin typeface="Lato"/>
                <a:ea typeface="Calibri;Calibri"/>
              </a:rPr>
              <a:t>(!) is used after an exclamatory sentence. </a:t>
            </a:r>
            <a:endParaRPr b="0" lang="en-PH" sz="1800" spc="-1" strike="noStrike">
              <a:latin typeface="Arial"/>
            </a:endParaRPr>
          </a:p>
        </p:txBody>
      </p:sp>
      <p:pic>
        <p:nvPicPr>
          <p:cNvPr id="242" name="" descr=""/>
          <p:cNvPicPr/>
          <p:nvPr/>
        </p:nvPicPr>
        <p:blipFill>
          <a:blip r:embed="rId1"/>
          <a:stretch/>
        </p:blipFill>
        <p:spPr>
          <a:xfrm>
            <a:off x="1620000" y="2299680"/>
            <a:ext cx="939960" cy="9399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
          <p:cNvSpPr/>
          <p:nvPr/>
        </p:nvSpPr>
        <p:spPr>
          <a:xfrm>
            <a:off x="-540000" y="540000"/>
            <a:ext cx="3491280" cy="359640"/>
          </a:xfrm>
          <a:custGeom>
            <a:avLst/>
            <a:gdLst/>
            <a:ahLst/>
            <a:rect l="l" t="t" r="r" b="b"/>
            <a:pathLst>
              <a:path w="9701" h="1002">
                <a:moveTo>
                  <a:pt x="0" y="0"/>
                </a:moveTo>
                <a:lnTo>
                  <a:pt x="8514" y="0"/>
                </a:lnTo>
                <a:lnTo>
                  <a:pt x="9700" y="500"/>
                </a:lnTo>
                <a:lnTo>
                  <a:pt x="8514"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244" name=""/>
          <p:cNvSpPr/>
          <p:nvPr/>
        </p:nvSpPr>
        <p:spPr>
          <a:xfrm>
            <a:off x="180000" y="523800"/>
            <a:ext cx="23436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Writing </a:t>
            </a:r>
            <a:endParaRPr b="0" lang="en-PH" sz="1800" spc="-1" strike="noStrike">
              <a:latin typeface="Arial"/>
            </a:endParaRPr>
          </a:p>
        </p:txBody>
      </p:sp>
      <p:sp>
        <p:nvSpPr>
          <p:cNvPr id="245" name=""/>
          <p:cNvSpPr/>
          <p:nvPr/>
        </p:nvSpPr>
        <p:spPr>
          <a:xfrm>
            <a:off x="1368000" y="2656800"/>
            <a:ext cx="6084000" cy="1950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latin typeface="Lato"/>
                <a:ea typeface="AppleSystemUIFontBold"/>
              </a:rPr>
              <a:t>	</a:t>
            </a:r>
            <a:r>
              <a:rPr b="1" lang="en-PH" sz="1800" spc="-1" strike="noStrike">
                <a:latin typeface="Lato"/>
                <a:ea typeface="AppleSystemUIFontBold"/>
              </a:rPr>
              <a:t>Descriptive paragraphs </a:t>
            </a:r>
            <a:r>
              <a:rPr b="0" lang="en-PH" sz="1800" spc="-1" strike="noStrike">
                <a:latin typeface="Lato"/>
                <a:ea typeface="AppleSystemUIFont"/>
              </a:rPr>
              <a:t>give a written picture of a person or a place. Using words that describe, a writer can effectively make readers understand a person either in real life or in a make-believe story. </a:t>
            </a:r>
            <a:endParaRPr b="0" lang="en-PH" sz="1800" spc="-1" strike="noStrike">
              <a:latin typeface="Arial"/>
            </a:endParaRPr>
          </a:p>
        </p:txBody>
      </p:sp>
      <p:pic>
        <p:nvPicPr>
          <p:cNvPr id="246" name="" descr=""/>
          <p:cNvPicPr/>
          <p:nvPr/>
        </p:nvPicPr>
        <p:blipFill>
          <a:blip r:embed="rId1"/>
          <a:stretch/>
        </p:blipFill>
        <p:spPr>
          <a:xfrm>
            <a:off x="8244000" y="2340000"/>
            <a:ext cx="3255840" cy="2699640"/>
          </a:xfrm>
          <a:prstGeom prst="rect">
            <a:avLst/>
          </a:prstGeom>
          <a:ln w="0">
            <a:noFill/>
          </a:ln>
        </p:spPr>
      </p:pic>
      <p:sp>
        <p:nvSpPr>
          <p:cNvPr id="247" name=""/>
          <p:cNvSpPr/>
          <p:nvPr/>
        </p:nvSpPr>
        <p:spPr>
          <a:xfrm>
            <a:off x="828000" y="1497960"/>
            <a:ext cx="7379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84d1"/>
                </a:solidFill>
                <a:latin typeface="Lato"/>
                <a:ea typeface="AppleSystemUIFontBold"/>
              </a:rPr>
              <a:t>What is a descriptive paragraph? </a:t>
            </a:r>
            <a:endParaRPr b="0" lang="en-PH" sz="1800" spc="-1" strike="noStrike">
              <a:latin typeface="Arial"/>
            </a:endParaRPr>
          </a:p>
        </p:txBody>
      </p:sp>
      <p:sp>
        <p:nvSpPr>
          <p:cNvPr id="248" name=""/>
          <p:cNvSpPr/>
          <p:nvPr/>
        </p:nvSpPr>
        <p:spPr>
          <a:xfrm>
            <a:off x="972000" y="2232000"/>
            <a:ext cx="6839640" cy="2987640"/>
          </a:xfrm>
          <a:custGeom>
            <a:avLst/>
            <a:gdLst/>
            <a:ahLst/>
            <a:rect l="l" t="t" r="r" b="b"/>
            <a:pathLst>
              <a:path w="19002" h="8302">
                <a:moveTo>
                  <a:pt x="1383" y="0"/>
                </a:moveTo>
                <a:lnTo>
                  <a:pt x="1384" y="0"/>
                </a:lnTo>
                <a:cubicBezTo>
                  <a:pt x="1141" y="0"/>
                  <a:pt x="902" y="64"/>
                  <a:pt x="692" y="185"/>
                </a:cubicBezTo>
                <a:cubicBezTo>
                  <a:pt x="481" y="307"/>
                  <a:pt x="307" y="481"/>
                  <a:pt x="185" y="692"/>
                </a:cubicBezTo>
                <a:cubicBezTo>
                  <a:pt x="64" y="902"/>
                  <a:pt x="0" y="1141"/>
                  <a:pt x="0" y="1384"/>
                </a:cubicBezTo>
                <a:lnTo>
                  <a:pt x="0" y="6917"/>
                </a:lnTo>
                <a:lnTo>
                  <a:pt x="0" y="6918"/>
                </a:lnTo>
                <a:cubicBezTo>
                  <a:pt x="0" y="7160"/>
                  <a:pt x="64" y="7399"/>
                  <a:pt x="185" y="7609"/>
                </a:cubicBezTo>
                <a:cubicBezTo>
                  <a:pt x="307" y="7820"/>
                  <a:pt x="481" y="7994"/>
                  <a:pt x="692" y="8116"/>
                </a:cubicBezTo>
                <a:cubicBezTo>
                  <a:pt x="902" y="8237"/>
                  <a:pt x="1141" y="8301"/>
                  <a:pt x="1384" y="8301"/>
                </a:cubicBezTo>
                <a:lnTo>
                  <a:pt x="17617" y="8301"/>
                </a:lnTo>
                <a:lnTo>
                  <a:pt x="17618" y="8301"/>
                </a:lnTo>
                <a:cubicBezTo>
                  <a:pt x="17860" y="8301"/>
                  <a:pt x="18099" y="8237"/>
                  <a:pt x="18309" y="8116"/>
                </a:cubicBezTo>
                <a:cubicBezTo>
                  <a:pt x="18520" y="7994"/>
                  <a:pt x="18694" y="7820"/>
                  <a:pt x="18816" y="7609"/>
                </a:cubicBezTo>
                <a:cubicBezTo>
                  <a:pt x="18937" y="7399"/>
                  <a:pt x="19001" y="7160"/>
                  <a:pt x="19001" y="6918"/>
                </a:cubicBezTo>
                <a:lnTo>
                  <a:pt x="19001" y="1383"/>
                </a:lnTo>
                <a:lnTo>
                  <a:pt x="19001" y="1384"/>
                </a:lnTo>
                <a:lnTo>
                  <a:pt x="19001" y="1384"/>
                </a:lnTo>
                <a:cubicBezTo>
                  <a:pt x="19001" y="1141"/>
                  <a:pt x="18937" y="902"/>
                  <a:pt x="18816" y="692"/>
                </a:cubicBezTo>
                <a:cubicBezTo>
                  <a:pt x="18694" y="481"/>
                  <a:pt x="18520" y="307"/>
                  <a:pt x="18309" y="185"/>
                </a:cubicBezTo>
                <a:cubicBezTo>
                  <a:pt x="18099" y="64"/>
                  <a:pt x="17860" y="0"/>
                  <a:pt x="17618" y="0"/>
                </a:cubicBezTo>
                <a:lnTo>
                  <a:pt x="1383" y="0"/>
                </a:lnTo>
              </a:path>
            </a:pathLst>
          </a:custGeom>
          <a:noFill/>
          <a:ln w="19080">
            <a:solidFill>
              <a:srgbClr val="0084d1"/>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8" name="" descr=""/>
          <p:cNvPicPr/>
          <p:nvPr/>
        </p:nvPicPr>
        <p:blipFill>
          <a:blip r:embed="rId1"/>
          <a:stretch/>
        </p:blipFill>
        <p:spPr>
          <a:xfrm>
            <a:off x="1800000" y="367560"/>
            <a:ext cx="3779640" cy="3772080"/>
          </a:xfrm>
          <a:prstGeom prst="rect">
            <a:avLst/>
          </a:prstGeom>
          <a:ln w="29160">
            <a:solidFill>
              <a:srgbClr val="b4c7dc"/>
            </a:solidFill>
            <a:round/>
          </a:ln>
        </p:spPr>
      </p:pic>
      <p:pic>
        <p:nvPicPr>
          <p:cNvPr id="169" name="" descr=""/>
          <p:cNvPicPr/>
          <p:nvPr/>
        </p:nvPicPr>
        <p:blipFill>
          <a:blip r:embed="rId2"/>
          <a:srcRect l="0" t="1871" r="0" b="6141"/>
          <a:stretch/>
        </p:blipFill>
        <p:spPr>
          <a:xfrm>
            <a:off x="5616000" y="2160000"/>
            <a:ext cx="4929840" cy="2699280"/>
          </a:xfrm>
          <a:prstGeom prst="rect">
            <a:avLst/>
          </a:prstGeom>
          <a:ln w="29160">
            <a:solidFill>
              <a:srgbClr val="b4c7dc"/>
            </a:solidFill>
            <a:round/>
          </a:ln>
        </p:spPr>
      </p:pic>
      <p:pic>
        <p:nvPicPr>
          <p:cNvPr id="170" name="" descr=""/>
          <p:cNvPicPr/>
          <p:nvPr/>
        </p:nvPicPr>
        <p:blipFill>
          <a:blip r:embed="rId3"/>
          <a:srcRect l="0" t="0" r="0" b="15"/>
          <a:stretch/>
        </p:blipFill>
        <p:spPr>
          <a:xfrm>
            <a:off x="5400000" y="540000"/>
            <a:ext cx="2699640" cy="1984320"/>
          </a:xfrm>
          <a:prstGeom prst="rect">
            <a:avLst/>
          </a:prstGeom>
          <a:ln w="29160">
            <a:solidFill>
              <a:srgbClr val="b4c7dc"/>
            </a:solidFill>
            <a:round/>
          </a:ln>
        </p:spPr>
      </p:pic>
      <p:sp>
        <p:nvSpPr>
          <p:cNvPr id="171" name=""/>
          <p:cNvSpPr/>
          <p:nvPr/>
        </p:nvSpPr>
        <p:spPr>
          <a:xfrm>
            <a:off x="540000" y="5112000"/>
            <a:ext cx="11159640" cy="830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1800" spc="-1" strike="noStrike">
                <a:latin typeface="Lato"/>
                <a:ea typeface="AppleSystemUIFont"/>
              </a:rPr>
              <a:t>	</a:t>
            </a:r>
            <a:r>
              <a:rPr b="1" lang="en-PH" sz="1800" spc="-1" strike="noStrike">
                <a:latin typeface="Lato"/>
                <a:ea typeface="AppleSystemUIFont"/>
              </a:rPr>
              <a:t>Real stories</a:t>
            </a:r>
            <a:r>
              <a:rPr b="0" lang="en-PH" sz="1800" spc="-1" strike="noStrike">
                <a:latin typeface="Lato"/>
                <a:ea typeface="AppleSystemUIFont"/>
              </a:rPr>
              <a:t> are based on events that could possibly happen in real life. Stories that could not possibly take place in real life are considered </a:t>
            </a:r>
            <a:r>
              <a:rPr b="1" lang="en-PH" sz="1800" spc="-1" strike="noStrike">
                <a:latin typeface="Lato"/>
                <a:ea typeface="AppleSystemUIFont"/>
              </a:rPr>
              <a:t>fantasy or make-believe stories.</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180000" y="360000"/>
            <a:ext cx="5219640" cy="359640"/>
          </a:xfrm>
          <a:custGeom>
            <a:avLst/>
            <a:gdLst/>
            <a:ahLst/>
            <a:rect l="l" t="t" r="r" b="b"/>
            <a:pathLst>
              <a:path w="14501" h="1002">
                <a:moveTo>
                  <a:pt x="0" y="0"/>
                </a:moveTo>
                <a:lnTo>
                  <a:pt x="13315" y="0"/>
                </a:lnTo>
                <a:lnTo>
                  <a:pt x="14500" y="500"/>
                </a:lnTo>
                <a:lnTo>
                  <a:pt x="13315"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173" name=""/>
          <p:cNvSpPr/>
          <p:nvPr/>
        </p:nvSpPr>
        <p:spPr>
          <a:xfrm>
            <a:off x="14400" y="343800"/>
            <a:ext cx="46652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Phonics and Word Recognition </a:t>
            </a:r>
            <a:endParaRPr b="0" lang="en-PH" sz="1800" spc="-1" strike="noStrike">
              <a:latin typeface="Arial"/>
            </a:endParaRPr>
          </a:p>
        </p:txBody>
      </p:sp>
      <p:sp>
        <p:nvSpPr>
          <p:cNvPr id="174" name=""/>
          <p:cNvSpPr/>
          <p:nvPr/>
        </p:nvSpPr>
        <p:spPr>
          <a:xfrm>
            <a:off x="648000" y="792000"/>
            <a:ext cx="9791640" cy="830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15000"/>
              </a:lnSpc>
              <a:buClr>
                <a:srgbClr val="000000"/>
              </a:buClr>
              <a:buSzPct val="45000"/>
              <a:buFont typeface="Wingdings" charset="2"/>
              <a:buChar char=""/>
            </a:pPr>
            <a:r>
              <a:rPr b="0" lang="en-PH" sz="1800" spc="-1" strike="noStrike">
                <a:latin typeface="Lato"/>
                <a:ea typeface="AppleSystemUIFont"/>
              </a:rPr>
              <a:t>One common mistake in reading words with the letter </a:t>
            </a:r>
            <a:r>
              <a:rPr b="1" lang="en-PH" sz="1800" spc="-1" strike="noStrike">
                <a:solidFill>
                  <a:srgbClr val="0084d1"/>
                </a:solidFill>
                <a:latin typeface="Lato"/>
                <a:ea typeface="AppleSystemUIFontBold"/>
              </a:rPr>
              <a:t>u</a:t>
            </a:r>
            <a:r>
              <a:rPr b="1" lang="en-PH" sz="1800" spc="-1" strike="noStrike">
                <a:latin typeface="Lato"/>
                <a:ea typeface="AppleSystemUIFontBold"/>
              </a:rPr>
              <a:t> </a:t>
            </a:r>
            <a:r>
              <a:rPr b="0" lang="en-PH" sz="1800" spc="-1" strike="noStrike">
                <a:latin typeface="Lato"/>
                <a:ea typeface="AppleSystemUIFont"/>
              </a:rPr>
              <a:t>is pronouncing them as if they sound like </a:t>
            </a:r>
            <a:r>
              <a:rPr b="1" lang="en-PH" sz="1800" spc="-1" strike="noStrike">
                <a:solidFill>
                  <a:srgbClr val="0084d1"/>
                </a:solidFill>
                <a:latin typeface="Lato"/>
                <a:ea typeface="AppleSystemUIFontBold"/>
              </a:rPr>
              <a:t>oo</a:t>
            </a:r>
            <a:r>
              <a:rPr b="0" lang="en-PH" sz="1800" spc="-1" strike="noStrike">
                <a:latin typeface="Lato"/>
                <a:ea typeface="AppleSystemUIFont"/>
              </a:rPr>
              <a:t>. For example, instead of saying “bun,” some would say “boon” for it.</a:t>
            </a:r>
            <a:endParaRPr b="0" lang="en-PH" sz="1800" spc="-1" strike="noStrike">
              <a:latin typeface="Arial"/>
            </a:endParaRPr>
          </a:p>
        </p:txBody>
      </p:sp>
      <p:sp>
        <p:nvSpPr>
          <p:cNvPr id="175" name=""/>
          <p:cNvSpPr/>
          <p:nvPr/>
        </p:nvSpPr>
        <p:spPr>
          <a:xfrm>
            <a:off x="576000" y="1782360"/>
            <a:ext cx="10763640" cy="718200"/>
          </a:xfrm>
          <a:prstGeom prst="rect">
            <a:avLst/>
          </a:prstGeom>
          <a:noFill/>
          <a:ln w="0">
            <a:noFill/>
          </a:ln>
        </p:spPr>
        <p:style>
          <a:lnRef idx="0"/>
          <a:fillRef idx="0"/>
          <a:effectRef idx="0"/>
          <a:fontRef idx="minor"/>
        </p:style>
        <p:txBody>
          <a:bodyPr lIns="90000" rIns="90000" tIns="45000" bIns="45000" anchor="t">
            <a:noAutofit/>
          </a:bodyPr>
          <a:p>
            <a:pPr marL="291960" algn="ctr">
              <a:lnSpc>
                <a:spcPct val="100000"/>
              </a:lnSpc>
              <a:buNone/>
            </a:pPr>
            <a:r>
              <a:rPr b="1" lang="en-PH" sz="1800" spc="-1" strike="noStrike">
                <a:latin typeface="Lato"/>
                <a:ea typeface="AppleSystemUIFont"/>
              </a:rPr>
              <a:t>Some words that have the short </a:t>
            </a:r>
            <a:r>
              <a:rPr b="1" lang="en-PH" sz="1800" spc="-1" strike="noStrike">
                <a:solidFill>
                  <a:srgbClr val="0084d1"/>
                </a:solidFill>
                <a:latin typeface="Lato"/>
                <a:ea typeface="AppleSystemUIFontBold"/>
              </a:rPr>
              <a:t>u</a:t>
            </a:r>
            <a:r>
              <a:rPr b="1" lang="en-PH" sz="1800" spc="-1" strike="noStrike">
                <a:latin typeface="Lato"/>
                <a:ea typeface="AppleSystemUIFontBold"/>
              </a:rPr>
              <a:t> </a:t>
            </a:r>
            <a:r>
              <a:rPr b="1" lang="en-PH" sz="1800" spc="-1" strike="noStrike">
                <a:latin typeface="Lato"/>
                <a:ea typeface="AppleSystemUIFont"/>
              </a:rPr>
              <a:t>sound.</a:t>
            </a:r>
            <a:r>
              <a:rPr b="0" lang="en-PH" sz="1800" spc="-1" strike="noStrike">
                <a:latin typeface="Lato"/>
                <a:ea typeface="AppleSystemUIFont"/>
              </a:rPr>
              <a:t> </a:t>
            </a:r>
            <a:endParaRPr b="0" lang="en-PH" sz="1800" spc="-1" strike="noStrike">
              <a:latin typeface="Arial"/>
            </a:endParaRPr>
          </a:p>
        </p:txBody>
      </p:sp>
      <p:graphicFrame>
        <p:nvGraphicFramePr>
          <p:cNvPr id="176" name=""/>
          <p:cNvGraphicFramePr/>
          <p:nvPr/>
        </p:nvGraphicFramePr>
        <p:xfrm>
          <a:off x="953280" y="2326680"/>
          <a:ext cx="10242360" cy="3612960"/>
        </p:xfrm>
        <a:graphic>
          <a:graphicData uri="http://schemas.openxmlformats.org/drawingml/2006/table">
            <a:tbl>
              <a:tblPr/>
              <a:tblGrid>
                <a:gridCol w="2559960"/>
                <a:gridCol w="2559960"/>
                <a:gridCol w="2559960"/>
                <a:gridCol w="2562840"/>
              </a:tblGrid>
              <a:tr h="18046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80864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pic>
        <p:nvPicPr>
          <p:cNvPr id="177" name="" descr=""/>
          <p:cNvPicPr/>
          <p:nvPr/>
        </p:nvPicPr>
        <p:blipFill>
          <a:blip r:embed="rId1"/>
          <a:srcRect l="0" t="0" r="0" b="10953"/>
          <a:stretch/>
        </p:blipFill>
        <p:spPr>
          <a:xfrm>
            <a:off x="1513440" y="2736000"/>
            <a:ext cx="1546200" cy="1259280"/>
          </a:xfrm>
          <a:prstGeom prst="rect">
            <a:avLst/>
          </a:prstGeom>
          <a:ln w="0">
            <a:noFill/>
          </a:ln>
        </p:spPr>
      </p:pic>
      <p:sp>
        <p:nvSpPr>
          <p:cNvPr id="178" name=""/>
          <p:cNvSpPr/>
          <p:nvPr/>
        </p:nvSpPr>
        <p:spPr>
          <a:xfrm>
            <a:off x="1908000" y="2362680"/>
            <a:ext cx="7920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sun</a:t>
            </a:r>
            <a:endParaRPr b="0" lang="en-PH" sz="1800" spc="-1" strike="noStrike">
              <a:latin typeface="Arial"/>
            </a:endParaRPr>
          </a:p>
        </p:txBody>
      </p:sp>
      <p:pic>
        <p:nvPicPr>
          <p:cNvPr id="179" name="" descr=""/>
          <p:cNvPicPr/>
          <p:nvPr/>
        </p:nvPicPr>
        <p:blipFill>
          <a:blip r:embed="rId2"/>
          <a:stretch/>
        </p:blipFill>
        <p:spPr>
          <a:xfrm>
            <a:off x="3636000" y="2975400"/>
            <a:ext cx="2303640" cy="984240"/>
          </a:xfrm>
          <a:prstGeom prst="rect">
            <a:avLst/>
          </a:prstGeom>
          <a:ln w="0">
            <a:noFill/>
          </a:ln>
        </p:spPr>
      </p:pic>
      <p:sp>
        <p:nvSpPr>
          <p:cNvPr id="180" name=""/>
          <p:cNvSpPr/>
          <p:nvPr/>
        </p:nvSpPr>
        <p:spPr>
          <a:xfrm>
            <a:off x="4320000" y="2362680"/>
            <a:ext cx="9972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mud</a:t>
            </a:r>
            <a:endParaRPr b="0" lang="en-PH" sz="1800" spc="-1" strike="noStrike">
              <a:latin typeface="Arial"/>
            </a:endParaRPr>
          </a:p>
        </p:txBody>
      </p:sp>
      <p:pic>
        <p:nvPicPr>
          <p:cNvPr id="181" name="" descr=""/>
          <p:cNvPicPr/>
          <p:nvPr/>
        </p:nvPicPr>
        <p:blipFill>
          <a:blip r:embed="rId3"/>
          <a:srcRect l="0" t="0" r="0" b="2522"/>
          <a:stretch/>
        </p:blipFill>
        <p:spPr>
          <a:xfrm>
            <a:off x="6434280" y="2700000"/>
            <a:ext cx="1809360" cy="1403280"/>
          </a:xfrm>
          <a:prstGeom prst="rect">
            <a:avLst/>
          </a:prstGeom>
          <a:ln w="0">
            <a:noFill/>
          </a:ln>
        </p:spPr>
      </p:pic>
      <p:sp>
        <p:nvSpPr>
          <p:cNvPr id="182" name=""/>
          <p:cNvSpPr/>
          <p:nvPr/>
        </p:nvSpPr>
        <p:spPr>
          <a:xfrm>
            <a:off x="6712560" y="2362680"/>
            <a:ext cx="131508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hut</a:t>
            </a:r>
            <a:endParaRPr b="0" lang="en-PH" sz="1800" spc="-1" strike="noStrike">
              <a:latin typeface="Arial"/>
            </a:endParaRPr>
          </a:p>
        </p:txBody>
      </p:sp>
      <p:pic>
        <p:nvPicPr>
          <p:cNvPr id="183" name="" descr=""/>
          <p:cNvPicPr/>
          <p:nvPr/>
        </p:nvPicPr>
        <p:blipFill>
          <a:blip r:embed="rId4"/>
          <a:srcRect l="0" t="2367" r="0" b="4362"/>
          <a:stretch/>
        </p:blipFill>
        <p:spPr>
          <a:xfrm>
            <a:off x="9509760" y="2808000"/>
            <a:ext cx="929880" cy="1259280"/>
          </a:xfrm>
          <a:prstGeom prst="rect">
            <a:avLst/>
          </a:prstGeom>
          <a:ln w="0">
            <a:noFill/>
          </a:ln>
        </p:spPr>
      </p:pic>
      <p:sp>
        <p:nvSpPr>
          <p:cNvPr id="184" name=""/>
          <p:cNvSpPr/>
          <p:nvPr/>
        </p:nvSpPr>
        <p:spPr>
          <a:xfrm>
            <a:off x="9509760" y="2362680"/>
            <a:ext cx="9504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jug</a:t>
            </a:r>
            <a:endParaRPr b="0" lang="en-PH" sz="1800" spc="-1" strike="noStrike">
              <a:latin typeface="Arial"/>
            </a:endParaRPr>
          </a:p>
        </p:txBody>
      </p:sp>
      <p:pic>
        <p:nvPicPr>
          <p:cNvPr id="185" name="" descr=""/>
          <p:cNvPicPr/>
          <p:nvPr/>
        </p:nvPicPr>
        <p:blipFill>
          <a:blip r:embed="rId5"/>
          <a:stretch/>
        </p:blipFill>
        <p:spPr>
          <a:xfrm>
            <a:off x="1448280" y="4704840"/>
            <a:ext cx="1611360" cy="1126440"/>
          </a:xfrm>
          <a:prstGeom prst="rect">
            <a:avLst/>
          </a:prstGeom>
          <a:ln w="0">
            <a:noFill/>
          </a:ln>
        </p:spPr>
      </p:pic>
      <p:sp>
        <p:nvSpPr>
          <p:cNvPr id="186" name=""/>
          <p:cNvSpPr/>
          <p:nvPr/>
        </p:nvSpPr>
        <p:spPr>
          <a:xfrm>
            <a:off x="1759320" y="4176000"/>
            <a:ext cx="9763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bun</a:t>
            </a:r>
            <a:endParaRPr b="0" lang="en-PH" sz="1800" spc="-1" strike="noStrike">
              <a:latin typeface="Arial"/>
            </a:endParaRPr>
          </a:p>
        </p:txBody>
      </p:sp>
      <p:pic>
        <p:nvPicPr>
          <p:cNvPr id="187" name="" descr=""/>
          <p:cNvPicPr/>
          <p:nvPr/>
        </p:nvPicPr>
        <p:blipFill>
          <a:blip r:embed="rId6"/>
          <a:srcRect l="0" t="0" r="0" b="10294"/>
          <a:stretch/>
        </p:blipFill>
        <p:spPr>
          <a:xfrm>
            <a:off x="3924000" y="4572000"/>
            <a:ext cx="1799640" cy="1259280"/>
          </a:xfrm>
          <a:prstGeom prst="rect">
            <a:avLst/>
          </a:prstGeom>
          <a:ln w="0">
            <a:noFill/>
          </a:ln>
        </p:spPr>
      </p:pic>
      <p:sp>
        <p:nvSpPr>
          <p:cNvPr id="188" name=""/>
          <p:cNvSpPr/>
          <p:nvPr/>
        </p:nvSpPr>
        <p:spPr>
          <a:xfrm>
            <a:off x="4323960" y="4123800"/>
            <a:ext cx="96768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nun</a:t>
            </a:r>
            <a:endParaRPr b="0" lang="en-PH" sz="1800" spc="-1" strike="noStrike">
              <a:latin typeface="Arial"/>
            </a:endParaRPr>
          </a:p>
        </p:txBody>
      </p:sp>
      <p:pic>
        <p:nvPicPr>
          <p:cNvPr id="189" name="" descr=""/>
          <p:cNvPicPr/>
          <p:nvPr/>
        </p:nvPicPr>
        <p:blipFill>
          <a:blip r:embed="rId7"/>
          <a:stretch/>
        </p:blipFill>
        <p:spPr>
          <a:xfrm>
            <a:off x="6444000" y="4572000"/>
            <a:ext cx="1799640" cy="1259640"/>
          </a:xfrm>
          <a:prstGeom prst="rect">
            <a:avLst/>
          </a:prstGeom>
          <a:ln w="0">
            <a:noFill/>
          </a:ln>
        </p:spPr>
      </p:pic>
      <p:sp>
        <p:nvSpPr>
          <p:cNvPr id="190" name=""/>
          <p:cNvSpPr/>
          <p:nvPr/>
        </p:nvSpPr>
        <p:spPr>
          <a:xfrm>
            <a:off x="6789240" y="4123800"/>
            <a:ext cx="113040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run</a:t>
            </a:r>
            <a:endParaRPr b="0" lang="en-PH" sz="1800" spc="-1" strike="noStrike">
              <a:latin typeface="Arial"/>
            </a:endParaRPr>
          </a:p>
        </p:txBody>
      </p:sp>
      <p:pic>
        <p:nvPicPr>
          <p:cNvPr id="191" name="" descr=""/>
          <p:cNvPicPr/>
          <p:nvPr/>
        </p:nvPicPr>
        <p:blipFill>
          <a:blip r:embed="rId8"/>
          <a:stretch/>
        </p:blipFill>
        <p:spPr>
          <a:xfrm>
            <a:off x="9360000" y="4680000"/>
            <a:ext cx="1259640" cy="1192680"/>
          </a:xfrm>
          <a:prstGeom prst="rect">
            <a:avLst/>
          </a:prstGeom>
          <a:ln w="0">
            <a:noFill/>
          </a:ln>
        </p:spPr>
      </p:pic>
      <p:sp>
        <p:nvSpPr>
          <p:cNvPr id="192" name=""/>
          <p:cNvSpPr/>
          <p:nvPr/>
        </p:nvSpPr>
        <p:spPr>
          <a:xfrm>
            <a:off x="9504000" y="4231800"/>
            <a:ext cx="9417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cut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512000" y="453960"/>
            <a:ext cx="8459640" cy="733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Point out the </a:t>
            </a:r>
            <a:r>
              <a:rPr b="1" lang="en-PH" sz="1800" spc="-1" strike="noStrike">
                <a:latin typeface="Lato"/>
                <a:ea typeface="AppleSystemUIFont"/>
              </a:rPr>
              <a:t>pictures with a short </a:t>
            </a:r>
            <a:r>
              <a:rPr b="1" lang="en-PH" sz="1800" spc="-1" strike="noStrike">
                <a:solidFill>
                  <a:srgbClr val="0084d1"/>
                </a:solidFill>
                <a:latin typeface="Lato"/>
                <a:ea typeface="AppleSystemUIFontBold"/>
              </a:rPr>
              <a:t>u</a:t>
            </a:r>
            <a:r>
              <a:rPr b="1" lang="en-PH" sz="1800" spc="-1" strike="noStrike">
                <a:latin typeface="Lato"/>
                <a:ea typeface="AppleSystemUIFontBold"/>
              </a:rPr>
              <a:t> </a:t>
            </a:r>
            <a:r>
              <a:rPr b="1" lang="en-PH" sz="1800" spc="-1" strike="noStrike">
                <a:latin typeface="Lato"/>
                <a:ea typeface="AppleSystemUIFont"/>
              </a:rPr>
              <a:t>sound. </a:t>
            </a:r>
            <a:endParaRPr b="0" lang="en-PH" sz="1800" spc="-1" strike="noStrike">
              <a:latin typeface="Arial"/>
            </a:endParaRPr>
          </a:p>
        </p:txBody>
      </p:sp>
      <p:sp>
        <p:nvSpPr>
          <p:cNvPr id="194" name=""/>
          <p:cNvSpPr/>
          <p:nvPr/>
        </p:nvSpPr>
        <p:spPr>
          <a:xfrm>
            <a:off x="900000" y="360000"/>
            <a:ext cx="539640" cy="53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graphicFrame>
        <p:nvGraphicFramePr>
          <p:cNvPr id="195" name=""/>
          <p:cNvGraphicFramePr/>
          <p:nvPr/>
        </p:nvGraphicFramePr>
        <p:xfrm>
          <a:off x="689760" y="1379160"/>
          <a:ext cx="10793880" cy="4272480"/>
        </p:xfrm>
        <a:graphic>
          <a:graphicData uri="http://schemas.openxmlformats.org/drawingml/2006/table">
            <a:tbl>
              <a:tblPr/>
              <a:tblGrid>
                <a:gridCol w="2158200"/>
                <a:gridCol w="2158200"/>
                <a:gridCol w="2158200"/>
                <a:gridCol w="2158200"/>
                <a:gridCol w="2161440"/>
              </a:tblGrid>
              <a:tr h="213624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r h="2136600">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pic>
        <p:nvPicPr>
          <p:cNvPr id="196" name="" descr=""/>
          <p:cNvPicPr/>
          <p:nvPr/>
        </p:nvPicPr>
        <p:blipFill>
          <a:blip r:embed="rId1"/>
          <a:stretch/>
        </p:blipFill>
        <p:spPr>
          <a:xfrm>
            <a:off x="828000" y="1872000"/>
            <a:ext cx="1907640" cy="1259640"/>
          </a:xfrm>
          <a:prstGeom prst="rect">
            <a:avLst/>
          </a:prstGeom>
          <a:ln w="0">
            <a:noFill/>
          </a:ln>
        </p:spPr>
      </p:pic>
      <p:pic>
        <p:nvPicPr>
          <p:cNvPr id="197" name="" descr=""/>
          <p:cNvPicPr/>
          <p:nvPr/>
        </p:nvPicPr>
        <p:blipFill>
          <a:blip r:embed="rId2"/>
          <a:stretch/>
        </p:blipFill>
        <p:spPr>
          <a:xfrm>
            <a:off x="2952000" y="1692000"/>
            <a:ext cx="1979640" cy="1619640"/>
          </a:xfrm>
          <a:prstGeom prst="rect">
            <a:avLst/>
          </a:prstGeom>
          <a:ln w="0">
            <a:noFill/>
          </a:ln>
        </p:spPr>
      </p:pic>
      <p:pic>
        <p:nvPicPr>
          <p:cNvPr id="198" name="" descr=""/>
          <p:cNvPicPr/>
          <p:nvPr/>
        </p:nvPicPr>
        <p:blipFill>
          <a:blip r:embed="rId3"/>
          <a:stretch/>
        </p:blipFill>
        <p:spPr>
          <a:xfrm>
            <a:off x="5093640" y="1692000"/>
            <a:ext cx="2034000" cy="1619640"/>
          </a:xfrm>
          <a:prstGeom prst="rect">
            <a:avLst/>
          </a:prstGeom>
          <a:ln w="0">
            <a:noFill/>
          </a:ln>
        </p:spPr>
      </p:pic>
      <p:pic>
        <p:nvPicPr>
          <p:cNvPr id="199" name="" descr=""/>
          <p:cNvPicPr/>
          <p:nvPr/>
        </p:nvPicPr>
        <p:blipFill>
          <a:blip r:embed="rId4"/>
          <a:stretch/>
        </p:blipFill>
        <p:spPr>
          <a:xfrm>
            <a:off x="7204320" y="1692000"/>
            <a:ext cx="2011320" cy="1650960"/>
          </a:xfrm>
          <a:prstGeom prst="rect">
            <a:avLst/>
          </a:prstGeom>
          <a:ln w="0">
            <a:noFill/>
          </a:ln>
        </p:spPr>
      </p:pic>
      <p:pic>
        <p:nvPicPr>
          <p:cNvPr id="200" name="" descr=""/>
          <p:cNvPicPr/>
          <p:nvPr/>
        </p:nvPicPr>
        <p:blipFill>
          <a:blip r:embed="rId5"/>
          <a:stretch/>
        </p:blipFill>
        <p:spPr>
          <a:xfrm>
            <a:off x="9471240" y="1800000"/>
            <a:ext cx="1904400" cy="1437480"/>
          </a:xfrm>
          <a:prstGeom prst="rect">
            <a:avLst/>
          </a:prstGeom>
          <a:ln w="0">
            <a:noFill/>
          </a:ln>
        </p:spPr>
      </p:pic>
      <p:pic>
        <p:nvPicPr>
          <p:cNvPr id="201" name="" descr=""/>
          <p:cNvPicPr/>
          <p:nvPr/>
        </p:nvPicPr>
        <p:blipFill>
          <a:blip r:embed="rId6"/>
          <a:stretch/>
        </p:blipFill>
        <p:spPr>
          <a:xfrm>
            <a:off x="900000" y="3924000"/>
            <a:ext cx="1774440" cy="1439640"/>
          </a:xfrm>
          <a:prstGeom prst="rect">
            <a:avLst/>
          </a:prstGeom>
          <a:ln w="0">
            <a:noFill/>
          </a:ln>
        </p:spPr>
      </p:pic>
      <p:pic>
        <p:nvPicPr>
          <p:cNvPr id="202" name="" descr=""/>
          <p:cNvPicPr/>
          <p:nvPr/>
        </p:nvPicPr>
        <p:blipFill>
          <a:blip r:embed="rId7"/>
          <a:stretch/>
        </p:blipFill>
        <p:spPr>
          <a:xfrm>
            <a:off x="3004200" y="3948120"/>
            <a:ext cx="1891440" cy="1343520"/>
          </a:xfrm>
          <a:prstGeom prst="rect">
            <a:avLst/>
          </a:prstGeom>
          <a:ln w="0">
            <a:noFill/>
          </a:ln>
        </p:spPr>
      </p:pic>
      <p:pic>
        <p:nvPicPr>
          <p:cNvPr id="203" name="" descr=""/>
          <p:cNvPicPr/>
          <p:nvPr/>
        </p:nvPicPr>
        <p:blipFill>
          <a:blip r:embed="rId8"/>
          <a:stretch/>
        </p:blipFill>
        <p:spPr>
          <a:xfrm>
            <a:off x="5122440" y="3852000"/>
            <a:ext cx="1897200" cy="1504080"/>
          </a:xfrm>
          <a:prstGeom prst="rect">
            <a:avLst/>
          </a:prstGeom>
          <a:ln w="0">
            <a:noFill/>
          </a:ln>
        </p:spPr>
      </p:pic>
      <p:pic>
        <p:nvPicPr>
          <p:cNvPr id="204" name="" descr=""/>
          <p:cNvPicPr/>
          <p:nvPr/>
        </p:nvPicPr>
        <p:blipFill>
          <a:blip r:embed="rId9"/>
          <a:stretch/>
        </p:blipFill>
        <p:spPr>
          <a:xfrm>
            <a:off x="7380000" y="3902760"/>
            <a:ext cx="1702080" cy="1503000"/>
          </a:xfrm>
          <a:prstGeom prst="rect">
            <a:avLst/>
          </a:prstGeom>
          <a:ln w="0">
            <a:noFill/>
          </a:ln>
        </p:spPr>
      </p:pic>
      <p:pic>
        <p:nvPicPr>
          <p:cNvPr id="205" name="" descr=""/>
          <p:cNvPicPr/>
          <p:nvPr/>
        </p:nvPicPr>
        <p:blipFill>
          <a:blip r:embed="rId10"/>
          <a:stretch/>
        </p:blipFill>
        <p:spPr>
          <a:xfrm>
            <a:off x="9540000" y="3737160"/>
            <a:ext cx="1799640" cy="1731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
          <p:cNvSpPr/>
          <p:nvPr/>
        </p:nvSpPr>
        <p:spPr>
          <a:xfrm>
            <a:off x="-251640" y="540720"/>
            <a:ext cx="3131280" cy="359640"/>
          </a:xfrm>
          <a:custGeom>
            <a:avLst/>
            <a:gdLst/>
            <a:ahLst/>
            <a:rect l="l" t="t" r="r" b="b"/>
            <a:pathLst>
              <a:path w="8701" h="1002">
                <a:moveTo>
                  <a:pt x="0" y="0"/>
                </a:moveTo>
                <a:lnTo>
                  <a:pt x="7514" y="0"/>
                </a:lnTo>
                <a:lnTo>
                  <a:pt x="8700" y="500"/>
                </a:lnTo>
                <a:lnTo>
                  <a:pt x="7514"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207" name=""/>
          <p:cNvSpPr/>
          <p:nvPr/>
        </p:nvSpPr>
        <p:spPr>
          <a:xfrm>
            <a:off x="252000" y="504720"/>
            <a:ext cx="1766520" cy="411840"/>
          </a:xfrm>
          <a:prstGeom prst="rect">
            <a:avLst/>
          </a:prstGeom>
          <a:noFill/>
          <a:ln w="0">
            <a:noFill/>
          </a:ln>
        </p:spPr>
        <p:style>
          <a:lnRef idx="0"/>
          <a:fillRef idx="0"/>
          <a:effectRef idx="0"/>
          <a:fontRef idx="minor"/>
        </p:style>
        <p:txBody>
          <a:bodyPr lIns="90000" rIns="90000" tIns="45000" bIns="45000" anchor="t">
            <a:noAutofit/>
          </a:bodyPr>
          <a:p>
            <a:pPr marL="291960" algn="ctr">
              <a:lnSpc>
                <a:spcPct val="100000"/>
              </a:lnSpc>
              <a:buNone/>
            </a:pPr>
            <a:r>
              <a:rPr b="1" lang="en-PH" sz="1800" spc="-1" strike="noStrike">
                <a:solidFill>
                  <a:srgbClr val="ffffff"/>
                </a:solidFill>
                <a:latin typeface="Lato"/>
                <a:ea typeface="AppleSystemUIFontBold"/>
              </a:rPr>
              <a:t>Fluency</a:t>
            </a:r>
            <a:endParaRPr b="0" lang="en-PH" sz="1800" spc="-1" strike="noStrike">
              <a:latin typeface="Arial"/>
            </a:endParaRPr>
          </a:p>
        </p:txBody>
      </p:sp>
      <p:pic>
        <p:nvPicPr>
          <p:cNvPr id="208" name="" descr=""/>
          <p:cNvPicPr/>
          <p:nvPr/>
        </p:nvPicPr>
        <p:blipFill>
          <a:blip r:embed="rId1"/>
          <a:stretch/>
        </p:blipFill>
        <p:spPr>
          <a:xfrm>
            <a:off x="8620920" y="1260000"/>
            <a:ext cx="3390840" cy="3637080"/>
          </a:xfrm>
          <a:prstGeom prst="rect">
            <a:avLst/>
          </a:prstGeom>
          <a:ln w="0">
            <a:noFill/>
          </a:ln>
        </p:spPr>
      </p:pic>
      <p:sp>
        <p:nvSpPr>
          <p:cNvPr id="209" name=""/>
          <p:cNvSpPr/>
          <p:nvPr/>
        </p:nvSpPr>
        <p:spPr>
          <a:xfrm>
            <a:off x="720000" y="1455480"/>
            <a:ext cx="539640" cy="53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sp>
        <p:nvSpPr>
          <p:cNvPr id="210" name=""/>
          <p:cNvSpPr/>
          <p:nvPr/>
        </p:nvSpPr>
        <p:spPr>
          <a:xfrm>
            <a:off x="1080000" y="1491480"/>
            <a:ext cx="7307640" cy="81216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spcBef>
                <a:spcPts val="283"/>
              </a:spcBef>
              <a:spcAft>
                <a:spcPts val="283"/>
              </a:spcAft>
              <a:buNone/>
            </a:pPr>
            <a:r>
              <a:rPr b="0" lang="en-PH" sz="1800" spc="-1" strike="noStrike">
                <a:latin typeface="Lato"/>
                <a:ea typeface="AppleSystemUIFont"/>
              </a:rPr>
              <a:t>Practice reading the short </a:t>
            </a:r>
            <a:r>
              <a:rPr b="1" lang="en-PH" sz="1800" spc="-1" strike="noStrike">
                <a:latin typeface="Lato"/>
                <a:ea typeface="AppleSystemUIFontBold"/>
              </a:rPr>
              <a:t>u </a:t>
            </a:r>
            <a:r>
              <a:rPr b="0" lang="en-PH" sz="1800" spc="-1" strike="noStrike">
                <a:latin typeface="Lato"/>
                <a:ea typeface="AppleSystemUIFont"/>
              </a:rPr>
              <a:t>sound in the following sentences with fluency, appropriate rhythm, pacing, and intonation:</a:t>
            </a:r>
            <a:endParaRPr b="0" lang="en-PH" sz="1800" spc="-1" strike="noStrike">
              <a:latin typeface="Arial"/>
            </a:endParaRPr>
          </a:p>
        </p:txBody>
      </p:sp>
      <p:sp>
        <p:nvSpPr>
          <p:cNvPr id="211" name=""/>
          <p:cNvSpPr/>
          <p:nvPr/>
        </p:nvSpPr>
        <p:spPr>
          <a:xfrm>
            <a:off x="1044000" y="2952000"/>
            <a:ext cx="7230240" cy="1885680"/>
          </a:xfrm>
          <a:prstGeom prst="rect">
            <a:avLst/>
          </a:prstGeom>
          <a:noFill/>
          <a:ln w="0">
            <a:noFill/>
          </a:ln>
        </p:spPr>
        <p:style>
          <a:lnRef idx="0"/>
          <a:fillRef idx="0"/>
          <a:effectRef idx="0"/>
          <a:fontRef idx="minor"/>
        </p:style>
        <p:txBody>
          <a:bodyPr lIns="90000" rIns="90000" tIns="45000" bIns="45000" anchor="t">
            <a:noAutofit/>
          </a:bodyPr>
          <a:p>
            <a:pPr marL="608400" indent="-306000" algn="just">
              <a:lnSpc>
                <a:spcPct val="100000"/>
              </a:lnSpc>
              <a:spcBef>
                <a:spcPts val="1701"/>
              </a:spcBef>
              <a:spcAft>
                <a:spcPts val="2302"/>
              </a:spcAft>
              <a:buNone/>
              <a:tabLst>
                <a:tab algn="l" pos="0"/>
              </a:tabLst>
            </a:pPr>
            <a:r>
              <a:rPr b="1" lang="en-PH" sz="1800" spc="-1" strike="noStrike">
                <a:solidFill>
                  <a:srgbClr val="000000"/>
                </a:solidFill>
                <a:highlight>
                  <a:srgbClr val="ffffff"/>
                </a:highlight>
                <a:latin typeface="Lato"/>
                <a:ea typeface="Calibri;Calibri"/>
              </a:rPr>
              <a:t>1. </a:t>
            </a:r>
            <a:r>
              <a:rPr b="1" lang="en-PH" sz="1800" spc="-1" strike="noStrike">
                <a:solidFill>
                  <a:srgbClr val="000000"/>
                </a:solidFill>
                <a:highlight>
                  <a:srgbClr val="f6f9d4"/>
                </a:highlight>
                <a:latin typeface="Lato"/>
                <a:ea typeface="Calibri;Calibri"/>
              </a:rPr>
              <a:t>It’s fun to chew gum when the sun is up. It’s funny</a:t>
            </a:r>
            <a:r>
              <a:rPr b="1" lang="en-PH" sz="1800" spc="-1" strike="noStrike">
                <a:solidFill>
                  <a:srgbClr val="000000"/>
                </a:solidFill>
                <a:highlight>
                  <a:srgbClr val="ffffff"/>
                </a:highlight>
                <a:latin typeface="Lato"/>
                <a:ea typeface="Calibri;Calibri"/>
              </a:rPr>
              <a:t> </a:t>
            </a:r>
            <a:r>
              <a:rPr b="1" lang="en-PH" sz="1800" spc="-1" strike="noStrike">
                <a:solidFill>
                  <a:srgbClr val="000000"/>
                </a:solidFill>
                <a:highlight>
                  <a:srgbClr val="f6f9d4"/>
                </a:highlight>
                <a:latin typeface="Lato"/>
                <a:ea typeface="Calibri;Calibri"/>
              </a:rPr>
              <a:t>to eat gummy when it is sunny.</a:t>
            </a:r>
            <a:r>
              <a:rPr b="1" lang="en-PH" sz="1800" spc="-1" strike="noStrike">
                <a:solidFill>
                  <a:srgbClr val="000000"/>
                </a:solidFill>
                <a:highlight>
                  <a:srgbClr val="ffffff"/>
                </a:highlight>
                <a:latin typeface="Lato"/>
                <a:ea typeface="Calibri;Calibri"/>
              </a:rPr>
              <a:t> </a:t>
            </a:r>
            <a:endParaRPr b="0" lang="en-PH" sz="1800" spc="-1" strike="noStrike">
              <a:latin typeface="Arial"/>
            </a:endParaRPr>
          </a:p>
          <a:p>
            <a:pPr marL="608400" indent="-306000" algn="just">
              <a:lnSpc>
                <a:spcPct val="100000"/>
              </a:lnSpc>
              <a:spcBef>
                <a:spcPts val="1701"/>
              </a:spcBef>
              <a:spcAft>
                <a:spcPts val="2302"/>
              </a:spcAft>
              <a:buNone/>
              <a:tabLst>
                <a:tab algn="l" pos="0"/>
              </a:tabLst>
            </a:pPr>
            <a:r>
              <a:rPr b="1" lang="en-PH" sz="1800" spc="-1" strike="noStrike">
                <a:solidFill>
                  <a:srgbClr val="000000"/>
                </a:solidFill>
                <a:highlight>
                  <a:srgbClr val="ffffff"/>
                </a:highlight>
                <a:latin typeface="Lato"/>
                <a:ea typeface="Calibri;Calibri"/>
              </a:rPr>
              <a:t>2. </a:t>
            </a:r>
            <a:r>
              <a:rPr b="1" lang="en-PH" sz="1800" spc="-1" strike="noStrike">
                <a:solidFill>
                  <a:srgbClr val="000000"/>
                </a:solidFill>
                <a:highlight>
                  <a:srgbClr val="f6f9d4"/>
                </a:highlight>
                <a:latin typeface="Lato"/>
                <a:ea typeface="Calibri;Calibri"/>
              </a:rPr>
              <a:t>The pups like running and jumping on the dust on</a:t>
            </a:r>
            <a:r>
              <a:rPr b="1" lang="en-PH" sz="1800" spc="-1" strike="noStrike">
                <a:solidFill>
                  <a:srgbClr val="000000"/>
                </a:solidFill>
                <a:highlight>
                  <a:srgbClr val="ffffff"/>
                </a:highlight>
                <a:latin typeface="Lato"/>
                <a:ea typeface="Calibri;Calibri"/>
              </a:rPr>
              <a:t> </a:t>
            </a:r>
            <a:r>
              <a:rPr b="1" lang="en-PH" sz="1800" spc="-1" strike="noStrike">
                <a:solidFill>
                  <a:srgbClr val="000000"/>
                </a:solidFill>
                <a:highlight>
                  <a:srgbClr val="f6f9d4"/>
                </a:highlight>
                <a:latin typeface="Lato"/>
                <a:ea typeface="Calibri;Calibri"/>
              </a:rPr>
              <a:t>sunny days.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2" name="" descr=""/>
          <p:cNvPicPr/>
          <p:nvPr/>
        </p:nvPicPr>
        <p:blipFill>
          <a:blip r:embed="rId1"/>
          <a:stretch/>
        </p:blipFill>
        <p:spPr>
          <a:xfrm>
            <a:off x="3960000" y="612000"/>
            <a:ext cx="4859640" cy="3329640"/>
          </a:xfrm>
          <a:prstGeom prst="rect">
            <a:avLst/>
          </a:prstGeom>
          <a:ln w="0">
            <a:noFill/>
          </a:ln>
        </p:spPr>
      </p:pic>
      <p:sp>
        <p:nvSpPr>
          <p:cNvPr id="213" name=""/>
          <p:cNvSpPr/>
          <p:nvPr/>
        </p:nvSpPr>
        <p:spPr>
          <a:xfrm>
            <a:off x="36000" y="3924000"/>
            <a:ext cx="3419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84d1"/>
                </a:solidFill>
                <a:latin typeface="Lato"/>
                <a:ea typeface="AppleSystemUIFontBold"/>
              </a:rPr>
              <a:t>What is skimming?</a:t>
            </a:r>
            <a:endParaRPr b="0" lang="en-PH" sz="1800" spc="-1" strike="noStrike">
              <a:latin typeface="Arial"/>
            </a:endParaRPr>
          </a:p>
        </p:txBody>
      </p:sp>
      <p:sp>
        <p:nvSpPr>
          <p:cNvPr id="214" name=""/>
          <p:cNvSpPr/>
          <p:nvPr/>
        </p:nvSpPr>
        <p:spPr>
          <a:xfrm>
            <a:off x="-251640" y="361080"/>
            <a:ext cx="3491280" cy="359640"/>
          </a:xfrm>
          <a:custGeom>
            <a:avLst/>
            <a:gdLst/>
            <a:ahLst/>
            <a:rect l="l" t="t" r="r" b="b"/>
            <a:pathLst>
              <a:path w="9701" h="1002">
                <a:moveTo>
                  <a:pt x="0" y="0"/>
                </a:moveTo>
                <a:lnTo>
                  <a:pt x="8514" y="0"/>
                </a:lnTo>
                <a:lnTo>
                  <a:pt x="9700" y="500"/>
                </a:lnTo>
                <a:lnTo>
                  <a:pt x="8514" y="1001"/>
                </a:lnTo>
                <a:lnTo>
                  <a:pt x="0" y="1001"/>
                </a:lnTo>
                <a:lnTo>
                  <a:pt x="0" y="0"/>
                </a:lnTo>
              </a:path>
            </a:pathLst>
          </a:custGeom>
          <a:solidFill>
            <a:srgbClr val="729fcf"/>
          </a:solidFill>
          <a:ln w="12600">
            <a:solidFill>
              <a:srgbClr val="0084d1"/>
            </a:solidFill>
            <a:round/>
          </a:ln>
        </p:spPr>
        <p:style>
          <a:lnRef idx="0"/>
          <a:fillRef idx="0"/>
          <a:effectRef idx="0"/>
          <a:fontRef idx="minor"/>
        </p:style>
      </p:sp>
      <p:sp>
        <p:nvSpPr>
          <p:cNvPr id="215" name=""/>
          <p:cNvSpPr/>
          <p:nvPr/>
        </p:nvSpPr>
        <p:spPr>
          <a:xfrm>
            <a:off x="-447480" y="324000"/>
            <a:ext cx="38671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ffffff"/>
                </a:solidFill>
                <a:latin typeface="Lato"/>
                <a:ea typeface="AppleSystemUIFontBold"/>
              </a:rPr>
              <a:t>Study Strategy</a:t>
            </a:r>
            <a:endParaRPr b="0" lang="en-PH" sz="1800" spc="-1" strike="noStrike">
              <a:latin typeface="Arial"/>
            </a:endParaRPr>
          </a:p>
        </p:txBody>
      </p:sp>
      <p:sp>
        <p:nvSpPr>
          <p:cNvPr id="216" name=""/>
          <p:cNvSpPr/>
          <p:nvPr/>
        </p:nvSpPr>
        <p:spPr>
          <a:xfrm>
            <a:off x="828000" y="4464000"/>
            <a:ext cx="10655640" cy="13309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latin typeface="Lato"/>
                <a:ea typeface="AppleSystemUIFont"/>
              </a:rPr>
              <a:t>When you skim through a material, you should read quickly, and you don’t need to read each word. </a:t>
            </a:r>
            <a:r>
              <a:rPr b="1" lang="en-PH" sz="1800" spc="-1" strike="noStrike">
                <a:latin typeface="Lato"/>
                <a:ea typeface="AppleSystemUIFont"/>
              </a:rPr>
              <a:t>Skimming</a:t>
            </a:r>
            <a:r>
              <a:rPr b="0" lang="en-PH" sz="1800" spc="-1" strike="noStrike">
                <a:latin typeface="Lato"/>
                <a:ea typeface="AppleSystemUIFont"/>
              </a:rPr>
              <a:t> is reading quickly to figure out the topic of a selection. Many skim through newspapers, advertisements, food packs, and text messages. Teachers sometimes use this strategy to encourage speed.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
          <p:cNvSpPr/>
          <p:nvPr/>
        </p:nvSpPr>
        <p:spPr>
          <a:xfrm>
            <a:off x="540000" y="360000"/>
            <a:ext cx="539640" cy="53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9080">
            <a:solidFill>
              <a:srgbClr val="000000"/>
            </a:solidFill>
            <a:round/>
          </a:ln>
        </p:spPr>
        <p:style>
          <a:lnRef idx="0"/>
          <a:fillRef idx="0"/>
          <a:effectRef idx="0"/>
          <a:fontRef idx="minor"/>
        </p:style>
      </p:sp>
      <p:sp>
        <p:nvSpPr>
          <p:cNvPr id="218" name=""/>
          <p:cNvSpPr/>
          <p:nvPr/>
        </p:nvSpPr>
        <p:spPr>
          <a:xfrm>
            <a:off x="1177920" y="468000"/>
            <a:ext cx="731772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
              </a:rPr>
              <a:t>Skim</a:t>
            </a:r>
            <a:r>
              <a:rPr b="0" lang="en-PH" sz="1800" spc="-1" strike="noStrike">
                <a:latin typeface="Lato"/>
                <a:ea typeface="AppleSystemUIFont"/>
              </a:rPr>
              <a:t> through the story below and find out what it is about. </a:t>
            </a:r>
            <a:endParaRPr b="0" lang="en-PH" sz="1800" spc="-1" strike="noStrike">
              <a:latin typeface="Arial"/>
            </a:endParaRPr>
          </a:p>
        </p:txBody>
      </p:sp>
      <p:sp>
        <p:nvSpPr>
          <p:cNvPr id="219" name=""/>
          <p:cNvSpPr/>
          <p:nvPr/>
        </p:nvSpPr>
        <p:spPr>
          <a:xfrm>
            <a:off x="468000" y="1260000"/>
            <a:ext cx="11231640" cy="4535640"/>
          </a:xfrm>
          <a:prstGeom prst="rect">
            <a:avLst/>
          </a:prstGeom>
          <a:noFill/>
          <a:ln w="29160">
            <a:solidFill>
              <a:srgbClr val="0084d1"/>
            </a:solidFill>
            <a:round/>
          </a:ln>
        </p:spPr>
        <p:style>
          <a:lnRef idx="0"/>
          <a:fillRef idx="0"/>
          <a:effectRef idx="0"/>
          <a:fontRef idx="minor"/>
        </p:style>
      </p:sp>
      <p:sp>
        <p:nvSpPr>
          <p:cNvPr id="220" name=""/>
          <p:cNvSpPr/>
          <p:nvPr/>
        </p:nvSpPr>
        <p:spPr>
          <a:xfrm>
            <a:off x="4156920" y="1387800"/>
            <a:ext cx="41227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The Butterfly and the Bee</a:t>
            </a:r>
            <a:endParaRPr b="0" lang="en-PH" sz="1800" spc="-1" strike="noStrike">
              <a:latin typeface="Arial"/>
            </a:endParaRPr>
          </a:p>
        </p:txBody>
      </p:sp>
      <p:sp>
        <p:nvSpPr>
          <p:cNvPr id="221" name=""/>
          <p:cNvSpPr/>
          <p:nvPr/>
        </p:nvSpPr>
        <p:spPr>
          <a:xfrm>
            <a:off x="792000" y="1906560"/>
            <a:ext cx="1061964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1800" spc="-1" strike="noStrike">
                <a:latin typeface="Lato"/>
                <a:ea typeface="AppleSystemUIFont"/>
              </a:rPr>
              <a:t>	</a:t>
            </a:r>
            <a:r>
              <a:rPr b="0" lang="en-PH" sz="1800" spc="-1" strike="noStrike">
                <a:latin typeface="Lato"/>
                <a:ea typeface="AppleSystemUIFont"/>
              </a:rPr>
              <a:t>On one warm day in the merry month of May, a butterfly was singing and dancing in the garden filled with colorful flowers. The butterfly saw a bee which was busy gathering and storing food. She found it strange and funny. She laughed at the busy bee and called the bee some funny names.</a:t>
            </a:r>
            <a:endParaRPr b="0" lang="en-PH" sz="1800" spc="-1" strike="noStrike">
              <a:latin typeface="Arial"/>
            </a:endParaRPr>
          </a:p>
        </p:txBody>
      </p:sp>
      <p:pic>
        <p:nvPicPr>
          <p:cNvPr id="222" name="" descr=""/>
          <p:cNvPicPr/>
          <p:nvPr/>
        </p:nvPicPr>
        <p:blipFill>
          <a:blip r:embed="rId1"/>
          <a:stretch/>
        </p:blipFill>
        <p:spPr>
          <a:xfrm rot="14400">
            <a:off x="3635640" y="3240000"/>
            <a:ext cx="4672080" cy="2339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
          <p:cNvSpPr/>
          <p:nvPr/>
        </p:nvSpPr>
        <p:spPr>
          <a:xfrm>
            <a:off x="576000" y="540000"/>
            <a:ext cx="9791640" cy="1691640"/>
          </a:xfrm>
          <a:prstGeom prst="rect">
            <a:avLst/>
          </a:prstGeom>
          <a:noFill/>
          <a:ln w="29160">
            <a:solidFill>
              <a:srgbClr val="0084d1"/>
            </a:solidFill>
            <a:round/>
          </a:ln>
        </p:spPr>
        <p:style>
          <a:lnRef idx="0"/>
          <a:fillRef idx="0"/>
          <a:effectRef idx="0"/>
          <a:fontRef idx="minor"/>
        </p:style>
      </p:sp>
      <p:pic>
        <p:nvPicPr>
          <p:cNvPr id="224" name="" descr=""/>
          <p:cNvPicPr/>
          <p:nvPr/>
        </p:nvPicPr>
        <p:blipFill>
          <a:blip r:embed="rId1"/>
          <a:stretch/>
        </p:blipFill>
        <p:spPr>
          <a:xfrm>
            <a:off x="7991640" y="2747160"/>
            <a:ext cx="3744000" cy="3084480"/>
          </a:xfrm>
          <a:prstGeom prst="rect">
            <a:avLst/>
          </a:prstGeom>
          <a:ln w="0">
            <a:noFill/>
          </a:ln>
        </p:spPr>
      </p:pic>
      <p:sp>
        <p:nvSpPr>
          <p:cNvPr id="225" name=""/>
          <p:cNvSpPr/>
          <p:nvPr/>
        </p:nvSpPr>
        <p:spPr>
          <a:xfrm>
            <a:off x="900000" y="828000"/>
            <a:ext cx="917964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bee simply ignored the butterfly and instead told her to do the same. “Rainy days are coming, you better be prepared,” said the bee. The butterfly only laughed at the bee.</a:t>
            </a:r>
            <a:endParaRPr b="0" lang="en-PH" sz="1800" spc="-1" strike="noStrike">
              <a:latin typeface="Arial"/>
            </a:endParaRPr>
          </a:p>
        </p:txBody>
      </p:sp>
      <p:sp>
        <p:nvSpPr>
          <p:cNvPr id="226" name=""/>
          <p:cNvSpPr/>
          <p:nvPr/>
        </p:nvSpPr>
        <p:spPr>
          <a:xfrm>
            <a:off x="576000" y="2736000"/>
            <a:ext cx="6983640" cy="2879640"/>
          </a:xfrm>
          <a:prstGeom prst="rect">
            <a:avLst/>
          </a:prstGeom>
          <a:noFill/>
          <a:ln w="29160">
            <a:solidFill>
              <a:srgbClr val="0084d1"/>
            </a:solidFill>
            <a:round/>
          </a:ln>
        </p:spPr>
        <p:style>
          <a:lnRef idx="0"/>
          <a:fillRef idx="0"/>
          <a:effectRef idx="0"/>
          <a:fontRef idx="minor"/>
        </p:style>
      </p:sp>
      <p:sp>
        <p:nvSpPr>
          <p:cNvPr id="227" name=""/>
          <p:cNvSpPr/>
          <p:nvPr/>
        </p:nvSpPr>
        <p:spPr>
          <a:xfrm>
            <a:off x="900000" y="3166560"/>
            <a:ext cx="6299640" cy="2202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Rainy days came. Water covered many parts of the garden. The butterfly was so hungry, but it had nothing to eat. She asked the bee for some food.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latin typeface="Lato"/>
                <a:ea typeface="AppleSystemUIFont"/>
              </a:rPr>
              <a:t>	</a:t>
            </a:r>
            <a:r>
              <a:rPr b="0" lang="en-PH" sz="1800" spc="-1" strike="noStrike">
                <a:latin typeface="Lato"/>
                <a:ea typeface="AppleSystemUIFont"/>
              </a:rPr>
              <a:t>The bee simply replied, “You sang in the summer; now dance the rainy days away.”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
          <p:cNvSpPr/>
          <p:nvPr/>
        </p:nvSpPr>
        <p:spPr>
          <a:xfrm>
            <a:off x="1044000" y="972360"/>
            <a:ext cx="9359640" cy="4319640"/>
          </a:xfrm>
          <a:custGeom>
            <a:avLst/>
            <a:gdLst/>
            <a:ahLst/>
            <a:rect l="l" t="t" r="r" b="b"/>
            <a:pathLst>
              <a:path w="26002" h="12002">
                <a:moveTo>
                  <a:pt x="2000" y="0"/>
                </a:moveTo>
                <a:lnTo>
                  <a:pt x="2000" y="0"/>
                </a:lnTo>
                <a:cubicBezTo>
                  <a:pt x="1649" y="0"/>
                  <a:pt x="1304" y="92"/>
                  <a:pt x="1000" y="268"/>
                </a:cubicBezTo>
                <a:cubicBezTo>
                  <a:pt x="696" y="444"/>
                  <a:pt x="444" y="696"/>
                  <a:pt x="268" y="1000"/>
                </a:cubicBezTo>
                <a:cubicBezTo>
                  <a:pt x="92" y="1304"/>
                  <a:pt x="0" y="1649"/>
                  <a:pt x="0" y="2000"/>
                </a:cubicBezTo>
                <a:lnTo>
                  <a:pt x="0" y="10000"/>
                </a:lnTo>
                <a:lnTo>
                  <a:pt x="0" y="10001"/>
                </a:lnTo>
                <a:cubicBezTo>
                  <a:pt x="0" y="10352"/>
                  <a:pt x="92" y="10697"/>
                  <a:pt x="268" y="11001"/>
                </a:cubicBezTo>
                <a:cubicBezTo>
                  <a:pt x="444" y="11305"/>
                  <a:pt x="696" y="11557"/>
                  <a:pt x="1000" y="11733"/>
                </a:cubicBezTo>
                <a:cubicBezTo>
                  <a:pt x="1304" y="11909"/>
                  <a:pt x="1649" y="12001"/>
                  <a:pt x="2000" y="12001"/>
                </a:cubicBezTo>
                <a:lnTo>
                  <a:pt x="24000" y="12001"/>
                </a:lnTo>
                <a:lnTo>
                  <a:pt x="24001" y="12001"/>
                </a:lnTo>
                <a:cubicBezTo>
                  <a:pt x="24352" y="12001"/>
                  <a:pt x="24697" y="11909"/>
                  <a:pt x="25001" y="11733"/>
                </a:cubicBezTo>
                <a:cubicBezTo>
                  <a:pt x="25305" y="11557"/>
                  <a:pt x="25557" y="11305"/>
                  <a:pt x="25733" y="11001"/>
                </a:cubicBezTo>
                <a:cubicBezTo>
                  <a:pt x="25909" y="10697"/>
                  <a:pt x="26001" y="10352"/>
                  <a:pt x="26001" y="10001"/>
                </a:cubicBezTo>
                <a:lnTo>
                  <a:pt x="26001" y="2000"/>
                </a:lnTo>
                <a:lnTo>
                  <a:pt x="26001" y="2000"/>
                </a:lnTo>
                <a:lnTo>
                  <a:pt x="26001" y="2000"/>
                </a:lnTo>
                <a:cubicBezTo>
                  <a:pt x="26001" y="1649"/>
                  <a:pt x="25909" y="1304"/>
                  <a:pt x="25733" y="1000"/>
                </a:cubicBezTo>
                <a:cubicBezTo>
                  <a:pt x="25557" y="696"/>
                  <a:pt x="25305" y="444"/>
                  <a:pt x="25001" y="268"/>
                </a:cubicBezTo>
                <a:cubicBezTo>
                  <a:pt x="24697" y="92"/>
                  <a:pt x="24352" y="0"/>
                  <a:pt x="24001" y="0"/>
                </a:cubicBezTo>
                <a:lnTo>
                  <a:pt x="2000" y="0"/>
                </a:lnTo>
              </a:path>
            </a:pathLst>
          </a:custGeom>
          <a:solidFill>
            <a:srgbClr val="dee6ef">
              <a:alpha val="13000"/>
            </a:srgbClr>
          </a:solidFill>
          <a:ln w="29160">
            <a:solidFill>
              <a:srgbClr val="0084d1"/>
            </a:solidFill>
            <a:prstDash val="sysDash"/>
            <a:round/>
          </a:ln>
        </p:spPr>
        <p:style>
          <a:lnRef idx="0"/>
          <a:fillRef idx="0"/>
          <a:effectRef idx="0"/>
          <a:fontRef idx="minor"/>
        </p:style>
      </p:sp>
      <p:sp>
        <p:nvSpPr>
          <p:cNvPr id="229" name=""/>
          <p:cNvSpPr/>
          <p:nvPr/>
        </p:nvSpPr>
        <p:spPr>
          <a:xfrm>
            <a:off x="1548000" y="1404000"/>
            <a:ext cx="8279640" cy="3348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84d1"/>
                </a:solidFill>
                <a:latin typeface="Lato"/>
                <a:ea typeface="AppleSystemUIFont"/>
              </a:rPr>
              <a:t>How to skim a selection:</a:t>
            </a:r>
            <a:endParaRPr b="0" lang="en-PH" sz="1800" spc="-1" strike="noStrike">
              <a:latin typeface="Arial"/>
            </a:endParaRPr>
          </a:p>
          <a:p>
            <a:pPr>
              <a:lnSpc>
                <a:spcPct val="200000"/>
              </a:lnSpc>
              <a:spcBef>
                <a:spcPts val="567"/>
              </a:spcBef>
              <a:spcAft>
                <a:spcPts val="567"/>
              </a:spcAft>
              <a:buNone/>
            </a:pPr>
            <a:r>
              <a:rPr b="0" lang="en-PH" sz="1800" spc="-1" strike="noStrike">
                <a:latin typeface="Lato"/>
                <a:ea typeface="AppleSystemUIFont"/>
              </a:rPr>
              <a:t>1. Read the title.</a:t>
            </a:r>
            <a:endParaRPr b="0" lang="en-PH" sz="1800" spc="-1" strike="noStrike">
              <a:latin typeface="Arial"/>
            </a:endParaRPr>
          </a:p>
          <a:p>
            <a:pPr>
              <a:lnSpc>
                <a:spcPct val="100000"/>
              </a:lnSpc>
              <a:spcBef>
                <a:spcPts val="567"/>
              </a:spcBef>
              <a:spcAft>
                <a:spcPts val="567"/>
              </a:spcAft>
              <a:buNone/>
            </a:pPr>
            <a:r>
              <a:rPr b="0" lang="en-PH" sz="1800" spc="-1" strike="noStrike">
                <a:latin typeface="Lato"/>
                <a:ea typeface="AppleSystemUIFont"/>
              </a:rPr>
              <a:t>2. Read the first sentence of every paragraph.</a:t>
            </a:r>
            <a:endParaRPr b="0" lang="en-PH" sz="1800" spc="-1" strike="noStrike">
              <a:latin typeface="Arial"/>
            </a:endParaRPr>
          </a:p>
          <a:p>
            <a:pPr>
              <a:lnSpc>
                <a:spcPct val="100000"/>
              </a:lnSpc>
              <a:spcBef>
                <a:spcPts val="567"/>
              </a:spcBef>
              <a:spcAft>
                <a:spcPts val="567"/>
              </a:spcAft>
              <a:buNone/>
            </a:pPr>
            <a:r>
              <a:rPr b="0" lang="en-PH" sz="1800" spc="-1" strike="noStrike">
                <a:latin typeface="Lato"/>
                <a:ea typeface="AppleSystemUIFont"/>
              </a:rPr>
              <a:t>3. Read the last sentence of every paragraph.</a:t>
            </a:r>
            <a:endParaRPr b="0" lang="en-PH" sz="1800" spc="-1" strike="noStrike">
              <a:latin typeface="Arial"/>
            </a:endParaRPr>
          </a:p>
          <a:p>
            <a:pPr>
              <a:lnSpc>
                <a:spcPct val="100000"/>
              </a:lnSpc>
              <a:spcBef>
                <a:spcPts val="567"/>
              </a:spcBef>
              <a:spcAft>
                <a:spcPts val="567"/>
              </a:spcAft>
              <a:buNone/>
            </a:pPr>
            <a:r>
              <a:rPr b="0" lang="en-PH" sz="1800" spc="-1" strike="noStrike">
                <a:latin typeface="Lato"/>
                <a:ea typeface="AppleSystemUIFont"/>
              </a:rPr>
              <a:t>4. Take note of the picture.</a:t>
            </a:r>
            <a:endParaRPr b="0" lang="en-PH" sz="1800" spc="-1" strike="noStrike">
              <a:latin typeface="Arial"/>
            </a:endParaRPr>
          </a:p>
          <a:p>
            <a:pPr>
              <a:lnSpc>
                <a:spcPct val="100000"/>
              </a:lnSpc>
              <a:spcBef>
                <a:spcPts val="567"/>
              </a:spcBef>
              <a:spcAft>
                <a:spcPts val="567"/>
              </a:spcAft>
              <a:buNone/>
            </a:pPr>
            <a:r>
              <a:rPr b="0" lang="en-PH" sz="1800" spc="-1" strike="noStrike">
                <a:latin typeface="Lato"/>
                <a:ea typeface="AppleSystemUIFont"/>
              </a:rPr>
              <a:t>5. Read the summary or the last two to three sentences of the paragraph.</a:t>
            </a:r>
            <a:endParaRPr b="0" lang="en-PH" sz="1800" spc="-1" strike="noStrike">
              <a:latin typeface="Arial"/>
            </a:endParaRPr>
          </a:p>
          <a:p>
            <a:pPr>
              <a:lnSpc>
                <a:spcPct val="100000"/>
              </a:lnSpc>
              <a:spcBef>
                <a:spcPts val="567"/>
              </a:spcBef>
              <a:spcAft>
                <a:spcPts val="567"/>
              </a:spcAft>
              <a:buNone/>
            </a:pPr>
            <a:r>
              <a:rPr b="0" lang="en-PH" sz="1800" spc="-1" strike="noStrike">
                <a:latin typeface="Lato"/>
                <a:ea typeface="AppleSystemUIFont"/>
              </a:rPr>
              <a:t>6. Try to come up with a statement (what the story is about).</a:t>
            </a:r>
            <a:endParaRPr b="0" lang="en-PH" sz="1800" spc="-1" strike="noStrike">
              <a:latin typeface="Arial"/>
            </a:endParaRPr>
          </a:p>
        </p:txBody>
      </p:sp>
      <p:pic>
        <p:nvPicPr>
          <p:cNvPr id="230" name="" descr=""/>
          <p:cNvPicPr/>
          <p:nvPr/>
        </p:nvPicPr>
        <p:blipFill>
          <a:blip r:embed="rId1"/>
          <a:stretch/>
        </p:blipFill>
        <p:spPr>
          <a:xfrm>
            <a:off x="9328680" y="2844000"/>
            <a:ext cx="2370960" cy="2874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2237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2023-08-05T09:54:41Z</dcterms:modified>
  <cp:revision>122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