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9.png" ContentType="image/png"/>
  <Override PartName="/ppt/media/image10.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0160"/>
            <a:ext cx="7488000" cy="9435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Using Correct Aspects of Verbs to Compose Clear Sentences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720000" y="1764000"/>
            <a:ext cx="10980000" cy="468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2000" spc="-1" strike="noStrike">
                <a:solidFill>
                  <a:srgbClr val="8d281e"/>
                </a:solidFill>
                <a:latin typeface="Lato"/>
                <a:ea typeface="font0000000029add01a"/>
              </a:rPr>
              <a:t>Present Progressive Aspect</a:t>
            </a:r>
            <a:endParaRPr b="0" lang="en-PH" sz="20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a:t>
            </a:r>
            <a:r>
              <a:rPr b="1" i="1" lang="en-PH" sz="1800" spc="-1" strike="noStrike">
                <a:solidFill>
                  <a:srgbClr val="000000"/>
                </a:solidFill>
                <a:latin typeface="Lato"/>
                <a:ea typeface="font0000000029add01a"/>
              </a:rPr>
              <a:t>present progressive</a:t>
            </a:r>
            <a:r>
              <a:rPr b="0" lang="en-PH" sz="1800" spc="-1" strike="noStrike">
                <a:solidFill>
                  <a:srgbClr val="000000"/>
                </a:solidFill>
                <a:latin typeface="Lato"/>
                <a:ea typeface="font0000000029add01a"/>
              </a:rPr>
              <a:t> aspect indicates a continuing action that is happening now. It consists of the be-verb (am, is, are) plus the -ing form of the main verb. We use the time expressions now, at the moment, currently, and the like.</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1" i="1" lang="en-PH" sz="1800" spc="-1" strike="noStrike">
                <a:solidFill>
                  <a:srgbClr val="000000"/>
                </a:solidFill>
                <a:latin typeface="Lato"/>
                <a:ea typeface="font0000000029add01a"/>
              </a:rPr>
              <a:t>Example</a:t>
            </a:r>
            <a:r>
              <a:rPr b="0" lang="en-PH" sz="1800" spc="-1" strike="noStrike">
                <a:solidFill>
                  <a:srgbClr val="000000"/>
                </a:solidFill>
                <a:latin typeface="Lato"/>
                <a:ea typeface="font0000000029add01a"/>
              </a:rPr>
              <a:t>: </a:t>
            </a: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Tatay is cooking adobo in the kitchen right now.</a:t>
            </a:r>
            <a:endParaRPr b="0" lang="en-PH" sz="1800" spc="-1" strike="noStrike">
              <a:latin typeface="Arial"/>
            </a:endParaRPr>
          </a:p>
          <a:p>
            <a:pPr>
              <a:lnSpc>
                <a:spcPct val="150000"/>
              </a:lnSpc>
              <a:buNone/>
            </a:pPr>
            <a:endParaRPr b="0" lang="en-PH" sz="1800" spc="-1" strike="noStrike">
              <a:latin typeface="Arial"/>
            </a:endParaRPr>
          </a:p>
        </p:txBody>
      </p:sp>
      <p:sp>
        <p:nvSpPr>
          <p:cNvPr id="172" name="PlaceHolder 1"/>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73" name=""/>
          <p:cNvSpPr txBox="1"/>
          <p:nvPr/>
        </p:nvSpPr>
        <p:spPr>
          <a:xfrm>
            <a:off x="4172760" y="1478880"/>
            <a:ext cx="3208680" cy="41220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Progressive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720000" y="1692000"/>
            <a:ext cx="10980000" cy="216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1800" spc="-1" strike="noStrike">
                <a:solidFill>
                  <a:srgbClr val="8d281e"/>
                </a:solidFill>
                <a:latin typeface="Lato"/>
              </a:rPr>
              <a:t>Past Progressive Aspect</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Have you ever experienced doing something in the past that was interrupted? For sure, you have had. It is the past progressive aspect that can best express the mentioned situation. The past progressive aspect uses the same time expressions as the simple past aspect of the verb, such as yesterday, last week, last month, two weeks ago, three months ago, and the like. The past progressive aspect indicates an action that was in progress in the past when it was interrupted by a shorter past action. This aspect is formed by using was (singular subject)/were (plural subject) + -ing form of the verb. Usually, the longer past action is signaled by the word while. The interrupting action is signaled by the word when.</a:t>
            </a:r>
            <a:endParaRPr b="0" lang="en-PH" sz="1800" spc="-1" strike="noStrike">
              <a:latin typeface="Lato"/>
            </a:endParaRPr>
          </a:p>
          <a:p>
            <a:pPr>
              <a:lnSpc>
                <a:spcPct val="150000"/>
              </a:lnSpc>
              <a:buNone/>
            </a:pPr>
            <a:r>
              <a:rPr b="1" i="1" lang="en-PH" sz="1800" spc="-1" strike="noStrike">
                <a:latin typeface="Lato"/>
              </a:rPr>
              <a:t>Example</a:t>
            </a:r>
            <a:r>
              <a:rPr b="0" lang="en-PH" sz="1800" spc="-1" strike="noStrike">
                <a:latin typeface="Lato"/>
              </a:rPr>
              <a:t>: </a:t>
            </a:r>
            <a:endParaRPr b="0" lang="en-PH" sz="1800" spc="-1" strike="noStrike">
              <a:latin typeface="Lato"/>
            </a:endParaRPr>
          </a:p>
          <a:p>
            <a:pPr>
              <a:lnSpc>
                <a:spcPct val="100000"/>
              </a:lnSpc>
              <a:buNone/>
            </a:pPr>
            <a:r>
              <a:rPr b="0" lang="en-PH" sz="1800" spc="-1" strike="noStrike">
                <a:latin typeface="Lato"/>
              </a:rPr>
              <a:t>	</a:t>
            </a:r>
            <a:r>
              <a:rPr b="0" lang="en-PH" sz="1800" spc="-1" strike="noStrike">
                <a:latin typeface="Lato"/>
              </a:rPr>
              <a:t>I was working on my modules when my brother called me.</a:t>
            </a:r>
            <a:endParaRPr b="0" lang="en-PH" sz="1800" spc="-1" strike="noStrike">
              <a:latin typeface="Lato"/>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In the given example, was working is the action that was in progress in the past, and called is the interrupting action.</a:t>
            </a:r>
            <a:endParaRPr b="0" lang="en-PH" sz="1800" spc="-1" strike="noStrike">
              <a:latin typeface="Lato"/>
            </a:endParaRPr>
          </a:p>
        </p:txBody>
      </p:sp>
      <p:sp>
        <p:nvSpPr>
          <p:cNvPr id="175" name="PlaceHolder 17"/>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76" name=""/>
          <p:cNvSpPr txBox="1"/>
          <p:nvPr/>
        </p:nvSpPr>
        <p:spPr>
          <a:xfrm>
            <a:off x="4172760" y="1478880"/>
            <a:ext cx="3208680" cy="41220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Progressive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720000" y="1944000"/>
            <a:ext cx="10980000" cy="4716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1800" spc="-1" strike="noStrike">
                <a:solidFill>
                  <a:srgbClr val="8d281e"/>
                </a:solidFill>
                <a:latin typeface="Lato"/>
              </a:rPr>
              <a:t>Future Progressive Aspect</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The future progressive aspect indicates an action that will last for a duration of time at some point in the future. This aspect is formed by using will + be + -ing form of the verb. We use the same time expressions for the simple future aspect of the verb like later, tomorrow, next week, next month, and the like.</a:t>
            </a:r>
            <a:endParaRPr b="0" lang="en-PH" sz="1800" spc="-1" strike="noStrike">
              <a:latin typeface="Lato"/>
            </a:endParaRPr>
          </a:p>
          <a:p>
            <a:pPr>
              <a:lnSpc>
                <a:spcPct val="150000"/>
              </a:lnSpc>
              <a:buNone/>
            </a:pPr>
            <a:endParaRPr b="0" lang="en-PH" sz="1800" spc="-1" strike="noStrike">
              <a:latin typeface="Lato"/>
            </a:endParaRPr>
          </a:p>
          <a:p>
            <a:pPr>
              <a:lnSpc>
                <a:spcPct val="150000"/>
              </a:lnSpc>
              <a:buNone/>
            </a:pPr>
            <a:r>
              <a:rPr b="1" i="1" lang="en-PH" sz="1800" spc="-1" strike="noStrike">
                <a:latin typeface="Lato"/>
              </a:rPr>
              <a:t>Example: </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I will be attending another school next year.</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	</a:t>
            </a:r>
            <a:r>
              <a:rPr b="0" lang="en-PH" sz="1800" spc="-1" strike="noStrike">
                <a:latin typeface="Lato"/>
              </a:rPr>
              <a:t>In the given example, the action that will be in progress at some point next year is will be attending.</a:t>
            </a:r>
            <a:endParaRPr b="0" lang="en-PH" sz="1800" spc="-1" strike="noStrike">
              <a:latin typeface="Lato"/>
            </a:endParaRPr>
          </a:p>
        </p:txBody>
      </p:sp>
      <p:sp>
        <p:nvSpPr>
          <p:cNvPr id="178" name="PlaceHolder 9"/>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79" name=""/>
          <p:cNvSpPr txBox="1"/>
          <p:nvPr/>
        </p:nvSpPr>
        <p:spPr>
          <a:xfrm>
            <a:off x="4172400" y="1478520"/>
            <a:ext cx="3208680" cy="41220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Progressive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936000" y="2016000"/>
            <a:ext cx="10260000" cy="468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2600" spc="-1" strike="noStrike">
                <a:solidFill>
                  <a:srgbClr val="8d281e"/>
                </a:solidFill>
                <a:latin typeface="Lato"/>
                <a:ea typeface="font0000000029add01a"/>
              </a:rPr>
              <a:t>Perfect Progressive Aspect</a:t>
            </a:r>
            <a:endParaRPr b="0" lang="en-PH" sz="26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perfect progressive aspect, shows both continuous and completed actions.</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	</a:t>
            </a: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medical workers are tired now because they have been working since last night.</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81" name="PlaceHolder 11"/>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82" name=""/>
          <p:cNvSpPr txBox="1"/>
          <p:nvPr/>
        </p:nvSpPr>
        <p:spPr>
          <a:xfrm>
            <a:off x="843480" y="3385080"/>
            <a:ext cx="2036520" cy="394920"/>
          </a:xfrm>
          <a:prstGeom prst="rect">
            <a:avLst/>
          </a:prstGeom>
          <a:noFill/>
          <a:ln w="0">
            <a:noFill/>
          </a:ln>
        </p:spPr>
        <p:txBody>
          <a:bodyPr lIns="90000" rIns="90000" tIns="45000" bIns="45000" anchor="t">
            <a:noAutofit/>
          </a:bodyPr>
          <a:p>
            <a:r>
              <a:rPr b="1" i="1" lang="en-PH" sz="1800" spc="-1" strike="noStrike">
                <a:latin typeface="Lato"/>
              </a:rPr>
              <a:t>Example:</a:t>
            </a:r>
            <a:endParaRPr b="1"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612000" y="1656000"/>
            <a:ext cx="10980000" cy="216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2000" spc="-1" strike="noStrike">
                <a:solidFill>
                  <a:srgbClr val="8d281e"/>
                </a:solidFill>
                <a:latin typeface="Lato"/>
                <a:ea typeface="font0000000029add01a"/>
              </a:rPr>
              <a:t>Present Perfect Progressive Aspect</a:t>
            </a:r>
            <a:endParaRPr b="0" lang="en-PH" sz="20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In contrast to the present progressive aspect, the present perfect progressive aspect indicates an action, which has a connection with the present or now. The present perfect progressive aspect is formed by using has (singular subject)/have (plural subject) + been + the -ing form of the verb.</a:t>
            </a:r>
            <a:endParaRPr b="0" lang="en-PH" sz="1800" spc="-1" strike="noStrike">
              <a:latin typeface="Arial"/>
            </a:endParaRPr>
          </a:p>
          <a:p>
            <a:pPr>
              <a:lnSpc>
                <a:spcPct val="150000"/>
              </a:lnSpc>
              <a:buNone/>
            </a:pPr>
            <a:r>
              <a:rPr b="1" i="1" lang="en-PH" sz="1800" spc="-1" strike="noStrike">
                <a:solidFill>
                  <a:srgbClr val="000000"/>
                </a:solidFill>
                <a:latin typeface="Lato"/>
                <a:ea typeface="font0000000029add01a"/>
              </a:rPr>
              <a:t>The present perfect progressive aspect has the following uses:</a:t>
            </a:r>
            <a:endParaRPr b="0" lang="en-PH" sz="1800" spc="-1" strike="noStrike">
              <a:latin typeface="Arial"/>
            </a:endParaRPr>
          </a:p>
        </p:txBody>
      </p:sp>
      <p:sp>
        <p:nvSpPr>
          <p:cNvPr id="184" name="PlaceHolder 16"/>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85" name=""/>
          <p:cNvSpPr txBox="1"/>
          <p:nvPr/>
        </p:nvSpPr>
        <p:spPr>
          <a:xfrm>
            <a:off x="720000" y="3780000"/>
            <a:ext cx="10800000" cy="284760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font0000000029add01a"/>
              </a:rPr>
              <a:t>1. It indicates an action that began in the past and stopped recently. There is usually a result in the “now” or present time.</a:t>
            </a:r>
            <a:endParaRPr b="0" lang="en-PH" sz="1800" spc="-1" strike="noStrike">
              <a:latin typeface="Arial"/>
            </a:endParaRPr>
          </a:p>
          <a:p>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 I am tired now because I have been exercising.</a:t>
            </a:r>
            <a:endParaRPr b="0" lang="en-PH" sz="1800" spc="-1" strike="noStrike">
              <a:latin typeface="Arial"/>
            </a:endParaRPr>
          </a:p>
          <a:p>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b. The ground is wet now because it has been raining.</a:t>
            </a:r>
            <a:endParaRPr b="0" lang="en-PH" sz="1800" spc="-1" strike="noStrike">
              <a:latin typeface="Arial"/>
            </a:endParaRPr>
          </a:p>
          <a:p>
            <a:r>
              <a:rPr b="0" lang="en-PH" sz="1800" spc="-1" strike="noStrike">
                <a:solidFill>
                  <a:srgbClr val="000000"/>
                </a:solidFill>
                <a:latin typeface="Lato"/>
                <a:ea typeface="font0000000029add01a"/>
              </a:rPr>
              <a:t>2. It indicates an action that started in the past and is continuing up to now. We use the time modifiers for or since.</a:t>
            </a:r>
            <a:endParaRPr b="0" lang="en-PH" sz="1800" spc="-1" strike="noStrike">
              <a:latin typeface="Arial"/>
            </a:endParaRPr>
          </a:p>
          <a:p>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 I have been studying this module for an hour now.</a:t>
            </a:r>
            <a:endParaRPr b="0" lang="en-PH" sz="1800" spc="-1" strike="noStrike">
              <a:latin typeface="Arial"/>
            </a:endParaRPr>
          </a:p>
          <a:p>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b. My kuya has been cleaning the whole house since this morning.</a:t>
            </a:r>
            <a:endParaRPr b="0" lang="en-PH" sz="1800" spc="-1" strike="noStrike">
              <a:latin typeface="Arial"/>
            </a:endParaRPr>
          </a:p>
        </p:txBody>
      </p:sp>
      <p:sp>
        <p:nvSpPr>
          <p:cNvPr id="186" name=""/>
          <p:cNvSpPr txBox="1"/>
          <p:nvPr/>
        </p:nvSpPr>
        <p:spPr>
          <a:xfrm>
            <a:off x="4028760" y="1478880"/>
            <a:ext cx="4107240" cy="73404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Perfect Progressive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720000" y="2016000"/>
            <a:ext cx="10980000" cy="216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1800" spc="-1" strike="noStrike">
                <a:solidFill>
                  <a:srgbClr val="8d281e"/>
                </a:solidFill>
                <a:latin typeface="Lato"/>
              </a:rPr>
              <a:t>Past Perfect Progressive Aspect</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The past perfect progressive aspect is similar to the past perfect aspect except that it indicates a longer first past action before another past action. This aspect is formed by using had + been + -ing form of the verb. The second past action uses the simple past aspect of the verb.</a:t>
            </a:r>
            <a:endParaRPr b="0" lang="en-PH" sz="1800" spc="-1" strike="noStrike">
              <a:latin typeface="Lato"/>
            </a:endParaRPr>
          </a:p>
          <a:p>
            <a:pPr>
              <a:lnSpc>
                <a:spcPct val="150000"/>
              </a:lnSpc>
              <a:buNone/>
            </a:pPr>
            <a:endParaRPr b="0" lang="en-PH" sz="1800" spc="-1" strike="noStrike">
              <a:latin typeface="Lato"/>
            </a:endParaRPr>
          </a:p>
          <a:p>
            <a:pPr>
              <a:lnSpc>
                <a:spcPct val="150000"/>
              </a:lnSpc>
              <a:buNone/>
            </a:pPr>
            <a:r>
              <a:rPr b="1" i="1" lang="en-PH" sz="1800" spc="-1" strike="noStrike">
                <a:latin typeface="Lato"/>
              </a:rPr>
              <a:t>Example:</a:t>
            </a:r>
            <a:r>
              <a:rPr b="0" lang="en-PH" sz="1800" spc="-1" strike="noStrike">
                <a:latin typeface="Lato"/>
              </a:rPr>
              <a:t> </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The dam overflowed with water because it had been raining all night. </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	</a:t>
            </a:r>
            <a:r>
              <a:rPr b="0" lang="en-PH" sz="1800" spc="-1" strike="noStrike">
                <a:latin typeface="Lato"/>
              </a:rPr>
              <a:t>In the given example, the longer first past action, which was in progress, is had been raining. The second past action is overflowed.</a:t>
            </a:r>
            <a:endParaRPr b="0" lang="en-PH" sz="1800" spc="-1" strike="noStrike">
              <a:latin typeface="Lato"/>
            </a:endParaRPr>
          </a:p>
        </p:txBody>
      </p:sp>
      <p:sp>
        <p:nvSpPr>
          <p:cNvPr id="188" name="PlaceHolder 2"/>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89" name=""/>
          <p:cNvSpPr txBox="1"/>
          <p:nvPr/>
        </p:nvSpPr>
        <p:spPr>
          <a:xfrm>
            <a:off x="4029120" y="1479240"/>
            <a:ext cx="4107240" cy="73404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Perfect Progressive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
          <p:cNvSpPr/>
          <p:nvPr/>
        </p:nvSpPr>
        <p:spPr>
          <a:xfrm>
            <a:off x="720000" y="2016000"/>
            <a:ext cx="10980000" cy="4716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1800" spc="-1" strike="noStrike">
                <a:solidFill>
                  <a:srgbClr val="8d281e"/>
                </a:solidFill>
                <a:latin typeface="Lato"/>
              </a:rPr>
              <a:t>Future Perfect Progressive Aspect</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The future perfect progressive aspect indicates an action that will start in the future and will last within a set amount of time. This aspect is formed by using will + have + been + -ing form of the verb</a:t>
            </a:r>
            <a:endParaRPr b="0" lang="en-PH" sz="1800" spc="-1" strike="noStrike">
              <a:latin typeface="Lato"/>
            </a:endParaRPr>
          </a:p>
          <a:p>
            <a:pPr>
              <a:lnSpc>
                <a:spcPct val="150000"/>
              </a:lnSpc>
              <a:buNone/>
            </a:pPr>
            <a:endParaRPr b="0" lang="en-PH" sz="1800" spc="-1" strike="noStrike">
              <a:latin typeface="Lato"/>
            </a:endParaRPr>
          </a:p>
          <a:p>
            <a:pPr>
              <a:lnSpc>
                <a:spcPct val="150000"/>
              </a:lnSpc>
              <a:buNone/>
            </a:pPr>
            <a:endParaRPr b="0" lang="en-PH" sz="1800" spc="-1" strike="noStrike">
              <a:latin typeface="Lato"/>
            </a:endParaRPr>
          </a:p>
          <a:p>
            <a:pPr>
              <a:lnSpc>
                <a:spcPct val="150000"/>
              </a:lnSpc>
              <a:buNone/>
            </a:pPr>
            <a:r>
              <a:rPr b="1" i="1" lang="en-PH" sz="1800" spc="-1" strike="noStrike">
                <a:latin typeface="Lato"/>
              </a:rPr>
              <a:t>Example: </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I will have been studying this module for three hours by 3:00 p.m.</a:t>
            </a:r>
            <a:endParaRPr b="0" lang="en-PH" sz="1800" spc="-1" strike="noStrike">
              <a:latin typeface="Lato"/>
            </a:endParaRPr>
          </a:p>
          <a:p>
            <a:pPr>
              <a:lnSpc>
                <a:spcPct val="150000"/>
              </a:lnSpc>
              <a:buNone/>
            </a:pPr>
            <a:r>
              <a:rPr b="0" lang="en-PH" sz="1800" spc="-1" strike="noStrike">
                <a:latin typeface="Lato"/>
              </a:rPr>
              <a:t>	</a:t>
            </a:r>
            <a:r>
              <a:rPr b="0" lang="en-PH" sz="1800" spc="-1" strike="noStrike">
                <a:latin typeface="Lato"/>
              </a:rPr>
              <a:t>	</a:t>
            </a:r>
            <a:r>
              <a:rPr b="0" lang="en-PH" sz="1800" spc="-1" strike="noStrike">
                <a:latin typeface="Lato"/>
              </a:rPr>
              <a:t>In the given example, the action will have been studying will be finished at 3:00 p.m.</a:t>
            </a:r>
            <a:endParaRPr b="0" lang="en-PH" sz="1800" spc="-1" strike="noStrike">
              <a:latin typeface="Lato"/>
            </a:endParaRPr>
          </a:p>
        </p:txBody>
      </p:sp>
      <p:sp>
        <p:nvSpPr>
          <p:cNvPr id="191" name="PlaceHolder 10"/>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92" name=""/>
          <p:cNvSpPr txBox="1"/>
          <p:nvPr/>
        </p:nvSpPr>
        <p:spPr>
          <a:xfrm>
            <a:off x="4029120" y="1479240"/>
            <a:ext cx="4107240" cy="73404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Perfect Progressive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504000" y="1584000"/>
            <a:ext cx="7596000" cy="4716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rPr>
              <a:t>Write the correct aspect of the verb inside the parenthesis</a:t>
            </a:r>
            <a:endParaRPr b="0" lang="en-PH" sz="1800" spc="-1" strike="noStrike">
              <a:latin typeface="Lato"/>
            </a:endParaRPr>
          </a:p>
          <a:p>
            <a:pPr>
              <a:lnSpc>
                <a:spcPct val="150000"/>
              </a:lnSpc>
              <a:buNone/>
            </a:pPr>
            <a:r>
              <a:rPr b="0" lang="en-PH" sz="1800" spc="-1" strike="noStrike">
                <a:latin typeface="Lato"/>
              </a:rPr>
              <a:t>to complete each sentence. Time expressions are given in each sentence to serve as your clues.</a:t>
            </a:r>
            <a:endParaRPr b="0" lang="en-PH" sz="1800" spc="-1" strike="noStrike">
              <a:latin typeface="Lato"/>
            </a:endParaRPr>
          </a:p>
          <a:p>
            <a:pPr>
              <a:lnSpc>
                <a:spcPct val="150000"/>
              </a:lnSpc>
              <a:buNone/>
            </a:pPr>
            <a:r>
              <a:rPr b="0" lang="en-PH" sz="1800" spc="-1" strike="noStrike">
                <a:latin typeface="Lato"/>
              </a:rPr>
              <a:t>1. My ate and I (play) the guitar since we were six years old.</a:t>
            </a:r>
            <a:endParaRPr b="0" lang="en-PH" sz="1800" spc="-1" strike="noStrike">
              <a:latin typeface="Lato"/>
            </a:endParaRPr>
          </a:p>
          <a:p>
            <a:pPr>
              <a:lnSpc>
                <a:spcPct val="150000"/>
              </a:lnSpc>
              <a:buNone/>
            </a:pPr>
            <a:r>
              <a:rPr b="0" lang="en-PH" sz="1800" spc="-1" strike="noStrike">
                <a:latin typeface="Lato"/>
              </a:rPr>
              <a:t>2. Last night, while my family and I (celebrate), we (hear) a loud crashing sound outside our house.</a:t>
            </a:r>
            <a:endParaRPr b="0" lang="en-PH" sz="1800" spc="-1" strike="noStrike">
              <a:latin typeface="Lato"/>
            </a:endParaRPr>
          </a:p>
          <a:p>
            <a:pPr>
              <a:lnSpc>
                <a:spcPct val="150000"/>
              </a:lnSpc>
              <a:buNone/>
            </a:pPr>
            <a:r>
              <a:rPr b="0" lang="en-PH" sz="1800" spc="-1" strike="noStrike">
                <a:latin typeface="Lato"/>
              </a:rPr>
              <a:t>3. It is fortunate that the residents (evacuate) the area before the water level in the river (rise) yesterday.</a:t>
            </a:r>
            <a:endParaRPr b="0" lang="en-PH" sz="1800" spc="-1" strike="noStrike">
              <a:latin typeface="Lato"/>
            </a:endParaRPr>
          </a:p>
          <a:p>
            <a:pPr>
              <a:lnSpc>
                <a:spcPct val="150000"/>
              </a:lnSpc>
              <a:buNone/>
            </a:pPr>
            <a:r>
              <a:rPr b="0" lang="en-PH" sz="1800" spc="-1" strike="noStrike">
                <a:latin typeface="Lato"/>
              </a:rPr>
              <a:t>4. The volunteers (clean) the whole shore before the day ends tomorrow.</a:t>
            </a:r>
            <a:endParaRPr b="0" lang="en-PH" sz="1800" spc="-1" strike="noStrike">
              <a:latin typeface="Lato"/>
            </a:endParaRPr>
          </a:p>
          <a:p>
            <a:r>
              <a:rPr b="0" lang="en-PH" sz="1800" spc="-1" strike="noStrike">
                <a:latin typeface="Lato"/>
                <a:ea typeface=""/>
              </a:rPr>
              <a:t>5. Right now, the medical workers (administer) vaccines at the health </a:t>
            </a:r>
            <a:r>
              <a:rPr b="0" lang="en-PH" sz="1800" spc="-1" strike="noStrike">
                <a:latin typeface="Lato"/>
              </a:rPr>
              <a:t>centers.</a:t>
            </a:r>
            <a:endParaRPr b="0" lang="en-PH" sz="1800" spc="-1" strike="noStrike">
              <a:latin typeface=""/>
              <a:ea typeface=""/>
            </a:endParaRPr>
          </a:p>
        </p:txBody>
      </p:sp>
      <p:sp>
        <p:nvSpPr>
          <p:cNvPr id="194" name="PlaceHolder 14"/>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95" name=""/>
          <p:cNvSpPr txBox="1"/>
          <p:nvPr/>
        </p:nvSpPr>
        <p:spPr>
          <a:xfrm>
            <a:off x="8546760" y="1548000"/>
            <a:ext cx="3405240" cy="2700000"/>
          </a:xfrm>
          <a:prstGeom prst="rect">
            <a:avLst/>
          </a:prstGeom>
          <a:noFill/>
          <a:ln w="0">
            <a:noFill/>
          </a:ln>
        </p:spPr>
        <p:txBody>
          <a:bodyPr lIns="90000" rIns="90000" tIns="45000" bIns="45000" anchor="t">
            <a:noAutofit/>
          </a:bodyPr>
          <a:p>
            <a:r>
              <a:rPr b="0" lang="en-PH" sz="1800" spc="-1" strike="noStrike">
                <a:latin typeface="Lato"/>
              </a:rPr>
              <a:t>Answers:</a:t>
            </a:r>
            <a:endParaRPr b="0" lang="en-PH" sz="1800" spc="-1" strike="noStrike">
              <a:latin typeface="Lato"/>
              <a:ea typeface=""/>
            </a:endParaRPr>
          </a:p>
          <a:p>
            <a:endParaRPr b="0" lang="en-PH" sz="1800" spc="-1" strike="noStrike">
              <a:latin typeface="Lato"/>
              <a:ea typeface=""/>
            </a:endParaRPr>
          </a:p>
          <a:p>
            <a:r>
              <a:rPr b="0" lang="en-PH" sz="1800" spc="-1" strike="noStrike">
                <a:latin typeface="Lato"/>
              </a:rPr>
              <a:t>1. have played/have been playing</a:t>
            </a:r>
            <a:endParaRPr b="0" lang="en-PH" sz="1800" spc="-1" strike="noStrike">
              <a:latin typeface="Lato"/>
              <a:ea typeface=""/>
            </a:endParaRPr>
          </a:p>
          <a:p>
            <a:r>
              <a:rPr b="0" lang="en-PH" sz="1800" spc="-1" strike="noStrike">
                <a:latin typeface="Lato"/>
              </a:rPr>
              <a:t>2. were celebrating, heard</a:t>
            </a:r>
            <a:endParaRPr b="0" lang="en-PH" sz="1800" spc="-1" strike="noStrike">
              <a:latin typeface="Lato"/>
              <a:ea typeface=""/>
            </a:endParaRPr>
          </a:p>
          <a:p>
            <a:r>
              <a:rPr b="0" lang="en-PH" sz="1800" spc="-1" strike="noStrike">
                <a:latin typeface="Lato"/>
              </a:rPr>
              <a:t>3. had evacuated, rose</a:t>
            </a:r>
            <a:endParaRPr b="0" lang="en-PH" sz="1800" spc="-1" strike="noStrike">
              <a:latin typeface="Lato"/>
              <a:ea typeface=""/>
            </a:endParaRPr>
          </a:p>
          <a:p>
            <a:r>
              <a:rPr b="0" lang="en-PH" sz="1800" spc="-1" strike="noStrike">
                <a:latin typeface="Lato"/>
              </a:rPr>
              <a:t>4. will have cleaned</a:t>
            </a:r>
            <a:endParaRPr b="0" lang="en-PH" sz="1800" spc="-1" strike="noStrike">
              <a:latin typeface="Lato"/>
              <a:ea typeface=""/>
            </a:endParaRPr>
          </a:p>
          <a:p>
            <a:r>
              <a:rPr b="0" lang="en-PH" sz="1800" spc="-1" strike="noStrike">
                <a:latin typeface="Lato"/>
                <a:ea typeface=""/>
              </a:rPr>
              <a:t>5. </a:t>
            </a:r>
            <a:r>
              <a:rPr b="0" lang="en-PH" sz="1800" spc="-1" strike="noStrike">
                <a:latin typeface="Lato"/>
                <a:ea typeface=""/>
              </a:rPr>
              <a:t>are administering</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00000" y="2076120"/>
            <a:ext cx="10620000" cy="395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font0000000029add01a"/>
              </a:rPr>
              <a:t>	</a:t>
            </a:r>
            <a:r>
              <a:rPr b="1" lang="en-PH" sz="1800" spc="-1" strike="noStrike">
                <a:solidFill>
                  <a:srgbClr val="000000"/>
                </a:solidFill>
                <a:latin typeface="Lato"/>
                <a:ea typeface="font0000000029add01a"/>
              </a:rPr>
              <a:t>	</a:t>
            </a:r>
            <a:r>
              <a:rPr b="1" i="1" lang="en-PH" sz="1800" spc="-1" strike="noStrike">
                <a:solidFill>
                  <a:srgbClr val="000000"/>
                </a:solidFill>
                <a:latin typeface="Lato"/>
                <a:ea typeface="font0000000029add01a"/>
              </a:rPr>
              <a:t>Tense</a:t>
            </a:r>
            <a:r>
              <a:rPr b="0" lang="en-PH" sz="1800" spc="-1" strike="noStrike">
                <a:solidFill>
                  <a:srgbClr val="000000"/>
                </a:solidFill>
                <a:latin typeface="Lato"/>
                <a:ea typeface="font0000000029add01a"/>
              </a:rPr>
              <a:t> tells when something happens or when a situation occurs. It has three elements placed under the time column: present, past, and future. These three time periods run through all the aspect components: simple, progressive, and perfect. The verb below differentiates tense from aspect as to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While tense indicates when a situation happens, </a:t>
            </a:r>
            <a:r>
              <a:rPr b="1" i="1" lang="en-PH" sz="1800" spc="-1" strike="noStrike">
                <a:solidFill>
                  <a:srgbClr val="000000"/>
                </a:solidFill>
                <a:latin typeface="Lato"/>
                <a:ea typeface="DejaVu Sans"/>
              </a:rPr>
              <a:t>aspect</a:t>
            </a:r>
            <a:r>
              <a:rPr b="0" lang="en-PH" sz="1800" spc="-1" strike="noStrike">
                <a:solidFill>
                  <a:srgbClr val="000000"/>
                </a:solidFill>
                <a:latin typeface="Lato"/>
                <a:ea typeface="DejaVu Sans"/>
              </a:rPr>
              <a:t> tells how an action happens, how a speaker views an action, how frequent an action happens, and how long (duration) an action is.</a:t>
            </a:r>
            <a:r>
              <a:rPr b="0" lang="en-PH" sz="1800" spc="-1" strike="noStrike">
                <a:solidFill>
                  <a:srgbClr val="000000"/>
                </a:solidFill>
                <a:latin typeface="Lato"/>
                <a:ea typeface="DejaVu Sans"/>
              </a:rPr>
              <a:t> While the simple aspect is part of the aspect of verbs, this lesson will center only on the perfect aspect and progressive aspect.</a:t>
            </a:r>
            <a:endParaRPr b="0" lang="en-PH" sz="1800" spc="-1" strike="noStrike">
              <a:latin typeface="Arial"/>
            </a:endParaRPr>
          </a:p>
        </p:txBody>
      </p:sp>
      <p:sp>
        <p:nvSpPr>
          <p:cNvPr id="126" name="PlaceHolder 4"/>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27" name=""/>
          <p:cNvSpPr/>
          <p:nvPr/>
        </p:nvSpPr>
        <p:spPr>
          <a:xfrm>
            <a:off x="3708000" y="1387800"/>
            <a:ext cx="4319640" cy="411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Verb Tense and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3"/>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graphicFrame>
        <p:nvGraphicFramePr>
          <p:cNvPr id="129" name=""/>
          <p:cNvGraphicFramePr/>
          <p:nvPr/>
        </p:nvGraphicFramePr>
        <p:xfrm>
          <a:off x="1980000" y="2194560"/>
          <a:ext cx="9719640" cy="3995640"/>
        </p:xfrm>
        <a:graphic>
          <a:graphicData uri="http://schemas.openxmlformats.org/drawingml/2006/table">
            <a:tbl>
              <a:tblPr/>
              <a:tblGrid>
                <a:gridCol w="1199160"/>
                <a:gridCol w="2298240"/>
                <a:gridCol w="2005920"/>
                <a:gridCol w="2021760"/>
                <a:gridCol w="2194920"/>
              </a:tblGrid>
              <a:tr h="1220400">
                <a:tc>
                  <a:txBody>
                    <a:bodyPr lIns="90000" rIns="90000" anchor="ctr">
                      <a:noAutofit/>
                    </a:bodyPr>
                    <a:p>
                      <a:pPr algn="ctr">
                        <a:lnSpc>
                          <a:spcPct val="100000"/>
                        </a:lnSpc>
                        <a:buNone/>
                      </a:pPr>
                      <a:r>
                        <a:rPr b="1" lang="en-PH" sz="1700" spc="-1" strike="noStrike">
                          <a:latin typeface="Lato"/>
                        </a:rPr>
                        <a:t>Time</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700" spc="-1" strike="noStrike">
                          <a:latin typeface="Lato"/>
                        </a:rPr>
                        <a:t>Simple</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700" spc="-1" strike="noStrike">
                          <a:latin typeface="Lato"/>
                        </a:rPr>
                        <a:t>Simple Progressive</a:t>
                      </a:r>
                      <a:br/>
                      <a:r>
                        <a:rPr b="1" lang="en-PH" sz="1700" spc="-1" strike="noStrike">
                          <a:latin typeface="Lato"/>
                        </a:rPr>
                        <a:t>(be + ing)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700" spc="-1" strike="noStrike">
                          <a:latin typeface="Lato"/>
                        </a:rPr>
                        <a:t>Perfect (has/</a:t>
                      </a:r>
                      <a:endParaRPr b="0" lang="en-PH" sz="1700" spc="-1" strike="noStrike">
                        <a:latin typeface="Arial"/>
                      </a:endParaRPr>
                    </a:p>
                    <a:p>
                      <a:pPr algn="ctr">
                        <a:lnSpc>
                          <a:spcPct val="100000"/>
                        </a:lnSpc>
                        <a:buNone/>
                      </a:pPr>
                      <a:r>
                        <a:rPr b="1" lang="en-PH" sz="1700" spc="-1" strike="noStrike">
                          <a:latin typeface="Lato"/>
                        </a:rPr>
                        <a:t>have/had+</a:t>
                      </a:r>
                      <a:endParaRPr b="0" lang="en-PH" sz="1700" spc="-1" strike="noStrike">
                        <a:latin typeface="Arial"/>
                      </a:endParaRPr>
                    </a:p>
                    <a:p>
                      <a:pPr algn="ctr">
                        <a:lnSpc>
                          <a:spcPct val="100000"/>
                        </a:lnSpc>
                        <a:buNone/>
                      </a:pPr>
                      <a:r>
                        <a:rPr b="1" lang="en-PH" sz="1700" spc="-1" strike="noStrike">
                          <a:latin typeface="Lato"/>
                        </a:rPr>
                        <a:t>participle)</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700" spc="-1" strike="noStrike">
                          <a:latin typeface="Lato"/>
                        </a:rPr>
                        <a:t>Perfect</a:t>
                      </a:r>
                      <a:endParaRPr b="0" lang="en-PH" sz="1700" spc="-1" strike="noStrike">
                        <a:latin typeface="Arial"/>
                      </a:endParaRPr>
                    </a:p>
                    <a:p>
                      <a:pPr algn="ctr">
                        <a:lnSpc>
                          <a:spcPct val="100000"/>
                        </a:lnSpc>
                        <a:buNone/>
                      </a:pPr>
                      <a:r>
                        <a:rPr b="1" lang="en-PH" sz="1700" spc="-1" strike="noStrike">
                          <a:latin typeface="Lato"/>
                        </a:rPr>
                        <a:t>Progressive</a:t>
                      </a:r>
                      <a:endParaRPr b="0" lang="en-PH" sz="1700" spc="-1" strike="noStrike">
                        <a:latin typeface="Arial"/>
                      </a:endParaRPr>
                    </a:p>
                    <a:p>
                      <a:pPr algn="ctr">
                        <a:lnSpc>
                          <a:spcPct val="100000"/>
                        </a:lnSpc>
                        <a:buNone/>
                      </a:pPr>
                      <a:r>
                        <a:rPr b="1" lang="en-PH" sz="1700" spc="-1" strike="noStrike">
                          <a:latin typeface="Lato"/>
                        </a:rPr>
                        <a:t>(have + been</a:t>
                      </a:r>
                      <a:endParaRPr b="0" lang="en-PH" sz="1700" spc="-1" strike="noStrike">
                        <a:latin typeface="Arial"/>
                      </a:endParaRPr>
                    </a:p>
                    <a:p>
                      <a:pPr algn="ctr">
                        <a:lnSpc>
                          <a:spcPct val="100000"/>
                        </a:lnSpc>
                        <a:buNone/>
                      </a:pPr>
                      <a:r>
                        <a:rPr b="1" lang="en-PH" sz="1700" spc="-1" strike="noStrike">
                          <a:latin typeface="Lato"/>
                        </a:rPr>
                        <a:t>+ ing)</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200600">
                <a:tc>
                  <a:txBody>
                    <a:bodyPr lIns="90000" rIns="90000" anchor="t">
                      <a:noAutofit/>
                    </a:bodyPr>
                    <a:p>
                      <a:pPr>
                        <a:lnSpc>
                          <a:spcPct val="100000"/>
                        </a:lnSpc>
                        <a:buNone/>
                      </a:pPr>
                      <a:r>
                        <a:rPr b="0" lang="en-PH" sz="1700" spc="-1" strike="noStrike">
                          <a:latin typeface="Lato"/>
                        </a:rPr>
                        <a:t>Present</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[word-s/es form</a:t>
                      </a:r>
                      <a:endParaRPr b="0" lang="en-PH" sz="1700" spc="-1" strike="noStrike">
                        <a:latin typeface="Arial"/>
                      </a:endParaRPr>
                    </a:p>
                    <a:p>
                      <a:pPr>
                        <a:lnSpc>
                          <a:spcPct val="100000"/>
                        </a:lnSpc>
                        <a:buNone/>
                      </a:pPr>
                      <a:r>
                        <a:rPr b="0" lang="en-PH" sz="1700" spc="-1" strike="noStrike">
                          <a:latin typeface="Lato"/>
                        </a:rPr>
                        <a:t>(if singular)]</a:t>
                      </a:r>
                      <a:endParaRPr b="0" lang="en-PH" sz="1700" spc="-1" strike="noStrike">
                        <a:latin typeface="Arial"/>
                      </a:endParaRPr>
                    </a:p>
                    <a:p>
                      <a:pPr>
                        <a:lnSpc>
                          <a:spcPct val="100000"/>
                        </a:lnSpc>
                        <a:buNone/>
                      </a:pPr>
                      <a:r>
                        <a:rPr b="0" lang="en-PH" sz="1700" spc="-1" strike="noStrike">
                          <a:latin typeface="Lato"/>
                        </a:rPr>
                        <a:t>writes (singular)</a:t>
                      </a:r>
                      <a:endParaRPr b="0" lang="en-PH" sz="1700" spc="-1" strike="noStrike">
                        <a:latin typeface="Arial"/>
                      </a:endParaRPr>
                    </a:p>
                    <a:p>
                      <a:pPr>
                        <a:lnSpc>
                          <a:spcPct val="100000"/>
                        </a:lnSpc>
                        <a:buNone/>
                      </a:pPr>
                      <a:r>
                        <a:rPr b="0" lang="en-PH" sz="1700" spc="-1" strike="noStrike">
                          <a:latin typeface="Lato"/>
                        </a:rPr>
                        <a:t>write (plural)</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am writing</a:t>
                      </a:r>
                      <a:endParaRPr b="0" lang="en-PH" sz="1700" spc="-1" strike="noStrike">
                        <a:latin typeface="Arial"/>
                      </a:endParaRPr>
                    </a:p>
                    <a:p>
                      <a:pPr>
                        <a:lnSpc>
                          <a:spcPct val="100000"/>
                        </a:lnSpc>
                        <a:buNone/>
                      </a:pPr>
                      <a:r>
                        <a:rPr b="0" lang="en-PH" sz="1700" spc="-1" strike="noStrike">
                          <a:latin typeface="Lato"/>
                        </a:rPr>
                        <a:t>is writing</a:t>
                      </a:r>
                      <a:endParaRPr b="0" lang="en-PH" sz="1700" spc="-1" strike="noStrike">
                        <a:latin typeface="Arial"/>
                      </a:endParaRPr>
                    </a:p>
                    <a:p>
                      <a:pPr>
                        <a:lnSpc>
                          <a:spcPct val="100000"/>
                        </a:lnSpc>
                        <a:buNone/>
                      </a:pPr>
                      <a:r>
                        <a:rPr b="0" lang="en-PH" sz="1700" spc="-1" strike="noStrike">
                          <a:latin typeface="Lato"/>
                        </a:rPr>
                        <a:t>are writing</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has written</a:t>
                      </a:r>
                      <a:endParaRPr b="0" lang="en-PH" sz="1700" spc="-1" strike="noStrike">
                        <a:latin typeface="Arial"/>
                      </a:endParaRPr>
                    </a:p>
                    <a:p>
                      <a:pPr>
                        <a:lnSpc>
                          <a:spcPct val="100000"/>
                        </a:lnSpc>
                        <a:buNone/>
                      </a:pPr>
                      <a:r>
                        <a:rPr b="0" lang="en-PH" sz="1700" spc="-1" strike="noStrike">
                          <a:latin typeface="Lato"/>
                        </a:rPr>
                        <a:t>have written</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has/have</a:t>
                      </a:r>
                      <a:endParaRPr b="0" lang="en-PH" sz="1700" spc="-1" strike="noStrike">
                        <a:latin typeface="Arial"/>
                      </a:endParaRPr>
                    </a:p>
                    <a:p>
                      <a:pPr>
                        <a:lnSpc>
                          <a:spcPct val="100000"/>
                        </a:lnSpc>
                        <a:buNone/>
                      </a:pPr>
                      <a:r>
                        <a:rPr b="0" lang="en-PH" sz="1700" spc="-1" strike="noStrike">
                          <a:latin typeface="Lato"/>
                        </a:rPr>
                        <a:t>been writing</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6480">
                <a:tc>
                  <a:txBody>
                    <a:bodyPr lIns="90000" rIns="90000" anchor="t">
                      <a:noAutofit/>
                    </a:bodyPr>
                    <a:p>
                      <a:pPr>
                        <a:lnSpc>
                          <a:spcPct val="100000"/>
                        </a:lnSpc>
                        <a:buNone/>
                      </a:pPr>
                      <a:r>
                        <a:rPr b="0" lang="en-PH" sz="1700" spc="-1" strike="noStrike">
                          <a:latin typeface="Lato"/>
                        </a:rPr>
                        <a:t>Past</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[regular-d/ed]</a:t>
                      </a:r>
                      <a:endParaRPr b="0" lang="en-PH" sz="1700" spc="-1" strike="noStrike">
                        <a:latin typeface="Arial"/>
                      </a:endParaRPr>
                    </a:p>
                    <a:p>
                      <a:pPr>
                        <a:lnSpc>
                          <a:spcPct val="100000"/>
                        </a:lnSpc>
                        <a:buNone/>
                      </a:pPr>
                      <a:r>
                        <a:rPr b="0" lang="en-PH" sz="1700" spc="-1" strike="noStrike">
                          <a:latin typeface="Lato"/>
                        </a:rPr>
                        <a:t>[irregular - wrote]</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was writing</a:t>
                      </a:r>
                      <a:endParaRPr b="0" lang="en-PH" sz="1700" spc="-1" strike="noStrike">
                        <a:latin typeface="Arial"/>
                      </a:endParaRPr>
                    </a:p>
                    <a:p>
                      <a:pPr>
                        <a:lnSpc>
                          <a:spcPct val="100000"/>
                        </a:lnSpc>
                        <a:buNone/>
                      </a:pPr>
                      <a:r>
                        <a:rPr b="0" lang="en-PH" sz="1700" spc="-1" strike="noStrike">
                          <a:latin typeface="Lato"/>
                        </a:rPr>
                        <a:t>were writing</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had written</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had been</a:t>
                      </a:r>
                      <a:endParaRPr b="0" lang="en-PH" sz="1700" spc="-1" strike="noStrike">
                        <a:latin typeface="Arial"/>
                      </a:endParaRPr>
                    </a:p>
                    <a:p>
                      <a:pPr>
                        <a:lnSpc>
                          <a:spcPct val="100000"/>
                        </a:lnSpc>
                        <a:buNone/>
                      </a:pPr>
                      <a:r>
                        <a:rPr b="0" lang="en-PH" sz="1700" spc="-1" strike="noStrike">
                          <a:latin typeface="Lato"/>
                        </a:rPr>
                        <a:t>writing</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08480">
                <a:tc>
                  <a:txBody>
                    <a:bodyPr lIns="90000" rIns="90000" anchor="t">
                      <a:noAutofit/>
                    </a:bodyPr>
                    <a:p>
                      <a:pPr>
                        <a:lnSpc>
                          <a:spcPct val="100000"/>
                        </a:lnSpc>
                        <a:buNone/>
                      </a:pPr>
                      <a:r>
                        <a:rPr b="0" lang="en-PH" sz="1700" spc="-1" strike="noStrike">
                          <a:latin typeface="Lato"/>
                        </a:rPr>
                        <a:t>Future</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[will + base form]</a:t>
                      </a:r>
                      <a:endParaRPr b="0" lang="en-PH" sz="1700" spc="-1" strike="noStrike">
                        <a:latin typeface="Arial"/>
                      </a:endParaRPr>
                    </a:p>
                    <a:p>
                      <a:pPr>
                        <a:lnSpc>
                          <a:spcPct val="100000"/>
                        </a:lnSpc>
                        <a:buNone/>
                      </a:pPr>
                      <a:r>
                        <a:rPr b="0" lang="en-PH" sz="1700" spc="-1" strike="noStrike">
                          <a:latin typeface="Lato"/>
                        </a:rPr>
                        <a:t>will write</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will be writing</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will have</a:t>
                      </a:r>
                      <a:endParaRPr b="0" lang="en-PH" sz="1700" spc="-1" strike="noStrike">
                        <a:latin typeface="Arial"/>
                      </a:endParaRPr>
                    </a:p>
                    <a:p>
                      <a:pPr>
                        <a:lnSpc>
                          <a:spcPct val="100000"/>
                        </a:lnSpc>
                        <a:buNone/>
                      </a:pPr>
                      <a:r>
                        <a:rPr b="0" lang="en-PH" sz="1700" spc="-1" strike="noStrike">
                          <a:latin typeface="Lato"/>
                        </a:rPr>
                        <a:t>written</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700" spc="-1" strike="noStrike">
                          <a:latin typeface="Lato"/>
                        </a:rPr>
                        <a:t>will have been</a:t>
                      </a:r>
                      <a:endParaRPr b="0" lang="en-PH" sz="1700" spc="-1" strike="noStrike">
                        <a:latin typeface="Arial"/>
                      </a:endParaRPr>
                    </a:p>
                    <a:p>
                      <a:pPr>
                        <a:lnSpc>
                          <a:spcPct val="100000"/>
                        </a:lnSpc>
                        <a:buNone/>
                      </a:pPr>
                      <a:r>
                        <a:rPr b="0" lang="en-PH" sz="1700" spc="-1" strike="noStrike">
                          <a:latin typeface="Lato"/>
                        </a:rPr>
                        <a:t>writing</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30" name=""/>
          <p:cNvSpPr/>
          <p:nvPr/>
        </p:nvSpPr>
        <p:spPr>
          <a:xfrm>
            <a:off x="5364000" y="1387440"/>
            <a:ext cx="4319640" cy="411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ASPECT</a:t>
            </a:r>
            <a:endParaRPr b="0" lang="en-PH" sz="1800" spc="-1" strike="noStrike">
              <a:latin typeface="Arial"/>
            </a:endParaRPr>
          </a:p>
        </p:txBody>
      </p:sp>
      <p:sp>
        <p:nvSpPr>
          <p:cNvPr id="131" name=""/>
          <p:cNvSpPr/>
          <p:nvPr/>
        </p:nvSpPr>
        <p:spPr>
          <a:xfrm rot="13800">
            <a:off x="723240" y="2979360"/>
            <a:ext cx="538920" cy="16992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T</a:t>
            </a:r>
            <a:endParaRPr b="0" lang="en-PH" sz="1800" spc="-1" strike="noStrike">
              <a:latin typeface="Arial"/>
            </a:endParaRPr>
          </a:p>
          <a:p>
            <a:pPr algn="ctr">
              <a:lnSpc>
                <a:spcPct val="100000"/>
              </a:lnSpc>
              <a:buNone/>
            </a:pPr>
            <a:r>
              <a:rPr b="1" lang="en-PH" sz="1800" spc="-1" strike="noStrike">
                <a:latin typeface="Lato"/>
              </a:rPr>
              <a:t>E</a:t>
            </a:r>
            <a:endParaRPr b="0" lang="en-PH" sz="1800" spc="-1" strike="noStrike">
              <a:latin typeface="Arial"/>
            </a:endParaRPr>
          </a:p>
          <a:p>
            <a:pPr algn="ctr">
              <a:lnSpc>
                <a:spcPct val="100000"/>
              </a:lnSpc>
              <a:buNone/>
            </a:pPr>
            <a:r>
              <a:rPr b="1" lang="en-PH" sz="1800" spc="-1" strike="noStrike">
                <a:latin typeface="Lato"/>
              </a:rPr>
              <a:t>N</a:t>
            </a:r>
            <a:endParaRPr b="0" lang="en-PH" sz="1800" spc="-1" strike="noStrike">
              <a:latin typeface="Arial"/>
            </a:endParaRPr>
          </a:p>
          <a:p>
            <a:pPr algn="ctr">
              <a:lnSpc>
                <a:spcPct val="100000"/>
              </a:lnSpc>
              <a:buNone/>
            </a:pPr>
            <a:r>
              <a:rPr b="1" lang="en-PH" sz="1800" spc="-1" strike="noStrike">
                <a:latin typeface="Lato"/>
              </a:rPr>
              <a:t>S</a:t>
            </a:r>
            <a:endParaRPr b="0" lang="en-PH" sz="1800" spc="-1" strike="noStrike">
              <a:latin typeface="Arial"/>
            </a:endParaRPr>
          </a:p>
          <a:p>
            <a:pPr algn="ctr">
              <a:lnSpc>
                <a:spcPct val="100000"/>
              </a:lnSpc>
              <a:buNone/>
            </a:pPr>
            <a:r>
              <a:rPr b="1" lang="en-PH" sz="1800" spc="-1" strike="noStrike">
                <a:latin typeface="Lato"/>
              </a:rPr>
              <a:t>E</a:t>
            </a:r>
            <a:endParaRPr b="0" lang="en-PH" sz="1800" spc="-1" strike="noStrike">
              <a:latin typeface="Arial"/>
            </a:endParaRPr>
          </a:p>
        </p:txBody>
      </p:sp>
      <p:sp>
        <p:nvSpPr>
          <p:cNvPr id="132" name=""/>
          <p:cNvSpPr/>
          <p:nvPr/>
        </p:nvSpPr>
        <p:spPr>
          <a:xfrm>
            <a:off x="1440000" y="2448000"/>
            <a:ext cx="359640" cy="3419640"/>
          </a:xfrm>
          <a:custGeom>
            <a:avLst/>
            <a:gdLst/>
            <a:ahLst/>
            <a:rect l="l" t="t" r="r" b="b"/>
            <a:pathLst>
              <a:path w="1002" h="9502">
                <a:moveTo>
                  <a:pt x="1001" y="0"/>
                </a:moveTo>
                <a:cubicBezTo>
                  <a:pt x="750" y="0"/>
                  <a:pt x="500" y="395"/>
                  <a:pt x="500" y="791"/>
                </a:cubicBezTo>
                <a:lnTo>
                  <a:pt x="500" y="3958"/>
                </a:lnTo>
                <a:cubicBezTo>
                  <a:pt x="500" y="4354"/>
                  <a:pt x="250" y="4750"/>
                  <a:pt x="0" y="4750"/>
                </a:cubicBezTo>
                <a:cubicBezTo>
                  <a:pt x="250" y="4750"/>
                  <a:pt x="500" y="5146"/>
                  <a:pt x="500" y="5542"/>
                </a:cubicBezTo>
                <a:lnTo>
                  <a:pt x="500" y="8709"/>
                </a:lnTo>
                <a:cubicBezTo>
                  <a:pt x="500" y="9105"/>
                  <a:pt x="750" y="9501"/>
                  <a:pt x="1001" y="9501"/>
                </a:cubicBezTo>
              </a:path>
            </a:pathLst>
          </a:custGeom>
          <a:noFill/>
          <a:ln w="57240">
            <a:solidFill>
              <a:srgbClr val="000000"/>
            </a:solidFill>
            <a:round/>
          </a:ln>
        </p:spPr>
        <p:style>
          <a:lnRef idx="0"/>
          <a:fillRef idx="0"/>
          <a:effectRef idx="0"/>
          <a:fontRef idx="minor"/>
        </p:style>
      </p:sp>
      <p:sp>
        <p:nvSpPr>
          <p:cNvPr id="133" name=""/>
          <p:cNvSpPr/>
          <p:nvPr/>
        </p:nvSpPr>
        <p:spPr>
          <a:xfrm rot="5400000">
            <a:off x="7380000" y="-1962360"/>
            <a:ext cx="359640" cy="7920000"/>
          </a:xfrm>
          <a:custGeom>
            <a:avLst/>
            <a:gdLst/>
            <a:ahLst/>
            <a:rect l="l" t="t" r="r" b="b"/>
            <a:pathLst>
              <a:path w="1002" h="18602">
                <a:moveTo>
                  <a:pt x="1001" y="0"/>
                </a:moveTo>
                <a:cubicBezTo>
                  <a:pt x="750" y="0"/>
                  <a:pt x="500" y="775"/>
                  <a:pt x="500" y="1550"/>
                </a:cubicBezTo>
                <a:lnTo>
                  <a:pt x="500" y="7720"/>
                </a:lnTo>
                <a:cubicBezTo>
                  <a:pt x="500" y="8495"/>
                  <a:pt x="250" y="9270"/>
                  <a:pt x="0" y="9270"/>
                </a:cubicBezTo>
                <a:cubicBezTo>
                  <a:pt x="250" y="9270"/>
                  <a:pt x="500" y="10045"/>
                  <a:pt x="500" y="10820"/>
                </a:cubicBezTo>
                <a:lnTo>
                  <a:pt x="500" y="17050"/>
                </a:lnTo>
                <a:cubicBezTo>
                  <a:pt x="500" y="17825"/>
                  <a:pt x="750" y="18601"/>
                  <a:pt x="1001" y="18601"/>
                </a:cubicBezTo>
              </a:path>
            </a:pathLst>
          </a:custGeom>
          <a:noFill/>
          <a:ln w="5724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900000" y="1824120"/>
            <a:ext cx="6299640" cy="4187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2600" spc="-1" strike="noStrike">
                <a:solidFill>
                  <a:srgbClr val="8d281e"/>
                </a:solidFill>
                <a:latin typeface="Lato"/>
                <a:ea typeface="font0000000029add01a"/>
              </a:rPr>
              <a:t>Perfect Aspect</a:t>
            </a:r>
            <a:endParaRPr b="0" lang="en-PH" sz="26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There are three major components of perfect aspect: present perfect aspect, past perfect aspect, and future perfect aspect. Each is explained with sample sentences and meaningful practices.The list of past participles of irregular verbs is needed in constructing the perfect aspect. </a:t>
            </a:r>
            <a:endParaRPr b="0" lang="en-PH" sz="1800" spc="-1" strike="noStrike">
              <a:latin typeface="Arial"/>
            </a:endParaRPr>
          </a:p>
        </p:txBody>
      </p:sp>
      <p:sp>
        <p:nvSpPr>
          <p:cNvPr id="135" name="PlaceHolder 5"/>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pic>
        <p:nvPicPr>
          <p:cNvPr id="136" name="" descr=""/>
          <p:cNvPicPr/>
          <p:nvPr/>
        </p:nvPicPr>
        <p:blipFill>
          <a:blip r:embed="rId1"/>
          <a:stretch/>
        </p:blipFill>
        <p:spPr>
          <a:xfrm>
            <a:off x="7178040" y="3807360"/>
            <a:ext cx="4859640" cy="603360"/>
          </a:xfrm>
          <a:prstGeom prst="rect">
            <a:avLst/>
          </a:prstGeom>
          <a:ln w="0">
            <a:noFill/>
          </a:ln>
        </p:spPr>
      </p:pic>
      <p:sp>
        <p:nvSpPr>
          <p:cNvPr id="137" name=""/>
          <p:cNvSpPr/>
          <p:nvPr/>
        </p:nvSpPr>
        <p:spPr>
          <a:xfrm>
            <a:off x="900360" y="4570560"/>
            <a:ext cx="10799640" cy="10094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regular verbs simply need an -ed or -d endings for their past participles. To better understand the perfect aspect, refer to the given timeline presented in each perfect aspect.</a:t>
            </a:r>
            <a:endParaRPr b="0" lang="en-PH" sz="1800" spc="-1" strike="noStrike">
              <a:latin typeface="Arial"/>
            </a:endParaRPr>
          </a:p>
        </p:txBody>
      </p:sp>
      <p:pic>
        <p:nvPicPr>
          <p:cNvPr id="138" name="" descr=""/>
          <p:cNvPicPr/>
          <p:nvPr/>
        </p:nvPicPr>
        <p:blipFill>
          <a:blip r:embed="rId2"/>
          <a:stretch/>
        </p:blipFill>
        <p:spPr>
          <a:xfrm>
            <a:off x="7164000" y="2023560"/>
            <a:ext cx="2447640" cy="1858320"/>
          </a:xfrm>
          <a:prstGeom prst="rect">
            <a:avLst/>
          </a:prstGeom>
          <a:ln w="0">
            <a:noFill/>
          </a:ln>
        </p:spPr>
      </p:pic>
      <p:pic>
        <p:nvPicPr>
          <p:cNvPr id="139" name="" descr=""/>
          <p:cNvPicPr/>
          <p:nvPr/>
        </p:nvPicPr>
        <p:blipFill>
          <a:blip r:embed="rId3"/>
          <a:stretch/>
        </p:blipFill>
        <p:spPr>
          <a:xfrm>
            <a:off x="9600840" y="2019240"/>
            <a:ext cx="2447640" cy="18572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900000" y="2004120"/>
            <a:ext cx="6659640" cy="4187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1800" spc="-1" strike="noStrike">
                <a:solidFill>
                  <a:srgbClr val="8d281e"/>
                </a:solidFill>
                <a:latin typeface="Lato"/>
                <a:ea typeface="font0000000029add01a"/>
              </a:rPr>
              <a:t>Present Perfect Aspect</a:t>
            </a: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present perfect aspect with the structure </a:t>
            </a:r>
            <a:r>
              <a:rPr b="1" i="1" lang="en-PH" sz="1800" spc="-1" strike="noStrike">
                <a:solidFill>
                  <a:srgbClr val="000000"/>
                </a:solidFill>
                <a:latin typeface="Lato"/>
                <a:ea typeface="font0000000029add01a"/>
              </a:rPr>
              <a:t>has +</a:t>
            </a:r>
            <a:endParaRPr b="0" lang="en-PH" sz="1800" spc="-1" strike="noStrike">
              <a:latin typeface="Arial"/>
            </a:endParaRPr>
          </a:p>
          <a:p>
            <a:pPr>
              <a:lnSpc>
                <a:spcPct val="150000"/>
              </a:lnSpc>
              <a:buNone/>
            </a:pPr>
            <a:r>
              <a:rPr b="1" i="1" lang="en-PH" sz="1800" spc="-1" strike="noStrike">
                <a:solidFill>
                  <a:srgbClr val="000000"/>
                </a:solidFill>
                <a:latin typeface="Lato"/>
                <a:ea typeface="font0000000029add01a"/>
              </a:rPr>
              <a:t>past participle</a:t>
            </a:r>
            <a:r>
              <a:rPr b="0" lang="en-PH" sz="1800" spc="-1" strike="noStrike">
                <a:solidFill>
                  <a:srgbClr val="000000"/>
                </a:solidFill>
                <a:latin typeface="Lato"/>
                <a:ea typeface="font0000000029add01a"/>
              </a:rPr>
              <a:t> for the singular subject and </a:t>
            </a:r>
            <a:r>
              <a:rPr b="1" i="1" lang="en-PH" sz="1800" spc="-1" strike="noStrike">
                <a:solidFill>
                  <a:srgbClr val="000000"/>
                </a:solidFill>
                <a:latin typeface="Lato"/>
                <a:ea typeface="font0000000029add01a"/>
              </a:rPr>
              <a:t>have + past</a:t>
            </a:r>
            <a:endParaRPr b="0" lang="en-PH" sz="1800" spc="-1" strike="noStrike">
              <a:latin typeface="Arial"/>
            </a:endParaRPr>
          </a:p>
          <a:p>
            <a:pPr>
              <a:lnSpc>
                <a:spcPct val="150000"/>
              </a:lnSpc>
              <a:buNone/>
            </a:pPr>
            <a:r>
              <a:rPr b="1" i="1" lang="en-PH" sz="1800" spc="-1" strike="noStrike">
                <a:solidFill>
                  <a:srgbClr val="000000"/>
                </a:solidFill>
                <a:latin typeface="Lato"/>
                <a:ea typeface="font0000000029add01a"/>
              </a:rPr>
              <a:t>participle</a:t>
            </a:r>
            <a:r>
              <a:rPr b="0" lang="en-PH" sz="1800" spc="-1" strike="noStrike">
                <a:solidFill>
                  <a:srgbClr val="000000"/>
                </a:solidFill>
                <a:latin typeface="Lato"/>
                <a:ea typeface="font0000000029add01a"/>
              </a:rPr>
              <a:t> for the plural subject has several core meanings. In general, the present perfect aspect refers to actions or</a:t>
            </a: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events that started at an unknown time in the past but</a:t>
            </a: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linked to a later time, which is usually the present.</a:t>
            </a:r>
            <a:endParaRPr b="0" lang="en-PH" sz="1800" spc="-1" strike="noStrike">
              <a:latin typeface="Arial"/>
            </a:endParaRPr>
          </a:p>
        </p:txBody>
      </p:sp>
      <p:sp>
        <p:nvSpPr>
          <p:cNvPr id="141" name="PlaceHolder 8"/>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pic>
        <p:nvPicPr>
          <p:cNvPr id="142" name="" descr=""/>
          <p:cNvPicPr/>
          <p:nvPr/>
        </p:nvPicPr>
        <p:blipFill>
          <a:blip r:embed="rId1"/>
          <a:stretch/>
        </p:blipFill>
        <p:spPr>
          <a:xfrm>
            <a:off x="7490160" y="2226600"/>
            <a:ext cx="2157480" cy="2093040"/>
          </a:xfrm>
          <a:prstGeom prst="rect">
            <a:avLst/>
          </a:prstGeom>
          <a:ln w="0">
            <a:noFill/>
          </a:ln>
        </p:spPr>
      </p:pic>
      <p:pic>
        <p:nvPicPr>
          <p:cNvPr id="143" name="" descr=""/>
          <p:cNvPicPr/>
          <p:nvPr/>
        </p:nvPicPr>
        <p:blipFill>
          <a:blip r:embed="rId2"/>
          <a:stretch/>
        </p:blipFill>
        <p:spPr>
          <a:xfrm>
            <a:off x="9648000" y="2224800"/>
            <a:ext cx="2159640" cy="2094840"/>
          </a:xfrm>
          <a:prstGeom prst="rect">
            <a:avLst/>
          </a:prstGeom>
          <a:ln w="0">
            <a:noFill/>
          </a:ln>
        </p:spPr>
      </p:pic>
      <p:pic>
        <p:nvPicPr>
          <p:cNvPr id="144" name="" descr=""/>
          <p:cNvPicPr/>
          <p:nvPr/>
        </p:nvPicPr>
        <p:blipFill>
          <a:blip r:embed="rId3"/>
          <a:stretch/>
        </p:blipFill>
        <p:spPr>
          <a:xfrm>
            <a:off x="7491960" y="4308840"/>
            <a:ext cx="4319640" cy="519840"/>
          </a:xfrm>
          <a:prstGeom prst="rect">
            <a:avLst/>
          </a:prstGeom>
          <a:ln w="0">
            <a:noFill/>
          </a:ln>
        </p:spPr>
      </p:pic>
      <p:sp>
        <p:nvSpPr>
          <p:cNvPr id="145" name=""/>
          <p:cNvSpPr txBox="1"/>
          <p:nvPr/>
        </p:nvSpPr>
        <p:spPr>
          <a:xfrm>
            <a:off x="4028040" y="1478160"/>
            <a:ext cx="3208680" cy="41220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Perfect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492480" y="1800000"/>
            <a:ext cx="11027520" cy="418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000" spc="-1" strike="noStrike">
                <a:solidFill>
                  <a:srgbClr val="8d281e"/>
                </a:solidFill>
                <a:latin typeface="Lato"/>
                <a:ea typeface="font0000000029add01a"/>
              </a:rPr>
              <a:t>Uses of the Present Perfect Aspect</a:t>
            </a:r>
            <a:endParaRPr b="0" lang="en-PH" sz="2000" spc="-1" strike="noStrike">
              <a:latin typeface="Arial"/>
            </a:endParaRPr>
          </a:p>
          <a:p>
            <a:pPr>
              <a:lnSpc>
                <a:spcPct val="100000"/>
              </a:lnSpc>
              <a:buNone/>
            </a:pPr>
            <a:r>
              <a:rPr b="0" lang="en-PH" sz="1800" spc="-1" strike="noStrike">
                <a:solidFill>
                  <a:srgbClr val="000000"/>
                </a:solidFill>
                <a:latin typeface="Lato"/>
                <a:ea typeface="font0000000029add01a"/>
              </a:rPr>
              <a:t>1. It indicates continuous time from an unknown time in the past to the present.</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The emphasis is on the present meaning.</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 Daisy has finished cooking.</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b. I have already written the letter.</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first speaker wishes to include a little of the present action, whereas the second decides to end it at a definite past.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2. It may indicate continuous action from some time in the past to the present. The emphasis is on the length of time introduced by for or since.</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 Wesley has not seen her for a year now.</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b. Gizmo and Makoy have played football since they were five years old.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3. It expresses recent events with the help of the word just or recently.</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 The speaker has just arrived in the auditorium.</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b. Have you seen our English teacher recently?</a:t>
            </a:r>
            <a:endParaRPr b="0" lang="en-PH" sz="1800" spc="-1" strike="noStrike">
              <a:latin typeface="Arial"/>
            </a:endParaRPr>
          </a:p>
        </p:txBody>
      </p:sp>
      <p:sp>
        <p:nvSpPr>
          <p:cNvPr id="147" name="PlaceHolder 7"/>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48" name=""/>
          <p:cNvSpPr txBox="1"/>
          <p:nvPr/>
        </p:nvSpPr>
        <p:spPr>
          <a:xfrm>
            <a:off x="4028040" y="1478160"/>
            <a:ext cx="3208680" cy="41220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Perfect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540000" y="1692000"/>
            <a:ext cx="5760000" cy="468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2000" spc="-1" strike="noStrike">
                <a:solidFill>
                  <a:srgbClr val="8d281e"/>
                </a:solidFill>
                <a:latin typeface="Lato"/>
                <a:ea typeface="font0000000029add01a"/>
              </a:rPr>
              <a:t>Past Perfect Aspect</a:t>
            </a:r>
            <a:endParaRPr b="0" lang="en-PH" sz="20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structure of the past perfect aspect is almost the same as the present perfect except that </a:t>
            </a:r>
            <a:r>
              <a:rPr b="1" i="1" lang="en-PH" sz="1800" spc="-1" strike="noStrike">
                <a:solidFill>
                  <a:srgbClr val="000000"/>
                </a:solidFill>
                <a:latin typeface="Lato"/>
                <a:ea typeface="font0000000029add01a"/>
              </a:rPr>
              <a:t>have</a:t>
            </a:r>
            <a:r>
              <a:rPr b="0" lang="en-PH" sz="1800" spc="-1" strike="noStrike">
                <a:solidFill>
                  <a:srgbClr val="000000"/>
                </a:solidFill>
                <a:latin typeface="Lato"/>
                <a:ea typeface="font0000000029add01a"/>
              </a:rPr>
              <a:t> becomes had. The past perfect aspect indicates two actions that both happened in the past. However, the fi rst past action or the earlier action is expressed in the past perfect aspect. The second past action is expressed in the simple past aspect. We use the same time expressions as the simple past aspect such as yesterday, last week, last month, two weeks ago, three months ago, and the like.</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50" name="PlaceHolder 12"/>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pic>
        <p:nvPicPr>
          <p:cNvPr id="151" name="" descr=""/>
          <p:cNvPicPr/>
          <p:nvPr/>
        </p:nvPicPr>
        <p:blipFill>
          <a:blip r:embed="rId1"/>
          <a:stretch/>
        </p:blipFill>
        <p:spPr>
          <a:xfrm>
            <a:off x="6432480" y="1837440"/>
            <a:ext cx="2207520" cy="2410560"/>
          </a:xfrm>
          <a:prstGeom prst="rect">
            <a:avLst/>
          </a:prstGeom>
          <a:ln w="0">
            <a:noFill/>
          </a:ln>
        </p:spPr>
      </p:pic>
      <p:pic>
        <p:nvPicPr>
          <p:cNvPr id="152" name="" descr=""/>
          <p:cNvPicPr/>
          <p:nvPr/>
        </p:nvPicPr>
        <p:blipFill>
          <a:blip r:embed="rId2"/>
          <a:stretch/>
        </p:blipFill>
        <p:spPr>
          <a:xfrm>
            <a:off x="8640000" y="1837440"/>
            <a:ext cx="2206800" cy="2412000"/>
          </a:xfrm>
          <a:prstGeom prst="rect">
            <a:avLst/>
          </a:prstGeom>
          <a:ln w="0">
            <a:noFill/>
          </a:ln>
        </p:spPr>
      </p:pic>
      <p:pic>
        <p:nvPicPr>
          <p:cNvPr id="153" name="" descr=""/>
          <p:cNvPicPr/>
          <p:nvPr/>
        </p:nvPicPr>
        <p:blipFill>
          <a:blip r:embed="rId3">
            <a:alphaModFix amt="50000"/>
          </a:blip>
          <a:stretch/>
        </p:blipFill>
        <p:spPr>
          <a:xfrm>
            <a:off x="6432480" y="4248000"/>
            <a:ext cx="4398120" cy="612000"/>
          </a:xfrm>
          <a:prstGeom prst="rect">
            <a:avLst/>
          </a:prstGeom>
          <a:ln w="0">
            <a:noFill/>
          </a:ln>
        </p:spPr>
      </p:pic>
      <p:pic>
        <p:nvPicPr>
          <p:cNvPr id="154" name="" descr=""/>
          <p:cNvPicPr/>
          <p:nvPr/>
        </p:nvPicPr>
        <p:blipFill>
          <a:blip r:embed="rId4"/>
          <a:stretch/>
        </p:blipFill>
        <p:spPr>
          <a:xfrm>
            <a:off x="10830600" y="1836000"/>
            <a:ext cx="551160" cy="3024000"/>
          </a:xfrm>
          <a:prstGeom prst="rect">
            <a:avLst/>
          </a:prstGeom>
          <a:ln w="0">
            <a:noFill/>
          </a:ln>
        </p:spPr>
      </p:pic>
      <p:sp>
        <p:nvSpPr>
          <p:cNvPr id="155" name=""/>
          <p:cNvSpPr txBox="1"/>
          <p:nvPr/>
        </p:nvSpPr>
        <p:spPr>
          <a:xfrm>
            <a:off x="717480" y="5325840"/>
            <a:ext cx="10802520" cy="1622160"/>
          </a:xfrm>
          <a:prstGeom prst="rect">
            <a:avLst/>
          </a:prstGeom>
          <a:noFill/>
          <a:ln w="0">
            <a:noFill/>
          </a:ln>
        </p:spPr>
        <p:txBody>
          <a:bodyPr lIns="90000" rIns="90000" tIns="45000" bIns="45000" anchor="t">
            <a:noAutofit/>
          </a:bodyPr>
          <a:p>
            <a:r>
              <a:rPr b="0" lang="en-PH" sz="1800" spc="-1" strike="noStrike">
                <a:latin typeface="Lato"/>
              </a:rPr>
              <a:t>a. When we had reached the house, we noticed the front door was </a:t>
            </a:r>
            <a:r>
              <a:rPr b="0" lang="en-PH" sz="1800" spc="-1" strike="noStrike">
                <a:latin typeface="Lato"/>
              </a:rPr>
              <a:t>unlocked.</a:t>
            </a:r>
            <a:endParaRPr b="0" lang="en-PH" sz="1800" spc="-1" strike="noStrike">
              <a:latin typeface="Arial"/>
            </a:endParaRPr>
          </a:p>
          <a:p>
            <a:r>
              <a:rPr b="0" lang="en-PH" sz="1800" spc="-1" strike="noStrike">
                <a:latin typeface="Lato"/>
              </a:rPr>
              <a:t>b. We had decided to go inside and found a pair of old and muddy slippers someone left near the corner sofa bed.</a:t>
            </a:r>
            <a:endParaRPr b="0" lang="en-PH" sz="1800" spc="-1" strike="noStrike">
              <a:latin typeface="Arial"/>
            </a:endParaRPr>
          </a:p>
        </p:txBody>
      </p:sp>
      <p:sp>
        <p:nvSpPr>
          <p:cNvPr id="156" name=""/>
          <p:cNvSpPr txBox="1"/>
          <p:nvPr/>
        </p:nvSpPr>
        <p:spPr>
          <a:xfrm>
            <a:off x="1023480" y="5005080"/>
            <a:ext cx="2036520" cy="394920"/>
          </a:xfrm>
          <a:prstGeom prst="rect">
            <a:avLst/>
          </a:prstGeom>
          <a:noFill/>
          <a:ln w="0">
            <a:noFill/>
          </a:ln>
        </p:spPr>
        <p:txBody>
          <a:bodyPr lIns="90000" rIns="90000" tIns="45000" bIns="45000" anchor="t">
            <a:noAutofit/>
          </a:bodyPr>
          <a:p>
            <a:r>
              <a:rPr b="1" i="1" lang="en-PH" sz="1800" spc="-1" strike="noStrike">
                <a:latin typeface="Lato"/>
              </a:rPr>
              <a:t>Example:</a:t>
            </a:r>
            <a:endParaRPr b="1" lang="en-PH" sz="1800" spc="-1" strike="noStrike">
              <a:latin typeface="Arial"/>
            </a:endParaRPr>
          </a:p>
        </p:txBody>
      </p:sp>
      <p:sp>
        <p:nvSpPr>
          <p:cNvPr id="157" name=""/>
          <p:cNvSpPr txBox="1"/>
          <p:nvPr/>
        </p:nvSpPr>
        <p:spPr>
          <a:xfrm>
            <a:off x="4028040" y="1478160"/>
            <a:ext cx="3208680" cy="41220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Perfect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 descr=""/>
          <p:cNvPicPr/>
          <p:nvPr/>
        </p:nvPicPr>
        <p:blipFill>
          <a:blip r:embed="rId1"/>
          <a:srcRect l="0" t="4460" r="0" b="0"/>
          <a:stretch/>
        </p:blipFill>
        <p:spPr>
          <a:xfrm>
            <a:off x="10417680" y="2016000"/>
            <a:ext cx="577080" cy="2916000"/>
          </a:xfrm>
          <a:prstGeom prst="rect">
            <a:avLst/>
          </a:prstGeom>
          <a:ln w="0">
            <a:noFill/>
          </a:ln>
        </p:spPr>
      </p:pic>
      <p:pic>
        <p:nvPicPr>
          <p:cNvPr id="159" name="" descr=""/>
          <p:cNvPicPr/>
          <p:nvPr/>
        </p:nvPicPr>
        <p:blipFill>
          <a:blip r:embed="rId2"/>
          <a:stretch/>
        </p:blipFill>
        <p:spPr>
          <a:xfrm>
            <a:off x="6048000" y="4320000"/>
            <a:ext cx="4392000" cy="623520"/>
          </a:xfrm>
          <a:prstGeom prst="rect">
            <a:avLst/>
          </a:prstGeom>
          <a:ln w="0">
            <a:noFill/>
          </a:ln>
        </p:spPr>
      </p:pic>
      <p:sp>
        <p:nvSpPr>
          <p:cNvPr id="160" name=""/>
          <p:cNvSpPr/>
          <p:nvPr/>
        </p:nvSpPr>
        <p:spPr>
          <a:xfrm>
            <a:off x="540000" y="1980000"/>
            <a:ext cx="5040000" cy="468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2000" spc="-1" strike="noStrike">
                <a:solidFill>
                  <a:srgbClr val="8d281e"/>
                </a:solidFill>
                <a:latin typeface="Lato"/>
                <a:ea typeface="font0000000029add01a"/>
              </a:rPr>
              <a:t>Future Perfect Aspect</a:t>
            </a:r>
            <a:endParaRPr b="0" lang="en-PH" sz="20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future perfect aspect indicates an action that will be completed at some point in the future. We use the same time expressions for the simple future aspect for the future perfect aspect such as later, tomorrow, next week, next month, and the like.</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61" name="PlaceHolder 6"/>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62" name=""/>
          <p:cNvSpPr txBox="1"/>
          <p:nvPr/>
        </p:nvSpPr>
        <p:spPr>
          <a:xfrm>
            <a:off x="540000" y="4785840"/>
            <a:ext cx="10802520" cy="1622160"/>
          </a:xfrm>
          <a:prstGeom prst="rect">
            <a:avLst/>
          </a:prstGeom>
          <a:noFill/>
          <a:ln w="0">
            <a:noFill/>
          </a:ln>
        </p:spPr>
        <p:txBody>
          <a:bodyPr lIns="90000" rIns="90000" tIns="45000" bIns="45000" anchor="t">
            <a:noAutofit/>
          </a:bodyPr>
          <a:p>
            <a:r>
              <a:rPr b="0" lang="en-PH" sz="1800" spc="-1" strike="noStrike">
                <a:latin typeface="Lato"/>
              </a:rPr>
              <a:t>a. Lucy will have finished the project before the teacher collects it tomorrow.</a:t>
            </a:r>
            <a:endParaRPr b="0" lang="en-PH" sz="1800" spc="-1" strike="noStrike">
              <a:latin typeface="Arial"/>
            </a:endParaRPr>
          </a:p>
          <a:p>
            <a:r>
              <a:rPr b="0" lang="en-PH" sz="1800" spc="-1" strike="noStrike">
                <a:latin typeface="Lato"/>
              </a:rPr>
              <a:t>b. The report says people will have undergone vaccination in two years.</a:t>
            </a:r>
            <a:endParaRPr b="0" lang="en-PH" sz="1800" spc="-1" strike="noStrike">
              <a:latin typeface="Arial"/>
            </a:endParaRPr>
          </a:p>
          <a:p>
            <a:endParaRPr b="0" lang="en-PH" sz="1800" spc="-1" strike="noStrike">
              <a:latin typeface="Arial"/>
            </a:endParaRPr>
          </a:p>
        </p:txBody>
      </p:sp>
      <p:sp>
        <p:nvSpPr>
          <p:cNvPr id="163" name=""/>
          <p:cNvSpPr txBox="1"/>
          <p:nvPr/>
        </p:nvSpPr>
        <p:spPr>
          <a:xfrm>
            <a:off x="771480" y="4498920"/>
            <a:ext cx="2036520" cy="394920"/>
          </a:xfrm>
          <a:prstGeom prst="rect">
            <a:avLst/>
          </a:prstGeom>
          <a:noFill/>
          <a:ln w="0">
            <a:noFill/>
          </a:ln>
        </p:spPr>
        <p:txBody>
          <a:bodyPr lIns="90000" rIns="90000" tIns="45000" bIns="45000" anchor="t">
            <a:noAutofit/>
          </a:bodyPr>
          <a:p>
            <a:r>
              <a:rPr b="1" i="1" lang="en-PH" sz="1800" spc="-1" strike="noStrike">
                <a:latin typeface="Lato"/>
              </a:rPr>
              <a:t>Example:</a:t>
            </a:r>
            <a:endParaRPr b="1" lang="en-PH" sz="1800" spc="-1" strike="noStrike">
              <a:latin typeface="Arial"/>
            </a:endParaRPr>
          </a:p>
        </p:txBody>
      </p:sp>
      <p:pic>
        <p:nvPicPr>
          <p:cNvPr id="164" name="" descr=""/>
          <p:cNvPicPr/>
          <p:nvPr/>
        </p:nvPicPr>
        <p:blipFill>
          <a:blip r:embed="rId3"/>
          <a:stretch/>
        </p:blipFill>
        <p:spPr>
          <a:xfrm>
            <a:off x="6053040" y="1890000"/>
            <a:ext cx="2226960" cy="2430000"/>
          </a:xfrm>
          <a:prstGeom prst="rect">
            <a:avLst/>
          </a:prstGeom>
          <a:ln w="0">
            <a:noFill/>
          </a:ln>
        </p:spPr>
      </p:pic>
      <p:pic>
        <p:nvPicPr>
          <p:cNvPr id="165" name="" descr=""/>
          <p:cNvPicPr/>
          <p:nvPr/>
        </p:nvPicPr>
        <p:blipFill>
          <a:blip r:embed="rId4"/>
          <a:stretch/>
        </p:blipFill>
        <p:spPr>
          <a:xfrm>
            <a:off x="8262720" y="1890000"/>
            <a:ext cx="2226960" cy="2430000"/>
          </a:xfrm>
          <a:prstGeom prst="rect">
            <a:avLst/>
          </a:prstGeom>
          <a:ln w="0">
            <a:noFill/>
          </a:ln>
        </p:spPr>
      </p:pic>
      <p:sp>
        <p:nvSpPr>
          <p:cNvPr id="166" name=""/>
          <p:cNvSpPr txBox="1"/>
          <p:nvPr/>
        </p:nvSpPr>
        <p:spPr>
          <a:xfrm>
            <a:off x="576000" y="5560920"/>
            <a:ext cx="10620000" cy="703080"/>
          </a:xfrm>
          <a:prstGeom prst="rect">
            <a:avLst/>
          </a:prstGeom>
          <a:noFill/>
          <a:ln w="0">
            <a:noFill/>
          </a:ln>
        </p:spPr>
        <p:txBody>
          <a:bodyPr lIns="90000" rIns="90000" tIns="45000" bIns="45000" anchor="t">
            <a:noAutofit/>
          </a:bodyPr>
          <a:p>
            <a:r>
              <a:rPr b="0" lang="en-PH" sz="1800" spc="-1" strike="noStrike">
                <a:latin typeface="Lato"/>
              </a:rPr>
              <a:t>	</a:t>
            </a:r>
            <a:r>
              <a:rPr b="0" lang="en-PH" sz="1800" spc="-1" strike="noStrike">
                <a:latin typeface="Lato"/>
              </a:rPr>
              <a:t>The sentence examples show how the future perfect aspect works with the help of will have + past participle of a regular or irregular verb.</a:t>
            </a:r>
            <a:endParaRPr b="0" lang="en-PH" sz="1800" spc="-1" strike="noStrike">
              <a:latin typeface="Arial"/>
            </a:endParaRPr>
          </a:p>
        </p:txBody>
      </p:sp>
      <p:sp>
        <p:nvSpPr>
          <p:cNvPr id="167" name=""/>
          <p:cNvSpPr txBox="1"/>
          <p:nvPr/>
        </p:nvSpPr>
        <p:spPr>
          <a:xfrm>
            <a:off x="4027680" y="1477800"/>
            <a:ext cx="3208680" cy="41220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font0000000029add01a"/>
              </a:rPr>
              <a:t>Perfect Aspect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540000" y="1980000"/>
            <a:ext cx="10980000" cy="468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i="1" lang="en-PH" sz="2600" spc="-1" strike="noStrike">
                <a:solidFill>
                  <a:srgbClr val="8d281e"/>
                </a:solidFill>
                <a:latin typeface="Lato"/>
                <a:ea typeface="font0000000029add01a"/>
              </a:rPr>
              <a:t>Progressive Aspect</a:t>
            </a:r>
            <a:endParaRPr b="0" lang="en-PH" sz="26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The progressive aspect indicates actions that are continuous but not completed. </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	</a:t>
            </a:r>
            <a:endParaRPr b="0" lang="en-PH" sz="1800" spc="-1" strike="noStrike">
              <a:latin typeface="Arial"/>
            </a:endParaRPr>
          </a:p>
          <a:p>
            <a:pPr>
              <a:lnSpc>
                <a:spcPct val="150000"/>
              </a:lnSpc>
              <a:buNone/>
            </a:pPr>
            <a:r>
              <a:rPr b="0" lang="en-PH" sz="1800" spc="-1" strike="noStrike">
                <a:solidFill>
                  <a:srgbClr val="000000"/>
                </a:solidFill>
                <a:latin typeface="Lato"/>
                <a:ea typeface="font0000000029add01a"/>
              </a:rPr>
              <a:t>	</a:t>
            </a:r>
            <a:r>
              <a:rPr b="0" lang="en-PH" sz="1800" spc="-1" strike="noStrike" u="sng">
                <a:solidFill>
                  <a:srgbClr val="000000"/>
                </a:solidFill>
                <a:uFillTx/>
                <a:latin typeface="Lato"/>
                <a:ea typeface="font0000000029add01a"/>
              </a:rPr>
              <a:t>Are you going</a:t>
            </a:r>
            <a:r>
              <a:rPr b="0" lang="en-PH" sz="1800" spc="-1" strike="noStrike">
                <a:solidFill>
                  <a:srgbClr val="000000"/>
                </a:solidFill>
                <a:latin typeface="Lato"/>
                <a:ea typeface="font0000000029add01a"/>
              </a:rPr>
              <a:t> to sleep right now, Lucy?</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69" name="PlaceHolder 13"/>
          <p:cNvSpPr/>
          <p:nvPr/>
        </p:nvSpPr>
        <p:spPr>
          <a:xfrm>
            <a:off x="398160" y="11160"/>
            <a:ext cx="10436400" cy="1788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Correct Aspects of Verbs to Compose Clear Sentences</a:t>
            </a:r>
            <a:endParaRPr b="0" lang="en-PH" sz="3600" spc="-1" strike="noStrike">
              <a:latin typeface="Arial"/>
            </a:endParaRPr>
          </a:p>
        </p:txBody>
      </p:sp>
      <p:sp>
        <p:nvSpPr>
          <p:cNvPr id="170" name=""/>
          <p:cNvSpPr txBox="1"/>
          <p:nvPr/>
        </p:nvSpPr>
        <p:spPr>
          <a:xfrm>
            <a:off x="608400" y="3381840"/>
            <a:ext cx="2036520" cy="394920"/>
          </a:xfrm>
          <a:prstGeom prst="rect">
            <a:avLst/>
          </a:prstGeom>
          <a:noFill/>
          <a:ln w="0">
            <a:noFill/>
          </a:ln>
        </p:spPr>
        <p:txBody>
          <a:bodyPr lIns="90000" rIns="90000" tIns="45000" bIns="45000" anchor="t">
            <a:noAutofit/>
          </a:bodyPr>
          <a:p>
            <a:r>
              <a:rPr b="1" i="1" lang="en-PH" sz="1800" spc="-1" strike="noStrike">
                <a:latin typeface="Lato"/>
              </a:rPr>
              <a:t>Example:</a:t>
            </a:r>
            <a:endParaRPr b="1"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855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2023-03-09T11:31:25Z</dcterms:modified>
  <cp:revision>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