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200" cy="68410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080" cy="2782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7520" cy="38455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7520" cy="367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200" cy="618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3640" cy="9536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720" cy="1017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6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9520" cy="33678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3060000"/>
            <a:ext cx="8083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Making a Timeline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1260000" y="648000"/>
            <a:ext cx="10079640" cy="446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</a:rPr>
              <a:t>Choose </a:t>
            </a:r>
            <a:r>
              <a:rPr b="1" lang="en-PH" sz="2000" spc="-1" strike="noStrike">
                <a:latin typeface="Lato"/>
              </a:rPr>
              <a:t>a</a:t>
            </a:r>
            <a:r>
              <a:rPr b="0" lang="en-PH" sz="2000" spc="-1" strike="noStrike">
                <a:latin typeface="Lato"/>
              </a:rPr>
              <a:t> or </a:t>
            </a:r>
            <a:r>
              <a:rPr b="1" lang="en-PH" sz="2000" spc="-1" strike="noStrike">
                <a:latin typeface="Lato"/>
              </a:rPr>
              <a:t>an</a:t>
            </a:r>
            <a:r>
              <a:rPr b="0" lang="en-PH" sz="2000" spc="-1" strike="noStrike">
                <a:latin typeface="Lato"/>
              </a:rPr>
              <a:t> appropriately.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</a:rPr>
              <a:t>1. I have __________ friend.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</a:rPr>
              <a:t>2. We always play __________ exciting game online.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</a:rPr>
              <a:t>3. At ti mes, we watch __________ movie with our parents.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</a:rPr>
              <a:t>4. We eat in __________ restaurant.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</a:rPr>
              <a:t>5. When it rains, we share__________ umbrella.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8100000" y="3663000"/>
            <a:ext cx="3949920" cy="245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900000" y="900000"/>
            <a:ext cx="10079640" cy="10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latin typeface="Lato"/>
              </a:rPr>
              <a:t>Writing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Follow the arrows as you copy each letter. Write the letters neatly and clearly.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624240" y="1980000"/>
            <a:ext cx="10895400" cy="39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7020000" y="1080000"/>
            <a:ext cx="5054400" cy="4815360"/>
          </a:xfrm>
          <a:prstGeom prst="rect">
            <a:avLst/>
          </a:prstGeom>
          <a:ln w="0">
            <a:noFill/>
          </a:ln>
        </p:spPr>
      </p:pic>
      <p:sp>
        <p:nvSpPr>
          <p:cNvPr id="126" name=""/>
          <p:cNvSpPr/>
          <p:nvPr/>
        </p:nvSpPr>
        <p:spPr>
          <a:xfrm>
            <a:off x="900000" y="252000"/>
            <a:ext cx="9000000" cy="62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000" spc="-1" strike="noStrike">
                <a:latin typeface="Lato"/>
              </a:rPr>
              <a:t>Making a Timeline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by Joseph A. Z.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Have you seen a timeline? People use it to understand history.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It shows what happened at different times. A timeline 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looks lik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</a:rPr>
              <a:t>e a  number</a:t>
            </a:r>
            <a:r>
              <a:rPr b="0" lang="en-PH" sz="2000" spc="-1" strike="noStrike">
                <a:latin typeface="Lato"/>
              </a:rPr>
              <a:t> line. You can make a timeline to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record important  events in your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</a:rPr>
              <a:t> life.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Start by drawing a straight line on a piece of paper.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Make small slash marks to show important events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in 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</a:rPr>
              <a:t>your life. On top</a:t>
            </a:r>
            <a:r>
              <a:rPr b="0" lang="en-PH" sz="2000" spc="-1" strike="noStrike">
                <a:latin typeface="Lato"/>
              </a:rPr>
              <a:t> of the line, write the year or dates. 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Below the line, write 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</a:rPr>
              <a:t>the events. You</a:t>
            </a:r>
            <a:r>
              <a:rPr b="0" lang="en-PH" sz="2000" spc="-1" strike="noStrike">
                <a:latin typeface="Lato"/>
              </a:rPr>
              <a:t> may start with the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year you were born.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	</a:t>
            </a:r>
            <a:endParaRPr b="0" lang="en-PH" sz="20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6645600" y="1440000"/>
            <a:ext cx="5414400" cy="450000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900000" y="1260000"/>
            <a:ext cx="9000000" cy="39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Then, you can also show the year you first said a word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or 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</a:rPr>
              <a:t>the first time</a:t>
            </a:r>
            <a:r>
              <a:rPr b="0" lang="en-PH" sz="2000" spc="-1" strike="noStrike">
                <a:latin typeface="Lato"/>
              </a:rPr>
              <a:t> you walked. Write the year you went to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school for the first 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</a:rPr>
              <a:t>time. You can</a:t>
            </a:r>
            <a:r>
              <a:rPr b="0" lang="en-PH" sz="2000" spc="-1" strike="noStrike">
                <a:latin typeface="Lato"/>
              </a:rPr>
              <a:t> include all the dates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of important events in your life. You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</a:rPr>
              <a:t> can ask your</a:t>
            </a:r>
            <a:r>
              <a:rPr b="0" lang="en-PH" sz="2000" spc="-1" strike="noStrike">
                <a:latin typeface="Lato"/>
              </a:rPr>
              <a:t>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parents/guardians/relatives to give you all the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important dates you need.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1090800" y="897840"/>
            <a:ext cx="394884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€ÞQåþ"/>
              </a:rPr>
              <a:t>Below is a sample timeline: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720000" y="2160000"/>
            <a:ext cx="10979640" cy="237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720000" y="612000"/>
            <a:ext cx="1044000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latin typeface="Lato"/>
              </a:rPr>
              <a:t>Alphabet Knowledge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Recall the letters of the English alphabet. Listen and repeat as the teacher reads the letters aloud.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299960" y="2160000"/>
            <a:ext cx="9032040" cy="37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1080000" y="468000"/>
            <a:ext cx="9179640" cy="50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latin typeface="Lato"/>
              </a:rPr>
              <a:t>Oral Language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The following expressions can be used to get information or make things clear: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000" spc="-1" strike="noStrike">
                <a:latin typeface="Lato"/>
              </a:rPr>
              <a:t>Examples: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“</a:t>
            </a:r>
            <a:r>
              <a:rPr b="0" lang="en-PH" sz="2000" spc="-1" strike="noStrike">
                <a:latin typeface="Lato"/>
              </a:rPr>
              <a:t>May I know…?”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“</a:t>
            </a:r>
            <a:r>
              <a:rPr b="0" lang="en-PH" sz="2000" spc="-1" strike="noStrike">
                <a:latin typeface="Lato"/>
              </a:rPr>
              <a:t>Please tell me about…”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“</a:t>
            </a:r>
            <a:r>
              <a:rPr b="0" lang="en-PH" sz="2000" spc="-1" strike="noStrike">
                <a:latin typeface="Lato"/>
              </a:rPr>
              <a:t>I would like to know more about…”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“</a:t>
            </a:r>
            <a:r>
              <a:rPr b="0" lang="en-PH" sz="2000" spc="-1" strike="noStrike">
                <a:latin typeface="Lato"/>
              </a:rPr>
              <a:t>Can you explain…?”</a:t>
            </a:r>
            <a:endParaRPr b="0" lang="en-PH" sz="20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1260000" y="2160000"/>
            <a:ext cx="3065760" cy="3277800"/>
          </a:xfrm>
          <a:prstGeom prst="rect">
            <a:avLst/>
          </a:prstGeom>
          <a:ln w="0">
            <a:noFill/>
          </a:ln>
        </p:spPr>
      </p:pic>
      <p:sp>
        <p:nvSpPr>
          <p:cNvPr id="135" name=""/>
          <p:cNvSpPr/>
          <p:nvPr/>
        </p:nvSpPr>
        <p:spPr>
          <a:xfrm>
            <a:off x="900000" y="360000"/>
            <a:ext cx="10439640" cy="17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2400" spc="-1" strike="noStrike" u="dbl">
                <a:uFillTx/>
                <a:latin typeface="Lato"/>
              </a:rPr>
              <a:t>Grammar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Read the given groups of words that are taken from the reading selection: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1" lang="en-PH" sz="2000" spc="-1" strike="noStrike">
                <a:latin typeface="Lato"/>
              </a:rPr>
              <a:t>a</a:t>
            </a: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  <a:ea typeface="€ÞQåþ"/>
              </a:rPr>
              <a:t>timeline</a:t>
            </a:r>
            <a:r>
              <a:rPr b="0" lang="en-PH" sz="2000" spc="-1" strike="noStrike">
                <a:latin typeface="Lato"/>
                <a:ea typeface="€ÞQåþ"/>
              </a:rPr>
              <a:t>	</a:t>
            </a:r>
            <a:r>
              <a:rPr b="0" lang="en-PH" sz="2000" spc="-1" strike="noStrike">
                <a:latin typeface="Lato"/>
                <a:ea typeface="€ÞQåþ"/>
              </a:rPr>
              <a:t>	</a:t>
            </a:r>
            <a:r>
              <a:rPr b="0" lang="en-PH" sz="2000" spc="-1" strike="noStrike">
                <a:latin typeface="Lato"/>
                <a:ea typeface="€ÞQåþ"/>
              </a:rPr>
              <a:t>	</a:t>
            </a:r>
            <a:r>
              <a:rPr b="1" lang="en-PH" sz="2000" spc="-1" strike="noStrike">
                <a:latin typeface="Lato"/>
                <a:ea typeface="€ÞQåþ"/>
              </a:rPr>
              <a:t>an </a:t>
            </a:r>
            <a:r>
              <a:rPr b="0" lang="en-PH" sz="2000" spc="-1" strike="noStrike">
                <a:latin typeface="Lato"/>
                <a:ea typeface="€ÞQåþ"/>
              </a:rPr>
              <a:t>event </a:t>
            </a:r>
            <a:r>
              <a:rPr b="0" lang="en-PH" sz="2000" spc="-1" strike="noStrike">
                <a:latin typeface="Lato"/>
                <a:ea typeface="€ÞQåþ"/>
              </a:rPr>
              <a:t>	</a:t>
            </a:r>
            <a:r>
              <a:rPr b="0" lang="en-PH" sz="2000" spc="-1" strike="noStrike">
                <a:latin typeface="Lato"/>
                <a:ea typeface="€ÞQåþ"/>
              </a:rPr>
              <a:t>	</a:t>
            </a:r>
            <a:r>
              <a:rPr b="0" lang="en-PH" sz="2000" spc="-1" strike="noStrike">
                <a:latin typeface="Lato"/>
                <a:ea typeface="€ÞQåþ"/>
              </a:rPr>
              <a:t>	</a:t>
            </a:r>
            <a:r>
              <a:rPr b="0" lang="en-PH" sz="2000" spc="-1" strike="noStrike">
                <a:latin typeface="Lato"/>
                <a:ea typeface="€ÞQåþ"/>
              </a:rPr>
              <a:t>	</a:t>
            </a:r>
            <a:r>
              <a:rPr b="1" lang="en-PH" sz="2000" spc="-1" strike="noStrike">
                <a:latin typeface="Lato"/>
                <a:ea typeface="€ÞQåþ"/>
              </a:rPr>
              <a:t>a</a:t>
            </a:r>
            <a:r>
              <a:rPr b="0" lang="en-PH" sz="2000" spc="-1" strike="noStrike">
                <a:latin typeface="Lato"/>
                <a:ea typeface="€ÞQåþ"/>
              </a:rPr>
              <a:t> line </a:t>
            </a:r>
            <a:r>
              <a:rPr b="0" lang="en-PH" sz="2000" spc="-1" strike="noStrike">
                <a:latin typeface="Lato"/>
                <a:ea typeface="€ÞQåþ"/>
              </a:rPr>
              <a:t>	</a:t>
            </a:r>
            <a:r>
              <a:rPr b="0" lang="en-PH" sz="2000" spc="-1" strike="noStrike">
                <a:latin typeface="Lato"/>
                <a:ea typeface="€ÞQåþ"/>
              </a:rPr>
              <a:t>	</a:t>
            </a:r>
            <a:r>
              <a:rPr b="0" lang="en-PH" sz="2000" spc="-1" strike="noStrike">
                <a:latin typeface="Lato"/>
                <a:ea typeface="€ÞQåþ"/>
              </a:rPr>
              <a:t>	</a:t>
            </a:r>
            <a:r>
              <a:rPr b="1" lang="en-PH" sz="2000" spc="-1" strike="noStrike">
                <a:latin typeface="Lato"/>
                <a:ea typeface="€ÞQåþ"/>
              </a:rPr>
              <a:t>an</a:t>
            </a:r>
            <a:r>
              <a:rPr b="0" lang="en-PH" sz="2000" spc="-1" strike="noStrike">
                <a:latin typeface="Lato"/>
                <a:ea typeface="€ÞQåþ"/>
              </a:rPr>
              <a:t> information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000" spc="-1" strike="noStrike">
                <a:latin typeface="Lato"/>
                <a:ea typeface="€ÞQåþ"/>
              </a:rPr>
              <a:t>Below are more phrases that start with </a:t>
            </a:r>
            <a:r>
              <a:rPr b="1" lang="en-PH" sz="2000" spc="-1" strike="noStrike">
                <a:latin typeface="Lato"/>
                <a:ea typeface="€ÞQåþ"/>
              </a:rPr>
              <a:t>a</a:t>
            </a:r>
            <a:r>
              <a:rPr b="0" lang="en-PH" sz="2000" spc="-1" strike="noStrike">
                <a:latin typeface="Lato"/>
                <a:ea typeface="€ÞQåþ"/>
              </a:rPr>
              <a:t> or </a:t>
            </a:r>
            <a:r>
              <a:rPr b="1" lang="en-PH" sz="2000" spc="-1" strike="noStrike">
                <a:latin typeface="Lato"/>
                <a:ea typeface="€ÞQåþ"/>
              </a:rPr>
              <a:t>an</a:t>
            </a:r>
            <a:r>
              <a:rPr b="0" lang="en-PH" sz="2000" spc="-1" strike="noStrike">
                <a:latin typeface="Lato"/>
                <a:ea typeface="€ÞQåþ"/>
              </a:rPr>
              <a:t>. Note how </a:t>
            </a:r>
            <a:r>
              <a:rPr b="1" lang="en-PH" sz="2000" spc="-1" strike="noStrike">
                <a:latin typeface="Lato"/>
                <a:ea typeface="€ÞQåþ"/>
              </a:rPr>
              <a:t>a</a:t>
            </a:r>
            <a:r>
              <a:rPr b="0" lang="en-PH" sz="2000" spc="-1" strike="noStrike">
                <a:latin typeface="Lato"/>
                <a:ea typeface="€ÞQåþ"/>
              </a:rPr>
              <a:t> or </a:t>
            </a:r>
            <a:r>
              <a:rPr b="1" lang="en-PH" sz="2000" spc="-1" strike="noStrike">
                <a:latin typeface="Lato"/>
                <a:ea typeface="€ÞQåþ"/>
              </a:rPr>
              <a:t>an</a:t>
            </a:r>
            <a:r>
              <a:rPr b="0" lang="en-PH" sz="2000" spc="-1" strike="noStrike">
                <a:latin typeface="Lato"/>
                <a:ea typeface="€ÞQåþ"/>
              </a:rPr>
              <a:t> is used.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332000" y="5184000"/>
            <a:ext cx="296676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 boy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6480000" y="2520000"/>
            <a:ext cx="3612240" cy="2441520"/>
          </a:xfrm>
          <a:prstGeom prst="rect">
            <a:avLst/>
          </a:prstGeom>
          <a:ln w="0">
            <a:noFill/>
          </a:ln>
        </p:spPr>
      </p:pic>
      <p:sp>
        <p:nvSpPr>
          <p:cNvPr id="138" name=""/>
          <p:cNvSpPr/>
          <p:nvPr/>
        </p:nvSpPr>
        <p:spPr>
          <a:xfrm>
            <a:off x="7560000" y="5220000"/>
            <a:ext cx="21596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an ant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1247400" y="720000"/>
            <a:ext cx="3612240" cy="227412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6393960" y="587880"/>
            <a:ext cx="4225680" cy="283176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3"/>
          <a:stretch/>
        </p:blipFill>
        <p:spPr>
          <a:xfrm>
            <a:off x="1440000" y="3204000"/>
            <a:ext cx="3612240" cy="288756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4"/>
          <a:stretch/>
        </p:blipFill>
        <p:spPr>
          <a:xfrm>
            <a:off x="7020000" y="3808080"/>
            <a:ext cx="3599640" cy="1987560"/>
          </a:xfrm>
          <a:prstGeom prst="rect">
            <a:avLst/>
          </a:prstGeom>
          <a:ln w="0">
            <a:noFill/>
          </a:ln>
        </p:spPr>
      </p:pic>
      <p:sp>
        <p:nvSpPr>
          <p:cNvPr id="143" name=""/>
          <p:cNvSpPr/>
          <p:nvPr/>
        </p:nvSpPr>
        <p:spPr>
          <a:xfrm>
            <a:off x="2520000" y="2908080"/>
            <a:ext cx="1026000" cy="61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 car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7560000" y="3315240"/>
            <a:ext cx="23331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an elephant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2216880" y="5868000"/>
            <a:ext cx="15267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 dog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7740000" y="5760000"/>
            <a:ext cx="143676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an insect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1141200" y="2556000"/>
            <a:ext cx="3612240" cy="2217240"/>
          </a:xfrm>
          <a:prstGeom prst="rect">
            <a:avLst/>
          </a:prstGeom>
          <a:ln w="0">
            <a:noFill/>
          </a:ln>
        </p:spPr>
      </p:pic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6790680" y="2433240"/>
            <a:ext cx="3846600" cy="215640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3"/>
          <a:stretch/>
        </p:blipFill>
        <p:spPr>
          <a:xfrm>
            <a:off x="1141200" y="144000"/>
            <a:ext cx="3333600" cy="2329920"/>
          </a:xfrm>
          <a:prstGeom prst="rect">
            <a:avLst/>
          </a:prstGeom>
          <a:ln w="0">
            <a:noFill/>
          </a:ln>
        </p:spPr>
      </p:pic>
      <p:sp>
        <p:nvSpPr>
          <p:cNvPr id="150" name=""/>
          <p:cNvSpPr/>
          <p:nvPr/>
        </p:nvSpPr>
        <p:spPr>
          <a:xfrm>
            <a:off x="2520000" y="2224080"/>
            <a:ext cx="1026000" cy="61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a fish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7272000" y="2307240"/>
            <a:ext cx="23331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an ostrich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2324880" y="4536000"/>
            <a:ext cx="15267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a girl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7740000" y="4464000"/>
            <a:ext cx="19800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an umbrella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4"/>
          <a:stretch/>
        </p:blipFill>
        <p:spPr>
          <a:xfrm>
            <a:off x="6033960" y="108000"/>
            <a:ext cx="4225680" cy="2196360"/>
          </a:xfrm>
          <a:prstGeom prst="rect">
            <a:avLst/>
          </a:prstGeom>
          <a:ln w="0">
            <a:noFill/>
          </a:ln>
        </p:spPr>
      </p:pic>
      <p:sp>
        <p:nvSpPr>
          <p:cNvPr id="155" name=""/>
          <p:cNvSpPr/>
          <p:nvPr/>
        </p:nvSpPr>
        <p:spPr>
          <a:xfrm>
            <a:off x="2016000" y="5062680"/>
            <a:ext cx="8279640" cy="9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en-PH" sz="2000" spc="-1" strike="noStrike">
                <a:latin typeface="Lato"/>
              </a:rPr>
              <a:t>A</a:t>
            </a:r>
            <a:r>
              <a:rPr b="0" lang="en-PH" sz="2000" spc="-1" strike="noStrike">
                <a:latin typeface="Lato"/>
              </a:rPr>
              <a:t> is used before a word that starts with a consonant sound.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en-PH" sz="2000" spc="-1" strike="noStrike">
                <a:latin typeface="Lato"/>
              </a:rPr>
              <a:t>An</a:t>
            </a:r>
            <a:r>
              <a:rPr b="0" lang="en-PH" sz="2000" spc="-1" strike="noStrike">
                <a:latin typeface="Lato"/>
              </a:rPr>
              <a:t> is used before a word that starts with a vowel sound.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1800000" y="5076000"/>
            <a:ext cx="8819640" cy="1079640"/>
          </a:xfrm>
          <a:prstGeom prst="rect">
            <a:avLst/>
          </a:prstGeom>
          <a:solidFill>
            <a:srgbClr val="729fcf">
              <a:alpha val="11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2023-08-10T15:29:05Z</dcterms:modified>
  <cp:revision>181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