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14360" cy="678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21240" cy="2721240"/>
          </a:xfrm>
          <a:prstGeom prst="rect">
            <a:avLst/>
          </a:prstGeom>
          <a:ln w="0">
            <a:noFill/>
          </a:ln>
        </p:spPr>
      </p:pic>
      <p:sp>
        <p:nvSpPr>
          <p:cNvPr id="2" name="Rectangle 5"/>
          <p:cNvSpPr/>
          <p:nvPr/>
        </p:nvSpPr>
        <p:spPr>
          <a:xfrm>
            <a:off x="3487320" y="1475280"/>
            <a:ext cx="8626680" cy="3784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26680" cy="3063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14360" cy="557280"/>
          </a:xfrm>
          <a:prstGeom prst="rect">
            <a:avLst/>
          </a:prstGeom>
          <a:ln w="0">
            <a:noFill/>
          </a:ln>
        </p:spPr>
      </p:pic>
      <p:sp>
        <p:nvSpPr>
          <p:cNvPr id="43" name="Rectangle 7"/>
          <p:cNvSpPr/>
          <p:nvPr/>
        </p:nvSpPr>
        <p:spPr>
          <a:xfrm>
            <a:off x="10868760" y="0"/>
            <a:ext cx="892800" cy="892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56880" cy="956880"/>
          </a:xfrm>
          <a:prstGeom prst="rect">
            <a:avLst/>
          </a:prstGeom>
          <a:ln w="0">
            <a:noFill/>
          </a:ln>
        </p:spPr>
      </p:pic>
      <p:sp>
        <p:nvSpPr>
          <p:cNvPr id="45" name="TextBox 9"/>
          <p:cNvSpPr/>
          <p:nvPr/>
        </p:nvSpPr>
        <p:spPr>
          <a:xfrm>
            <a:off x="185400" y="6362280"/>
            <a:ext cx="4614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38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38680" cy="330696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96000" y="2774880"/>
            <a:ext cx="7548480" cy="130824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4000" spc="-1" strike="noStrike">
                <a:solidFill>
                  <a:srgbClr val="ffffff"/>
                </a:solidFill>
                <a:latin typeface="Lato"/>
                <a:ea typeface="AppleSystemUIFont"/>
              </a:rPr>
              <a:t>Statistical Data and Data Gathering</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p:nvPr>
        </p:nvSpPr>
        <p:spPr>
          <a:xfrm>
            <a:off x="609480" y="1080000"/>
            <a:ext cx="10910520" cy="5040000"/>
          </a:xfrm>
          <a:prstGeom prst="rect">
            <a:avLst/>
          </a:prstGeom>
          <a:noFill/>
          <a:ln w="0">
            <a:noFill/>
          </a:ln>
        </p:spPr>
        <p:txBody>
          <a:bodyPr lIns="0" rIns="0" tIns="0" bIns="0" anchor="t">
            <a:normAutofit fontScale="96000"/>
          </a:bodyPr>
          <a:p>
            <a:pPr algn="just">
              <a:spcBef>
                <a:spcPts val="1417"/>
              </a:spcBef>
              <a:buNone/>
            </a:pPr>
            <a:r>
              <a:rPr b="1" lang="en-PH" sz="2000" spc="-1" strike="noStrike">
                <a:latin typeface="Lato"/>
              </a:rPr>
              <a:t>Statistical Instruments</a:t>
            </a:r>
            <a:endParaRPr b="0" lang="en-PH" sz="2000" spc="-1" strike="noStrike">
              <a:latin typeface="Lato"/>
            </a:endParaRPr>
          </a:p>
          <a:p>
            <a:pPr algn="just">
              <a:spcBef>
                <a:spcPts val="1417"/>
              </a:spcBef>
              <a:buNone/>
            </a:pPr>
            <a:r>
              <a:rPr b="0" lang="en-PH" sz="2000" spc="-1" strike="noStrike">
                <a:latin typeface="Lato"/>
              </a:rPr>
              <a:t> </a:t>
            </a:r>
            <a:r>
              <a:rPr b="0" lang="en-PH" sz="2000" spc="-1" strike="noStrike">
                <a:latin typeface="Lato"/>
              </a:rPr>
              <a:t>	</a:t>
            </a:r>
            <a:r>
              <a:rPr b="0" lang="en-PH" sz="2000" spc="-1" strike="noStrike">
                <a:latin typeface="Lato"/>
              </a:rPr>
              <a:t>To be able to gather data, you need to create your own or use an appropriate statistical instrument. For example, if you want to know how many of your classmates love Math, you need to ask them. The statistical instrument is your tool for collecting data. The key to selecting an appropriate statistical instrument depends on the data you need to gather.</a:t>
            </a: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r>
              <a:rPr b="0" lang="en-PH" sz="2000" spc="-1" strike="noStrike">
                <a:latin typeface="Lato"/>
              </a:rPr>
              <a:t>In the given example, what do you think is the most appropriate way to gather data from your classmates? If you are thinking of conducting a survey, then you are correct. There are many ways to do surveys conveniently online, such as creating a poll or free online questionnaire creator.</a:t>
            </a:r>
            <a:endParaRPr b="0" lang="en-PH" sz="2000" spc="-1" strike="noStrike">
              <a:latin typeface="Lato"/>
            </a:endParaRPr>
          </a:p>
          <a:p>
            <a:pPr algn="just">
              <a:spcBef>
                <a:spcPts val="1417"/>
              </a:spcBef>
              <a:buNone/>
            </a:pPr>
            <a:endParaRPr b="0" lang="en-PH" sz="2000" spc="-1" strike="noStrike">
              <a:latin typeface="Lato"/>
            </a:endParaRPr>
          </a:p>
        </p:txBody>
      </p:sp>
      <p:sp>
        <p:nvSpPr>
          <p:cNvPr id="149" name="PlaceHolder 12"/>
          <p:cNvSpPr txBox="1"/>
          <p:nvPr/>
        </p:nvSpPr>
        <p:spPr>
          <a:xfrm>
            <a:off x="609840" y="165600"/>
            <a:ext cx="10971000" cy="804960"/>
          </a:xfrm>
          <a:prstGeom prst="rect">
            <a:avLst/>
          </a:prstGeom>
          <a:noFill/>
          <a:ln w="0">
            <a:noFill/>
          </a:ln>
        </p:spPr>
        <p:txBody>
          <a:bodyPr lIns="0" rIns="0" tIns="0" bIns="0" anchor="ctr">
            <a:noAutofit/>
          </a:bodyPr>
          <a:p>
            <a:pPr>
              <a:lnSpc>
                <a:spcPct val="100000"/>
              </a:lnSpc>
              <a:buNone/>
            </a:pPr>
            <a:r>
              <a:rPr b="1" lang="en-PH" sz="3600" spc="-1" strike="noStrike">
                <a:latin typeface="Lato"/>
              </a:rPr>
              <a:t>Statistical Data and Data Gathering</a:t>
            </a:r>
            <a:endParaRPr b="0" lang="en-PH" sz="3600" spc="-1" strike="noStrike">
              <a:latin typeface="Arial"/>
            </a:endParaRPr>
          </a:p>
        </p:txBody>
      </p:sp>
      <p:graphicFrame>
        <p:nvGraphicFramePr>
          <p:cNvPr id="150" name=""/>
          <p:cNvGraphicFramePr/>
          <p:nvPr/>
        </p:nvGraphicFramePr>
        <p:xfrm>
          <a:off x="2160000" y="2842920"/>
          <a:ext cx="7920000" cy="2159280"/>
        </p:xfrm>
        <a:graphic>
          <a:graphicData uri="http://schemas.openxmlformats.org/drawingml/2006/table">
            <a:tbl>
              <a:tblPr/>
              <a:tblGrid>
                <a:gridCol w="3959280"/>
                <a:gridCol w="3960720"/>
              </a:tblGrid>
              <a:tr h="379800">
                <a:tc>
                  <a:txBody>
                    <a:bodyPr lIns="90000" rIns="90000" tIns="46800" bIns="46800" anchor="ctr">
                      <a:noAutofit/>
                    </a:bodyPr>
                    <a:p>
                      <a:pPr algn="ctr">
                        <a:buNone/>
                      </a:pPr>
                      <a:r>
                        <a:rPr b="1" lang="en-PH" sz="1800" spc="-1" strike="noStrike">
                          <a:latin typeface="Lato"/>
                        </a:rPr>
                        <a:t>Type of Statistical Instrument</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Example</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19640">
                <a:tc>
                  <a:txBody>
                    <a:bodyPr lIns="90000" rIns="90000" tIns="46800" bIns="46800" anchor="t">
                      <a:noAutofit/>
                    </a:bodyPr>
                    <a:p>
                      <a:r>
                        <a:rPr b="0" lang="en-PH" sz="1600" spc="-1" strike="noStrike">
                          <a:latin typeface="Lato"/>
                        </a:rPr>
                        <a:t>1. Research-completed instruments</a:t>
                      </a:r>
                      <a:endParaRPr b="0" lang="en-PH" sz="1600" spc="-1" strike="noStrike">
                        <a:latin typeface="Lato"/>
                      </a:endParaRPr>
                    </a:p>
                    <a:p>
                      <a:r>
                        <a:rPr b="0" lang="en-PH" sz="1600" spc="-1" strike="noStrike">
                          <a:latin typeface="Lato"/>
                        </a:rPr>
                        <a:t>– </a:t>
                      </a:r>
                      <a:r>
                        <a:rPr b="0" lang="en-PH" sz="1600" spc="-1" strike="noStrike">
                          <a:latin typeface="Lato"/>
                        </a:rPr>
                        <a:t>filled by the researcher</a:t>
                      </a:r>
                      <a:endParaRPr b="0" lang="en-PH" sz="16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600" spc="-1" strike="noStrike">
                          <a:latin typeface="Lato"/>
                        </a:rPr>
                        <a:t>Rating scales, flowcharts, logs, observation forms, interview guides, tally sheets, checklists, and many more</a:t>
                      </a:r>
                      <a:endParaRPr b="0" lang="en-PH" sz="16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20360">
                <a:tc>
                  <a:txBody>
                    <a:bodyPr lIns="90000" rIns="90000" tIns="46800" bIns="46800" anchor="t">
                      <a:noAutofit/>
                    </a:bodyPr>
                    <a:p>
                      <a:r>
                        <a:rPr b="0" lang="en-PH" sz="1600" spc="-1" strike="noStrike">
                          <a:latin typeface="Lato"/>
                        </a:rPr>
                        <a:t>2. Subject-completed instruments</a:t>
                      </a:r>
                      <a:endParaRPr b="0" lang="en-PH" sz="1600" spc="-1" strike="noStrike">
                        <a:latin typeface="Lato"/>
                      </a:endParaRPr>
                    </a:p>
                    <a:p>
                      <a:r>
                        <a:rPr b="0" lang="en-PH" sz="1600" spc="-1" strike="noStrike">
                          <a:latin typeface="Lato"/>
                        </a:rPr>
                        <a:t>– </a:t>
                      </a:r>
                      <a:r>
                        <a:rPr b="0" lang="en-PH" sz="1600" spc="-1" strike="noStrike">
                          <a:latin typeface="Lato"/>
                        </a:rPr>
                        <a:t>filled by the target audience of the researcher</a:t>
                      </a:r>
                      <a:endParaRPr b="0" lang="en-PH" sz="16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600" spc="-1" strike="noStrike">
                          <a:latin typeface="Lato"/>
                        </a:rPr>
                        <a:t>Questionnaires, self-checklists, personality inventories, aptitude tests, and many more</a:t>
                      </a:r>
                      <a:endParaRPr b="0" lang="en-PH" sz="16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p:nvPr>
        </p:nvSpPr>
        <p:spPr>
          <a:xfrm>
            <a:off x="609480" y="1080000"/>
            <a:ext cx="10910520" cy="5040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Types of Data</a:t>
            </a:r>
            <a:endParaRPr b="0" lang="en-PH" sz="2000" spc="-1" strike="noStrike">
              <a:latin typeface="Lato"/>
            </a:endParaRPr>
          </a:p>
          <a:p>
            <a:pPr algn="just">
              <a:spcBef>
                <a:spcPts val="1417"/>
              </a:spcBef>
              <a:buNone/>
            </a:pPr>
            <a:r>
              <a:rPr b="0" lang="en-PH" sz="2000" spc="-1" strike="noStrike">
                <a:latin typeface="Lato"/>
              </a:rPr>
              <a:t>After formulating a statistical instrument, you need to know the type of data that you will be gathering. There are two types of data that you can collect: primary and secondary.</a:t>
            </a:r>
            <a:endParaRPr b="0" lang="en-PH" sz="2000" spc="-1" strike="noStrike">
              <a:latin typeface="Lato"/>
            </a:endParaRPr>
          </a:p>
          <a:p>
            <a:pPr algn="just">
              <a:spcBef>
                <a:spcPts val="1417"/>
              </a:spcBef>
              <a:buNone/>
            </a:pPr>
            <a:r>
              <a:rPr b="1" lang="en-PH" sz="2000" spc="-1" strike="noStrike">
                <a:latin typeface="Lato"/>
              </a:rPr>
              <a:t>Primary data</a:t>
            </a:r>
            <a:r>
              <a:rPr b="0" lang="en-PH" sz="2000" spc="-1" strike="noStrike">
                <a:latin typeface="Lato"/>
              </a:rPr>
              <a:t> are collected firsthand from a direct source. Here are some examples:</a:t>
            </a:r>
            <a:endParaRPr b="0" lang="en-PH" sz="2000" spc="-1" strike="noStrike">
              <a:latin typeface="Lato"/>
            </a:endParaRPr>
          </a:p>
          <a:p>
            <a:pPr algn="just">
              <a:spcBef>
                <a:spcPts val="1417"/>
              </a:spcBef>
              <a:buNone/>
            </a:pPr>
            <a:r>
              <a:rPr b="0" lang="en-PH" sz="2000" spc="-1" strike="noStrike">
                <a:latin typeface="Lato"/>
              </a:rPr>
              <a:t>1. If you want to know how many cars pass by your street, you can go out, observe, and tally.</a:t>
            </a:r>
            <a:endParaRPr b="0" lang="en-PH" sz="2000" spc="-1" strike="noStrike">
              <a:latin typeface="Lato"/>
            </a:endParaRPr>
          </a:p>
          <a:p>
            <a:pPr algn="just">
              <a:spcBef>
                <a:spcPts val="1417"/>
              </a:spcBef>
              <a:buNone/>
            </a:pPr>
            <a:r>
              <a:rPr b="0" lang="en-PH" sz="2000" spc="-1" strike="noStrike">
                <a:latin typeface="Lato"/>
              </a:rPr>
              <a:t>2. If you want to know the number of COVID-19 cases, you can directly go to the DOH website.</a:t>
            </a:r>
            <a:endParaRPr b="0" lang="en-PH" sz="2000" spc="-1" strike="noStrike">
              <a:latin typeface="Lato"/>
            </a:endParaRPr>
          </a:p>
          <a:p>
            <a:pPr algn="just">
              <a:spcBef>
                <a:spcPts val="1417"/>
              </a:spcBef>
              <a:buNone/>
            </a:pPr>
            <a:r>
              <a:rPr b="1" lang="en-PH" sz="2000" spc="-1" strike="noStrike">
                <a:latin typeface="Lato"/>
              </a:rPr>
              <a:t>Secondary data</a:t>
            </a:r>
            <a:r>
              <a:rPr b="0" lang="en-PH" sz="2000" spc="-1" strike="noStrike">
                <a:latin typeface="Lato"/>
              </a:rPr>
              <a:t> is obtained from any published or unpublished source. It is also known as secondhand information. This type of data restates from primary data.</a:t>
            </a:r>
            <a:endParaRPr b="0" lang="en-PH" sz="2000" spc="-1" strike="noStrike">
              <a:latin typeface="Lato"/>
            </a:endParaRPr>
          </a:p>
          <a:p>
            <a:pPr algn="just">
              <a:spcBef>
                <a:spcPts val="1417"/>
              </a:spcBef>
              <a:buNone/>
            </a:pPr>
            <a:r>
              <a:rPr b="0" lang="en-PH" sz="2000" spc="-1" strike="noStrike">
                <a:latin typeface="Lato"/>
              </a:rPr>
              <a:t>1. If you want to know the latest news, you can simply refer to the newspaper.</a:t>
            </a:r>
            <a:endParaRPr b="0" lang="en-PH" sz="2000" spc="-1" strike="noStrike">
              <a:latin typeface="Lato"/>
            </a:endParaRPr>
          </a:p>
          <a:p>
            <a:pPr algn="just">
              <a:spcBef>
                <a:spcPts val="1417"/>
              </a:spcBef>
              <a:buNone/>
            </a:pPr>
            <a:r>
              <a:rPr b="0" lang="en-PH" sz="2000" spc="-1" strike="noStrike">
                <a:latin typeface="Lato"/>
              </a:rPr>
              <a:t>2. If you want to know the history of Catholicism in the Philippines, you can refer to a history book.</a:t>
            </a:r>
            <a:endParaRPr b="0" lang="en-PH" sz="2000" spc="-1" strike="noStrike">
              <a:latin typeface="Lato"/>
            </a:endParaRPr>
          </a:p>
        </p:txBody>
      </p:sp>
      <p:sp>
        <p:nvSpPr>
          <p:cNvPr id="152" name="PlaceHolder 13"/>
          <p:cNvSpPr txBox="1"/>
          <p:nvPr/>
        </p:nvSpPr>
        <p:spPr>
          <a:xfrm>
            <a:off x="609840" y="165600"/>
            <a:ext cx="10971000" cy="804960"/>
          </a:xfrm>
          <a:prstGeom prst="rect">
            <a:avLst/>
          </a:prstGeom>
          <a:noFill/>
          <a:ln w="0">
            <a:noFill/>
          </a:ln>
        </p:spPr>
        <p:txBody>
          <a:bodyPr lIns="0" rIns="0" tIns="0" bIns="0" anchor="ctr">
            <a:noAutofit/>
          </a:bodyPr>
          <a:p>
            <a:pPr>
              <a:lnSpc>
                <a:spcPct val="100000"/>
              </a:lnSpc>
              <a:buNone/>
            </a:pPr>
            <a:r>
              <a:rPr b="1" lang="en-PH" sz="3600" spc="-1" strike="noStrike">
                <a:latin typeface="Lato"/>
              </a:rPr>
              <a:t>Statistical Data and Data Gathering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p:nvPr>
        </p:nvSpPr>
        <p:spPr>
          <a:xfrm>
            <a:off x="609480" y="1080000"/>
            <a:ext cx="10910520" cy="5040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Data Gathering</a:t>
            </a:r>
            <a:endParaRPr b="0" lang="en-PH" sz="2000" spc="-1" strike="noStrike">
              <a:latin typeface="Lato"/>
            </a:endParaRPr>
          </a:p>
          <a:p>
            <a:pPr algn="just">
              <a:spcBef>
                <a:spcPts val="1417"/>
              </a:spcBef>
              <a:buNone/>
            </a:pPr>
            <a:r>
              <a:rPr b="0" lang="en-PH" sz="2000" spc="-1" strike="noStrike">
                <a:latin typeface="Lato"/>
              </a:rPr>
              <a:t>The process of collecting information from a source is called data gathering. There are many ways to collect data:</a:t>
            </a:r>
            <a:endParaRPr b="0" lang="en-PH" sz="2000" spc="-1" strike="noStrike">
              <a:latin typeface="Lato"/>
            </a:endParaRPr>
          </a:p>
          <a:p>
            <a:pPr algn="just">
              <a:spcBef>
                <a:spcPts val="1417"/>
              </a:spcBef>
              <a:buNone/>
            </a:pPr>
            <a:endParaRPr b="0" lang="en-PH" sz="2000" spc="-1" strike="noStrike">
              <a:latin typeface="Lato"/>
            </a:endParaRPr>
          </a:p>
        </p:txBody>
      </p:sp>
      <p:sp>
        <p:nvSpPr>
          <p:cNvPr id="154" name="PlaceHolder 14"/>
          <p:cNvSpPr txBox="1"/>
          <p:nvPr/>
        </p:nvSpPr>
        <p:spPr>
          <a:xfrm>
            <a:off x="609840" y="165600"/>
            <a:ext cx="10971000" cy="804960"/>
          </a:xfrm>
          <a:prstGeom prst="rect">
            <a:avLst/>
          </a:prstGeom>
          <a:noFill/>
          <a:ln w="0">
            <a:noFill/>
          </a:ln>
        </p:spPr>
        <p:txBody>
          <a:bodyPr lIns="0" rIns="0" tIns="0" bIns="0" anchor="ctr">
            <a:noAutofit/>
          </a:bodyPr>
          <a:p>
            <a:pPr>
              <a:lnSpc>
                <a:spcPct val="100000"/>
              </a:lnSpc>
              <a:buNone/>
            </a:pPr>
            <a:r>
              <a:rPr b="1" lang="en-PH" sz="3600" spc="-1" strike="noStrike">
                <a:latin typeface="Lato"/>
              </a:rPr>
              <a:t>Statistical Data and Data Gathering</a:t>
            </a:r>
            <a:endParaRPr b="0" lang="en-PH" sz="3600" spc="-1" strike="noStrike">
              <a:latin typeface="Arial"/>
            </a:endParaRPr>
          </a:p>
        </p:txBody>
      </p:sp>
      <p:graphicFrame>
        <p:nvGraphicFramePr>
          <p:cNvPr id="155" name=""/>
          <p:cNvGraphicFramePr/>
          <p:nvPr/>
        </p:nvGraphicFramePr>
        <p:xfrm>
          <a:off x="1476000" y="2366640"/>
          <a:ext cx="9359640" cy="3599280"/>
        </p:xfrm>
        <a:graphic>
          <a:graphicData uri="http://schemas.openxmlformats.org/drawingml/2006/table">
            <a:tbl>
              <a:tblPr/>
              <a:tblGrid>
                <a:gridCol w="3207600"/>
                <a:gridCol w="6152040"/>
              </a:tblGrid>
              <a:tr h="415080">
                <a:tc>
                  <a:txBody>
                    <a:bodyPr lIns="90000" rIns="90000" tIns="46800" bIns="46800" anchor="ctr">
                      <a:noAutofit/>
                    </a:bodyPr>
                    <a:p>
                      <a:pPr algn="ctr">
                        <a:buNone/>
                      </a:pPr>
                      <a:r>
                        <a:rPr b="1" lang="en-PH" sz="2000" spc="-1" strike="noStrike">
                          <a:latin typeface="Lato"/>
                        </a:rPr>
                        <a:t>Data Collection Procedure</a:t>
                      </a:r>
                      <a:endParaRPr b="1" lang="en-PH" sz="20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2000" spc="-1" strike="noStrike">
                          <a:latin typeface="Lato"/>
                        </a:rPr>
                        <a:t>When to Use</a:t>
                      </a:r>
                      <a:endParaRPr b="1" lang="en-PH" sz="20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19640">
                <a:tc>
                  <a:txBody>
                    <a:bodyPr lIns="90000" rIns="90000" tIns="46800" bIns="46800" anchor="ctr">
                      <a:noAutofit/>
                    </a:bodyPr>
                    <a:p>
                      <a:r>
                        <a:rPr b="1" lang="en-PH" sz="1800" spc="-1" strike="noStrike">
                          <a:latin typeface="Lato"/>
                        </a:rPr>
                        <a:t>1. Survey</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1" lang="en-PH" sz="1800" spc="-1" strike="noStrike">
                          <a:latin typeface="Lato"/>
                        </a:rPr>
                        <a:t>When you need a questionnaire to collect your data</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19640">
                <a:tc>
                  <a:txBody>
                    <a:bodyPr lIns="90000" rIns="90000" tIns="46800" bIns="46800" anchor="ctr">
                      <a:noAutofit/>
                    </a:bodyPr>
                    <a:p>
                      <a:r>
                        <a:rPr b="1" lang="en-PH" sz="1800" spc="-1" strike="noStrike">
                          <a:latin typeface="Lato"/>
                        </a:rPr>
                        <a:t>2. Interviews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1" lang="en-PH" sz="1800" spc="-1" strike="noStrike">
                          <a:latin typeface="Lato"/>
                        </a:rPr>
                        <a:t>When the data you need should be coming from a person’s opinion, experiences, or preferences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19640">
                <a:tc>
                  <a:txBody>
                    <a:bodyPr lIns="90000" rIns="90000" tIns="46800" bIns="46800" anchor="ctr">
                      <a:noAutofit/>
                    </a:bodyPr>
                    <a:p>
                      <a:r>
                        <a:rPr b="1" lang="en-PH" sz="1800" spc="-1" strike="noStrike">
                          <a:latin typeface="Lato"/>
                        </a:rPr>
                        <a:t>3. Experiments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1" lang="en-PH" sz="1800" spc="-1" strike="noStrike">
                          <a:latin typeface="Lato"/>
                        </a:rPr>
                        <a:t>When the data you need should be coming from an experiment</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21080">
                <a:tc>
                  <a:txBody>
                    <a:bodyPr lIns="90000" rIns="90000" tIns="46800" bIns="46800" anchor="ctr">
                      <a:noAutofit/>
                    </a:bodyPr>
                    <a:p>
                      <a:r>
                        <a:rPr b="1" lang="en-PH" sz="1800" spc="-1" strike="noStrike">
                          <a:latin typeface="Lato"/>
                        </a:rPr>
                        <a:t>4. Observations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1" lang="en-PH" sz="1800" spc="-1" strike="noStrike">
                          <a:latin typeface="Lato"/>
                        </a:rPr>
                        <a:t>When the data that you need can be observed</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p:nvPr>
        </p:nvSpPr>
        <p:spPr>
          <a:xfrm>
            <a:off x="609480" y="1080000"/>
            <a:ext cx="10910520" cy="504000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Data Gathering</a:t>
            </a:r>
            <a:endParaRPr b="0" lang="en-PH" sz="2000" spc="-1" strike="noStrike">
              <a:latin typeface="Lato"/>
              <a:ea typeface="PingFang SC"/>
            </a:endParaRPr>
          </a:p>
          <a:p>
            <a:pPr algn="just">
              <a:lnSpc>
                <a:spcPct val="100000"/>
              </a:lnSpc>
              <a:buNone/>
            </a:pPr>
            <a:r>
              <a:rPr b="1" lang="en-PH" sz="2000" spc="-1" strike="noStrike">
                <a:latin typeface="Lato"/>
              </a:rPr>
              <a:t>Example 1:</a:t>
            </a:r>
            <a:r>
              <a:rPr b="0" lang="en-PH" sz="2000" spc="-1" strike="noStrike">
                <a:latin typeface="Lato"/>
              </a:rPr>
              <a:t> The government wants to know the preferred vaccine brand of Filipinos.</a:t>
            </a:r>
            <a:endParaRPr b="0" lang="en-PH" sz="2000" spc="-1" strike="noStrike">
              <a:latin typeface="Lato"/>
              <a:ea typeface="PingFang SC"/>
            </a:endParaRPr>
          </a:p>
          <a:p>
            <a:pPr algn="just">
              <a:lnSpc>
                <a:spcPct val="100000"/>
              </a:lnSpc>
              <a:buNone/>
            </a:pPr>
            <a:r>
              <a:rPr b="1" lang="en-PH" sz="2000" spc="-1" strike="noStrike">
                <a:latin typeface="Lato"/>
              </a:rPr>
              <a:t> </a:t>
            </a:r>
            <a:r>
              <a:rPr b="1" lang="en-PH" sz="2000" spc="-1" strike="noStrike">
                <a:latin typeface="Lato"/>
              </a:rPr>
              <a:t>	</a:t>
            </a:r>
            <a:r>
              <a:rPr b="1" lang="en-PH" sz="2000" spc="-1" strike="noStrike">
                <a:latin typeface="Lato"/>
              </a:rPr>
              <a:t>Most Appropriate Data Collection Procedure:</a:t>
            </a:r>
            <a:r>
              <a:rPr b="0" lang="en-PH" sz="2000" spc="-1" strike="noStrike">
                <a:latin typeface="Lato"/>
              </a:rPr>
              <a:t> </a:t>
            </a:r>
            <a:r>
              <a:rPr b="0" i="1" lang="en-PH" sz="2000" spc="-1" strike="noStrike">
                <a:latin typeface="Lato"/>
              </a:rPr>
              <a:t>Survey</a:t>
            </a:r>
            <a:r>
              <a:rPr b="0" lang="en-PH" sz="2000" spc="-1" strike="noStrike">
                <a:latin typeface="Lato"/>
              </a:rPr>
              <a:t>. (You want to gather data from the options presented.)</a:t>
            </a:r>
            <a:endParaRPr b="0" lang="en-PH" sz="2000" spc="-1" strike="noStrike">
              <a:latin typeface="Lato"/>
              <a:ea typeface="PingFang SC"/>
            </a:endParaRPr>
          </a:p>
          <a:p>
            <a:pPr algn="just">
              <a:lnSpc>
                <a:spcPct val="100000"/>
              </a:lnSpc>
              <a:buNone/>
            </a:pPr>
            <a:r>
              <a:rPr b="1" lang="en-PH" sz="2000" spc="-1" strike="noStrike">
                <a:latin typeface="Lato"/>
              </a:rPr>
              <a:t>Example 2:</a:t>
            </a:r>
            <a:r>
              <a:rPr b="0" lang="en-PH" sz="2000" spc="-1" strike="noStrike">
                <a:latin typeface="Lato"/>
              </a:rPr>
              <a:t> A reporter wants to know the opinion of Filipinos regarding the government’s response to the pandemic.</a:t>
            </a:r>
            <a:endParaRPr b="0" lang="en-PH" sz="2000" spc="-1" strike="noStrike">
              <a:latin typeface="Lato"/>
              <a:ea typeface="PingFang SC"/>
            </a:endParaRPr>
          </a:p>
          <a:p>
            <a:pPr algn="just">
              <a:lnSpc>
                <a:spcPct val="100000"/>
              </a:lnSpc>
              <a:buNone/>
            </a:pPr>
            <a:r>
              <a:rPr b="1" lang="en-PH" sz="2000" spc="-1" strike="noStrike">
                <a:latin typeface="Lato"/>
              </a:rPr>
              <a:t> </a:t>
            </a:r>
            <a:r>
              <a:rPr b="1" lang="en-PH" sz="2000" spc="-1" strike="noStrike">
                <a:latin typeface="Lato"/>
              </a:rPr>
              <a:t>	</a:t>
            </a:r>
            <a:r>
              <a:rPr b="1" lang="en-PH" sz="2000" spc="-1" strike="noStrike">
                <a:latin typeface="Lato"/>
              </a:rPr>
              <a:t>Most Appropriate Data Collection Procedure:</a:t>
            </a:r>
            <a:r>
              <a:rPr b="0" lang="en-PH" sz="2000" spc="-1" strike="noStrike">
                <a:latin typeface="Lato"/>
              </a:rPr>
              <a:t> </a:t>
            </a:r>
            <a:r>
              <a:rPr b="0" i="1" lang="en-PH" sz="2000" spc="-1" strike="noStrike">
                <a:latin typeface="Lato"/>
              </a:rPr>
              <a:t>Interview</a:t>
            </a:r>
            <a:r>
              <a:rPr b="0" lang="en-PH" sz="2000" spc="-1" strike="noStrike">
                <a:latin typeface="Lato"/>
              </a:rPr>
              <a:t>. (They collect data after getting the general information from the target respondents.)</a:t>
            </a:r>
            <a:endParaRPr b="0" lang="en-PH" sz="2000" spc="-1" strike="noStrike">
              <a:latin typeface="Lato"/>
              <a:ea typeface="PingFang SC"/>
            </a:endParaRPr>
          </a:p>
          <a:p>
            <a:pPr algn="just">
              <a:lnSpc>
                <a:spcPct val="100000"/>
              </a:lnSpc>
              <a:buNone/>
            </a:pPr>
            <a:r>
              <a:rPr b="1" lang="en-PH" sz="2000" spc="-1" strike="noStrike">
                <a:latin typeface="Lato"/>
              </a:rPr>
              <a:t>Example 3:</a:t>
            </a:r>
            <a:r>
              <a:rPr b="0" lang="en-PH" sz="2000" spc="-1" strike="noStrike">
                <a:latin typeface="Lato"/>
              </a:rPr>
              <a:t> Company Alpha wants to test the maximum capacity of the new brand of their elevator.</a:t>
            </a:r>
            <a:endParaRPr b="0" lang="en-PH" sz="2000" spc="-1" strike="noStrike">
              <a:latin typeface="Lato"/>
              <a:ea typeface="PingFang SC"/>
            </a:endParaRPr>
          </a:p>
          <a:p>
            <a:pPr algn="just">
              <a:lnSpc>
                <a:spcPct val="100000"/>
              </a:lnSpc>
              <a:buNone/>
            </a:pPr>
            <a:r>
              <a:rPr b="1" lang="en-PH" sz="2000" spc="-1" strike="noStrike">
                <a:latin typeface="Lato"/>
              </a:rPr>
              <a:t> </a:t>
            </a:r>
            <a:r>
              <a:rPr b="1" lang="en-PH" sz="2000" spc="-1" strike="noStrike">
                <a:latin typeface="Lato"/>
              </a:rPr>
              <a:t>	</a:t>
            </a:r>
            <a:r>
              <a:rPr b="1" lang="en-PH" sz="2000" spc="-1" strike="noStrike">
                <a:latin typeface="Lato"/>
              </a:rPr>
              <a:t>Most Appropriate Data Collection Procedure:</a:t>
            </a:r>
            <a:r>
              <a:rPr b="0" lang="en-PH" sz="2000" spc="-1" strike="noStrike">
                <a:latin typeface="Lato"/>
              </a:rPr>
              <a:t> </a:t>
            </a:r>
            <a:r>
              <a:rPr b="0" i="1" lang="en-PH" sz="2000" spc="-1" strike="noStrike">
                <a:latin typeface="Lato"/>
              </a:rPr>
              <a:t>Experiment</a:t>
            </a:r>
            <a:r>
              <a:rPr b="0" lang="en-PH" sz="2000" spc="-1" strike="noStrike">
                <a:latin typeface="Lato"/>
              </a:rPr>
              <a:t>. (They need to perform the test to gather information.)</a:t>
            </a:r>
            <a:endParaRPr b="0" lang="en-PH" sz="2000" spc="-1" strike="noStrike">
              <a:latin typeface="Lato"/>
              <a:ea typeface="PingFang SC"/>
            </a:endParaRPr>
          </a:p>
          <a:p>
            <a:pPr algn="just">
              <a:lnSpc>
                <a:spcPct val="100000"/>
              </a:lnSpc>
              <a:buNone/>
            </a:pPr>
            <a:r>
              <a:rPr b="1" lang="en-PH" sz="2000" spc="-1" strike="noStrike">
                <a:latin typeface="Lato"/>
              </a:rPr>
              <a:t>Example 4:</a:t>
            </a:r>
            <a:r>
              <a:rPr b="0" lang="en-PH" sz="2000" spc="-1" strike="noStrike">
                <a:latin typeface="Lato"/>
              </a:rPr>
              <a:t> A scientist wants to know the daily increase in height of a certain plant based on the fertilizer used.</a:t>
            </a:r>
            <a:endParaRPr b="0" lang="en-PH" sz="2000" spc="-1" strike="noStrike">
              <a:latin typeface="Lato"/>
              <a:ea typeface="PingFang SC"/>
            </a:endParaRPr>
          </a:p>
          <a:p>
            <a:pPr algn="just">
              <a:lnSpc>
                <a:spcPct val="100000"/>
              </a:lnSpc>
              <a:buNone/>
            </a:pPr>
            <a:r>
              <a:rPr b="1" lang="en-PH" sz="2000" spc="-1" strike="noStrike">
                <a:latin typeface="Lato"/>
              </a:rPr>
              <a:t> </a:t>
            </a:r>
            <a:r>
              <a:rPr b="1" lang="en-PH" sz="2000" spc="-1" strike="noStrike">
                <a:latin typeface="Lato"/>
              </a:rPr>
              <a:t>	</a:t>
            </a:r>
            <a:r>
              <a:rPr b="1" lang="en-PH" sz="2000" spc="-1" strike="noStrike">
                <a:latin typeface="Lato"/>
              </a:rPr>
              <a:t>Most Appropriate Data Collection Procedure:</a:t>
            </a:r>
            <a:r>
              <a:rPr b="0" lang="en-PH" sz="2000" spc="-1" strike="noStrike">
                <a:latin typeface="Lato"/>
              </a:rPr>
              <a:t> </a:t>
            </a:r>
            <a:r>
              <a:rPr b="0" i="1" lang="en-PH" sz="2000" spc="-1" strike="noStrike">
                <a:latin typeface="Lato"/>
              </a:rPr>
              <a:t>Observation</a:t>
            </a:r>
            <a:r>
              <a:rPr b="0" lang="en-PH" sz="2000" spc="-1" strike="noStrike">
                <a:latin typeface="Lato"/>
              </a:rPr>
              <a:t>. (To know the increase in height, you need to observe daily and record your measurements.)</a:t>
            </a:r>
            <a:endParaRPr b="0" lang="en-PH" sz="2000" spc="-1" strike="noStrike">
              <a:latin typeface="Lato"/>
              <a:ea typeface="PingFang SC"/>
            </a:endParaRPr>
          </a:p>
        </p:txBody>
      </p:sp>
      <p:sp>
        <p:nvSpPr>
          <p:cNvPr id="157" name="PlaceHolder 15"/>
          <p:cNvSpPr txBox="1"/>
          <p:nvPr/>
        </p:nvSpPr>
        <p:spPr>
          <a:xfrm>
            <a:off x="609840" y="165600"/>
            <a:ext cx="10971000" cy="804960"/>
          </a:xfrm>
          <a:prstGeom prst="rect">
            <a:avLst/>
          </a:prstGeom>
          <a:noFill/>
          <a:ln w="0">
            <a:noFill/>
          </a:ln>
        </p:spPr>
        <p:txBody>
          <a:bodyPr lIns="0" rIns="0" tIns="0" bIns="0" anchor="ctr">
            <a:noAutofit/>
          </a:bodyPr>
          <a:p>
            <a:pPr>
              <a:lnSpc>
                <a:spcPct val="100000"/>
              </a:lnSpc>
              <a:buNone/>
            </a:pPr>
            <a:r>
              <a:rPr b="1" lang="en-PH" sz="3600" spc="-1" strike="noStrike">
                <a:latin typeface="Lato"/>
              </a:rPr>
              <a:t>Statistical Data and Data Gathering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165600"/>
            <a:ext cx="10971000" cy="804960"/>
          </a:xfrm>
          <a:prstGeom prst="rect">
            <a:avLst/>
          </a:prstGeom>
          <a:noFill/>
          <a:ln w="0">
            <a:noFill/>
          </a:ln>
        </p:spPr>
        <p:txBody>
          <a:bodyPr lIns="0" rIns="0" tIns="0" bIns="0" anchor="ctr">
            <a:noAutofit/>
          </a:bodyPr>
          <a:p>
            <a:pPr>
              <a:lnSpc>
                <a:spcPct val="100000"/>
              </a:lnSpc>
              <a:buNone/>
            </a:pPr>
            <a:r>
              <a:rPr b="1" lang="en-PH" sz="3600" spc="-1" strike="noStrike">
                <a:latin typeface="Lato"/>
              </a:rPr>
              <a:t>Statistical Data and Data Gathering</a:t>
            </a:r>
            <a:endParaRPr b="0" lang="en-PH" sz="3600" spc="-1" strike="noStrike">
              <a:latin typeface="Arial"/>
            </a:endParaRPr>
          </a:p>
        </p:txBody>
      </p:sp>
      <p:sp>
        <p:nvSpPr>
          <p:cNvPr id="126" name="PlaceHolder 2"/>
          <p:cNvSpPr>
            <a:spLocks noGrp="1"/>
          </p:cNvSpPr>
          <p:nvPr>
            <p:ph/>
          </p:nvPr>
        </p:nvSpPr>
        <p:spPr>
          <a:xfrm>
            <a:off x="609480" y="1080000"/>
            <a:ext cx="10910520" cy="5039640"/>
          </a:xfrm>
          <a:prstGeom prst="rect">
            <a:avLst/>
          </a:prstGeom>
          <a:noFill/>
          <a:ln w="0">
            <a:noFill/>
          </a:ln>
        </p:spPr>
        <p:txBody>
          <a:bodyPr lIns="0" rIns="0" tIns="0" bIns="0" anchor="t">
            <a:normAutofit/>
          </a:bodyPr>
          <a:p>
            <a:pPr algn="just">
              <a:lnSpc>
                <a:spcPct val="100000"/>
              </a:lnSpc>
              <a:spcBef>
                <a:spcPts val="567"/>
              </a:spcBef>
              <a:buNone/>
            </a:pPr>
            <a:endParaRPr b="0" lang="en-PH" sz="3200" spc="-1" strike="noStrike">
              <a:latin typeface="Arial"/>
            </a:endParaRPr>
          </a:p>
          <a:p>
            <a:pPr algn="just">
              <a:lnSpc>
                <a:spcPct val="100000"/>
              </a:lnSpc>
              <a:spcBef>
                <a:spcPts val="567"/>
              </a:spcBef>
              <a:buNone/>
            </a:pPr>
            <a:r>
              <a:rPr b="0" lang="en-PH" sz="2000" spc="-1" strike="noStrike">
                <a:latin typeface="Lato"/>
              </a:rPr>
              <a:t> </a:t>
            </a:r>
            <a:r>
              <a:rPr b="0" lang="en-PH" sz="2000" spc="-1" strike="noStrike">
                <a:latin typeface="Lato"/>
              </a:rPr>
              <a:t>	</a:t>
            </a:r>
            <a:r>
              <a:rPr b="0" lang="en-PH" sz="2000" spc="-1" strike="noStrike">
                <a:latin typeface="Lato"/>
              </a:rPr>
              <a:t>There is a lot of information you can get from anyone, anywhere. The challenge is for you to be able to make meaning out of this information and to use it to contribute to the betterment of society. This information and what you do about it is the core of Statistics. In this lesson, you will be learning its essence and what you can do with this information.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165600"/>
            <a:ext cx="10971000" cy="804960"/>
          </a:xfrm>
          <a:prstGeom prst="rect">
            <a:avLst/>
          </a:prstGeom>
          <a:noFill/>
          <a:ln w="0">
            <a:noFill/>
          </a:ln>
        </p:spPr>
        <p:txBody>
          <a:bodyPr lIns="0" rIns="0" tIns="0" bIns="0" anchor="ctr">
            <a:noAutofit/>
          </a:bodyPr>
          <a:p>
            <a:pPr>
              <a:lnSpc>
                <a:spcPct val="100000"/>
              </a:lnSpc>
              <a:buNone/>
            </a:pPr>
            <a:r>
              <a:rPr b="1" lang="en-PH" sz="3600" spc="-1" strike="noStrike">
                <a:latin typeface="Lato"/>
              </a:rPr>
              <a:t>Statistical Data and Data Gathering</a:t>
            </a:r>
            <a:endParaRPr b="0" lang="en-PH" sz="3600" spc="-1" strike="noStrike">
              <a:latin typeface="Arial"/>
            </a:endParaRPr>
          </a:p>
        </p:txBody>
      </p:sp>
      <p:sp>
        <p:nvSpPr>
          <p:cNvPr id="128" name="PlaceHolder 2"/>
          <p:cNvSpPr>
            <a:spLocks noGrp="1"/>
          </p:cNvSpPr>
          <p:nvPr>
            <p:ph/>
          </p:nvPr>
        </p:nvSpPr>
        <p:spPr>
          <a:xfrm>
            <a:off x="609480" y="1080000"/>
            <a:ext cx="6050520" cy="5039640"/>
          </a:xfrm>
          <a:prstGeom prst="rect">
            <a:avLst/>
          </a:prstGeom>
          <a:noFill/>
          <a:ln w="0">
            <a:noFill/>
          </a:ln>
        </p:spPr>
        <p:txBody>
          <a:bodyPr lIns="0" rIns="0" tIns="0" bIns="0" anchor="ctr">
            <a:normAutofit/>
          </a:bodyPr>
          <a:p>
            <a:pPr algn="just">
              <a:lnSpc>
                <a:spcPct val="100000"/>
              </a:lnSpc>
              <a:spcBef>
                <a:spcPts val="567"/>
              </a:spcBef>
              <a:buNone/>
            </a:pPr>
            <a:r>
              <a:rPr b="0" lang="en-PH" sz="2000" spc="-1" strike="noStrike">
                <a:latin typeface="Lato"/>
              </a:rPr>
              <a:t> </a:t>
            </a:r>
            <a:r>
              <a:rPr b="0" lang="en-PH" sz="2000" spc="-1" strike="noStrike">
                <a:latin typeface="Lato"/>
              </a:rPr>
              <a:t>	</a:t>
            </a:r>
            <a:r>
              <a:rPr b="0" lang="en-PH" sz="2000" spc="-1" strike="noStrike">
                <a:latin typeface="Lato"/>
              </a:rPr>
              <a:t>The first skill you need to have before proceeding to this module is to be able to read numbers and tell which of these numbers or information represents a certain group of individuals or objects.</a:t>
            </a:r>
            <a:endParaRPr b="0" lang="en-PH" sz="2000" spc="-1" strike="noStrike">
              <a:latin typeface="Arial"/>
            </a:endParaRPr>
          </a:p>
          <a:p>
            <a:pPr algn="just">
              <a:lnSpc>
                <a:spcPct val="100000"/>
              </a:lnSpc>
              <a:spcBef>
                <a:spcPts val="567"/>
              </a:spcBef>
              <a:buNone/>
            </a:pPr>
            <a:r>
              <a:rPr b="0" lang="en-PH" sz="2000" spc="-1" strike="noStrike">
                <a:latin typeface="Lato"/>
              </a:rPr>
              <a:t> </a:t>
            </a:r>
            <a:r>
              <a:rPr b="0" lang="en-PH" sz="2000" spc="-1" strike="noStrike">
                <a:latin typeface="Lato"/>
              </a:rPr>
              <a:t>	</a:t>
            </a:r>
            <a:r>
              <a:rPr b="0" lang="en-PH" sz="2000" spc="-1" strike="noStrike">
                <a:latin typeface="Lato"/>
              </a:rPr>
              <a:t>Have you seen any updates about the number of COVID-19 cases today? Switch on the television or scroll through your newsfeed. You probably have seen bulletins like the one shown on the right. The numbers you see are from the DOH of August 6, 2021.</a:t>
            </a:r>
            <a:endParaRPr b="0" lang="en-PH" sz="2000" spc="-1" strike="noStrike">
              <a:latin typeface="Arial"/>
            </a:endParaRPr>
          </a:p>
        </p:txBody>
      </p:sp>
      <p:pic>
        <p:nvPicPr>
          <p:cNvPr id="129" name="" descr=""/>
          <p:cNvPicPr/>
          <p:nvPr/>
        </p:nvPicPr>
        <p:blipFill>
          <a:blip r:embed="rId1"/>
          <a:stretch/>
        </p:blipFill>
        <p:spPr>
          <a:xfrm>
            <a:off x="6834240" y="1708200"/>
            <a:ext cx="5179680" cy="34419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165600"/>
            <a:ext cx="10971000" cy="804960"/>
          </a:xfrm>
          <a:prstGeom prst="rect">
            <a:avLst/>
          </a:prstGeom>
          <a:noFill/>
          <a:ln w="0">
            <a:noFill/>
          </a:ln>
        </p:spPr>
        <p:txBody>
          <a:bodyPr lIns="0" rIns="0" tIns="0" bIns="0" anchor="ctr">
            <a:noAutofit/>
          </a:bodyPr>
          <a:p>
            <a:pPr>
              <a:lnSpc>
                <a:spcPct val="100000"/>
              </a:lnSpc>
              <a:buNone/>
            </a:pPr>
            <a:r>
              <a:rPr b="1" lang="en-PH" sz="3600" spc="-1" strike="noStrike">
                <a:latin typeface="Lato"/>
              </a:rPr>
              <a:t>Statistical Data and Data Gathering</a:t>
            </a:r>
            <a:endParaRPr b="0" lang="en-PH" sz="3600" spc="-1" strike="noStrike">
              <a:latin typeface="Arial"/>
            </a:endParaRPr>
          </a:p>
        </p:txBody>
      </p:sp>
      <p:sp>
        <p:nvSpPr>
          <p:cNvPr id="131" name="PlaceHolder 2"/>
          <p:cNvSpPr>
            <a:spLocks noGrp="1"/>
          </p:cNvSpPr>
          <p:nvPr>
            <p:ph/>
          </p:nvPr>
        </p:nvSpPr>
        <p:spPr>
          <a:xfrm>
            <a:off x="609480" y="900000"/>
            <a:ext cx="6230520" cy="5219640"/>
          </a:xfrm>
          <a:prstGeom prst="rect">
            <a:avLst/>
          </a:prstGeom>
          <a:noFill/>
          <a:ln w="0">
            <a:noFill/>
          </a:ln>
        </p:spPr>
        <p:txBody>
          <a:bodyPr lIns="0" rIns="0" tIns="0" bIns="0" anchor="ctr">
            <a:normAutofit/>
          </a:bodyPr>
          <a:p>
            <a:pPr algn="just">
              <a:lnSpc>
                <a:spcPct val="100000"/>
              </a:lnSpc>
              <a:spcBef>
                <a:spcPts val="567"/>
              </a:spcBef>
              <a:buNone/>
            </a:pPr>
            <a:r>
              <a:rPr b="0" lang="en-PH" sz="2000" spc="-1" strike="noStrike">
                <a:latin typeface="Lato"/>
              </a:rPr>
              <a:t> </a:t>
            </a:r>
            <a:r>
              <a:rPr b="0" lang="en-PH" sz="2000" spc="-1" strike="noStrike">
                <a:latin typeface="Lato"/>
              </a:rPr>
              <a:t>	</a:t>
            </a:r>
            <a:r>
              <a:rPr b="0" lang="en-PH" sz="2000" spc="-1" strike="noStrike">
                <a:latin typeface="Lato"/>
              </a:rPr>
              <a:t>In preparation for this lesson, answer the questions below using the information from the presented DOH COVID-19 case bulletin:</a:t>
            </a:r>
            <a:endParaRPr b="0" lang="en-PH" sz="2000" spc="-1" strike="noStrike">
              <a:latin typeface="Arial"/>
            </a:endParaRPr>
          </a:p>
          <a:p>
            <a:pPr algn="just">
              <a:lnSpc>
                <a:spcPct val="100000"/>
              </a:lnSpc>
              <a:spcBef>
                <a:spcPts val="567"/>
              </a:spcBef>
              <a:buNone/>
            </a:pPr>
            <a:r>
              <a:rPr b="0" lang="en-PH" sz="2000" spc="-1" strike="noStrike">
                <a:latin typeface="Lato"/>
              </a:rPr>
              <a:t>1. What is the total number of active cases? </a:t>
            </a:r>
            <a:endParaRPr b="0" lang="en-PH" sz="2000" spc="-1" strike="noStrike">
              <a:latin typeface="Arial"/>
            </a:endParaRPr>
          </a:p>
          <a:p>
            <a:pPr algn="just">
              <a:lnSpc>
                <a:spcPct val="100000"/>
              </a:lnSpc>
              <a:spcBef>
                <a:spcPts val="567"/>
              </a:spcBef>
              <a:buNone/>
            </a:pPr>
            <a:r>
              <a:rPr b="0" lang="en-PH" sz="2000" spc="-1" strike="noStrike">
                <a:latin typeface="Lato"/>
              </a:rPr>
              <a:t>2. What is the total number of new cases?</a:t>
            </a:r>
            <a:endParaRPr b="0" lang="en-PH" sz="2000" spc="-1" strike="noStrike">
              <a:latin typeface="Arial"/>
            </a:endParaRPr>
          </a:p>
          <a:p>
            <a:pPr algn="just">
              <a:lnSpc>
                <a:spcPct val="100000"/>
              </a:lnSpc>
              <a:spcBef>
                <a:spcPts val="567"/>
              </a:spcBef>
              <a:buNone/>
            </a:pPr>
            <a:r>
              <a:rPr b="0" lang="en-PH" sz="2000" spc="-1" strike="noStrike">
                <a:latin typeface="Lato"/>
              </a:rPr>
              <a:t>3. What is the total number of recovered patients?</a:t>
            </a:r>
            <a:endParaRPr b="0" lang="en-PH" sz="2000" spc="-1" strike="noStrike">
              <a:latin typeface="Arial"/>
            </a:endParaRPr>
          </a:p>
          <a:p>
            <a:pPr algn="just">
              <a:lnSpc>
                <a:spcPct val="100000"/>
              </a:lnSpc>
              <a:spcBef>
                <a:spcPts val="567"/>
              </a:spcBef>
              <a:buNone/>
            </a:pPr>
            <a:r>
              <a:rPr b="0" lang="en-PH" sz="2000" spc="-1" strike="noStrike">
                <a:latin typeface="Lato"/>
              </a:rPr>
              <a:t>4. What is the total number of people who died due to COVID-19?</a:t>
            </a:r>
            <a:endParaRPr b="0" lang="en-PH" sz="2000" spc="-1" strike="noStrike">
              <a:latin typeface="Arial"/>
            </a:endParaRPr>
          </a:p>
          <a:p>
            <a:pPr algn="just">
              <a:lnSpc>
                <a:spcPct val="100000"/>
              </a:lnSpc>
              <a:spcBef>
                <a:spcPts val="567"/>
              </a:spcBef>
              <a:buNone/>
            </a:pPr>
            <a:r>
              <a:rPr b="0" lang="en-PH" sz="2000" spc="-1" strike="noStrike">
                <a:latin typeface="Lato"/>
              </a:rPr>
              <a:t>5. What percent of COVID-19 cases are mild and asymptomatic?</a:t>
            </a:r>
            <a:endParaRPr b="0" lang="en-PH" sz="2000" spc="-1" strike="noStrike">
              <a:latin typeface="Arial"/>
            </a:endParaRPr>
          </a:p>
          <a:p>
            <a:pPr algn="just">
              <a:lnSpc>
                <a:spcPct val="100000"/>
              </a:lnSpc>
              <a:spcBef>
                <a:spcPts val="567"/>
              </a:spcBef>
              <a:buNone/>
            </a:pPr>
            <a:r>
              <a:rPr b="0" lang="en-PH" sz="2000" spc="-1" strike="noStrike">
                <a:latin typeface="Lato"/>
              </a:rPr>
              <a:t> </a:t>
            </a:r>
            <a:r>
              <a:rPr b="0" lang="en-PH" sz="2000" spc="-1" strike="noStrike">
                <a:latin typeface="Lato"/>
              </a:rPr>
              <a:t>	</a:t>
            </a:r>
            <a:r>
              <a:rPr b="0" lang="en-PH" sz="2000" spc="-1" strike="noStrike">
                <a:latin typeface="Lato"/>
              </a:rPr>
              <a:t>At this point, take some time to reflect on the information you have got from the DOH bulletin. Do you think that the DOH needs to make this bulletin daily, and why? How are these numbers gathered?</a:t>
            </a:r>
            <a:endParaRPr b="0" lang="en-PH" sz="2000" spc="-1" strike="noStrike">
              <a:latin typeface="Arial"/>
            </a:endParaRPr>
          </a:p>
        </p:txBody>
      </p:sp>
      <p:pic>
        <p:nvPicPr>
          <p:cNvPr id="132" name="" descr=""/>
          <p:cNvPicPr/>
          <p:nvPr/>
        </p:nvPicPr>
        <p:blipFill>
          <a:blip r:embed="rId1"/>
          <a:stretch/>
        </p:blipFill>
        <p:spPr>
          <a:xfrm>
            <a:off x="6978240" y="1708200"/>
            <a:ext cx="5179680" cy="34419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p:nvPr>
        </p:nvSpPr>
        <p:spPr>
          <a:xfrm>
            <a:off x="609480" y="1080000"/>
            <a:ext cx="10972440" cy="5040000"/>
          </a:xfrm>
          <a:prstGeom prst="rect">
            <a:avLst/>
          </a:prstGeom>
          <a:noFill/>
          <a:ln w="0">
            <a:noFill/>
          </a:ln>
        </p:spPr>
        <p:txBody>
          <a:bodyPr lIns="0" rIns="0" tIns="0" bIns="0" anchor="t">
            <a:normAutofit/>
          </a:bodyPr>
          <a:p>
            <a:pPr algn="just">
              <a:spcBef>
                <a:spcPts val="1417"/>
              </a:spcBef>
              <a:buNone/>
            </a:pPr>
            <a:r>
              <a:rPr b="0" lang="en-PH" sz="2000" spc="-1" strike="noStrike">
                <a:latin typeface="Lato"/>
              </a:rPr>
              <a:t>The pandemic taught us to always keep track of the stocks at home. As a young adolescent learning to take bigger responsibilities, you are tasked to list all things you can find at home under these categories: hygiene, food, and first aid kit. Then, organize your list on paper to easily  monitor the information. Afterward, answer the questions below.</a:t>
            </a:r>
            <a:endParaRPr b="0" lang="en-PH" sz="2000" spc="-1" strike="noStrike">
              <a:latin typeface="Lato"/>
            </a:endParaRPr>
          </a:p>
          <a:p>
            <a:pPr algn="just">
              <a:spcBef>
                <a:spcPts val="1417"/>
              </a:spcBef>
              <a:buNone/>
            </a:pPr>
            <a:r>
              <a:rPr b="0" lang="en-PH" sz="2000" spc="-1" strike="noStrike">
                <a:latin typeface="Lato"/>
              </a:rPr>
              <a:t>1. How did you get the information needed?</a:t>
            </a:r>
            <a:endParaRPr b="0" lang="en-PH" sz="2000" spc="-1" strike="noStrike">
              <a:latin typeface="Lato"/>
            </a:endParaRPr>
          </a:p>
          <a:p>
            <a:pPr algn="just">
              <a:spcBef>
                <a:spcPts val="1417"/>
              </a:spcBef>
              <a:buNone/>
            </a:pPr>
            <a:r>
              <a:rPr b="0" lang="en-PH" sz="2000" spc="-1" strike="noStrike">
                <a:latin typeface="Lato"/>
              </a:rPr>
              <a:t>2. What do you think is the essence of getting this information?</a:t>
            </a: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r>
              <a:rPr b="0" lang="en-PH" sz="2000" spc="-1" strike="noStrike">
                <a:latin typeface="Lato"/>
              </a:rPr>
              <a:t>Do you think that there are other ways of gathering information about your family’s hygiene, food, and first aid kit stocks? Is there such a thing as an appropriate data-gathering technique?</a:t>
            </a:r>
            <a:endParaRPr b="0" lang="en-PH" sz="2000" spc="-1" strike="noStrike">
              <a:latin typeface="Lato"/>
            </a:endParaRPr>
          </a:p>
        </p:txBody>
      </p:sp>
      <p:sp>
        <p:nvSpPr>
          <p:cNvPr id="134" name="PlaceHolder 7"/>
          <p:cNvSpPr txBox="1"/>
          <p:nvPr/>
        </p:nvSpPr>
        <p:spPr>
          <a:xfrm>
            <a:off x="609840" y="165600"/>
            <a:ext cx="10971000" cy="804960"/>
          </a:xfrm>
          <a:prstGeom prst="rect">
            <a:avLst/>
          </a:prstGeom>
          <a:noFill/>
          <a:ln w="0">
            <a:noFill/>
          </a:ln>
        </p:spPr>
        <p:txBody>
          <a:bodyPr lIns="0" rIns="0" tIns="0" bIns="0" anchor="ctr">
            <a:noAutofit/>
          </a:bodyPr>
          <a:p>
            <a:pPr>
              <a:lnSpc>
                <a:spcPct val="100000"/>
              </a:lnSpc>
              <a:buNone/>
            </a:pPr>
            <a:r>
              <a:rPr b="1" lang="en-PH" sz="3600" spc="-1" strike="noStrike">
                <a:latin typeface="Lato"/>
              </a:rPr>
              <a:t>Statistical Data and Data Gathering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p:nvPr>
        </p:nvSpPr>
        <p:spPr>
          <a:xfrm>
            <a:off x="609480" y="1080000"/>
            <a:ext cx="10972440" cy="5040000"/>
          </a:xfrm>
          <a:prstGeom prst="rect">
            <a:avLst/>
          </a:prstGeom>
          <a:noFill/>
          <a:ln w="0">
            <a:noFill/>
          </a:ln>
        </p:spPr>
        <p:txBody>
          <a:bodyPr lIns="0" rIns="0" tIns="0" bIns="0" anchor="t">
            <a:normAutofit/>
          </a:bodyPr>
          <a:p>
            <a:pPr algn="just">
              <a:spcBef>
                <a:spcPts val="1417"/>
              </a:spcBef>
              <a:buNone/>
            </a:pPr>
            <a:r>
              <a:rPr b="0" lang="en-PH" sz="2000" spc="-1" strike="noStrike">
                <a:latin typeface="Lato"/>
              </a:rPr>
              <a:t>Recall the reflection questions. The need for DOH to daily monitor the number of COVID-19 cases is anchored on the government and medical institutions’ basis for community quarantine classification and to intensify the implementation of health protocols. Without the bulletin, our public officials will have difficulty in making sound decisions to minimize or prevent the spread of the virus.</a:t>
            </a:r>
            <a:endParaRPr b="0" lang="en-PH" sz="2000" spc="-1" strike="noStrike">
              <a:latin typeface="Lato"/>
            </a:endParaRPr>
          </a:p>
          <a:p>
            <a:pPr algn="just">
              <a:spcBef>
                <a:spcPts val="1417"/>
              </a:spcBef>
              <a:buNone/>
            </a:pPr>
            <a:r>
              <a:rPr b="0" lang="en-PH" sz="2000" spc="-1" strike="noStrike">
                <a:latin typeface="Lato"/>
              </a:rPr>
              <a:t>From the different laboratories and hospitals in the country, the number of confirmed cases, recoveries, and deaths are being consolidated, and later on, being presented as DOH’s bulletin. This is a perfect example of the application of Statistics. The beauty of Statistics lies in its ability to make meaning using the gathered information.</a:t>
            </a:r>
            <a:endParaRPr b="0" lang="en-PH" sz="2000" spc="-1" strike="noStrike">
              <a:latin typeface="Lato"/>
            </a:endParaRPr>
          </a:p>
        </p:txBody>
      </p:sp>
      <p:sp>
        <p:nvSpPr>
          <p:cNvPr id="136" name="PlaceHolder 8"/>
          <p:cNvSpPr txBox="1"/>
          <p:nvPr/>
        </p:nvSpPr>
        <p:spPr>
          <a:xfrm>
            <a:off x="609840" y="165600"/>
            <a:ext cx="10971000" cy="804960"/>
          </a:xfrm>
          <a:prstGeom prst="rect">
            <a:avLst/>
          </a:prstGeom>
          <a:noFill/>
          <a:ln w="0">
            <a:noFill/>
          </a:ln>
        </p:spPr>
        <p:txBody>
          <a:bodyPr lIns="0" rIns="0" tIns="0" bIns="0" anchor="ctr">
            <a:noAutofit/>
          </a:bodyPr>
          <a:p>
            <a:pPr>
              <a:lnSpc>
                <a:spcPct val="100000"/>
              </a:lnSpc>
              <a:buNone/>
            </a:pPr>
            <a:r>
              <a:rPr b="1" lang="en-PH" sz="3600" spc="-1" strike="noStrike">
                <a:latin typeface="Lato"/>
              </a:rPr>
              <a:t>Statistical Data and Data Gathering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p:nvPr>
        </p:nvSpPr>
        <p:spPr>
          <a:xfrm>
            <a:off x="609480" y="1080000"/>
            <a:ext cx="10972440" cy="5040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Basic Concepts About Statistics</a:t>
            </a:r>
            <a:endParaRPr b="1" lang="en-PH" sz="2000" spc="-1" strike="noStrike">
              <a:latin typeface="Lato"/>
            </a:endParaRPr>
          </a:p>
          <a:p>
            <a:pPr algn="just">
              <a:spcBef>
                <a:spcPts val="1417"/>
              </a:spcBef>
              <a:buNone/>
            </a:pPr>
            <a:r>
              <a:rPr b="0" lang="en-PH" sz="2000" spc="-1" strike="noStrike">
                <a:latin typeface="Lato"/>
              </a:rPr>
              <a:t>The set of questions you have encountered are examples of a real-life application of Statistics. Then, the given activity is another application of Statistics. Other examples of Statistics in the real world are as follows:</a:t>
            </a:r>
            <a:endParaRPr b="1" lang="en-PH" sz="2000" spc="-1" strike="noStrike">
              <a:latin typeface="Lato"/>
            </a:endParaRPr>
          </a:p>
          <a:p>
            <a:pPr marL="432000" indent="-324000" algn="just">
              <a:spcBef>
                <a:spcPts val="1417"/>
              </a:spcBef>
              <a:buClr>
                <a:srgbClr val="000000"/>
              </a:buClr>
              <a:buSzPct val="45000"/>
              <a:buFont typeface="Wingdings" charset="2"/>
              <a:buChar char=""/>
            </a:pPr>
            <a:r>
              <a:rPr b="0" lang="en-PH" sz="2000" spc="-1" strike="noStrike">
                <a:latin typeface="Lato"/>
              </a:rPr>
              <a:t>a teacher giving assessments to students to compute their Grade; and</a:t>
            </a:r>
            <a:endParaRPr b="1" lang="en-PH" sz="2000" spc="-1" strike="noStrike">
              <a:latin typeface="Lato"/>
            </a:endParaRPr>
          </a:p>
          <a:p>
            <a:pPr marL="432000" indent="-324000" algn="just">
              <a:spcBef>
                <a:spcPts val="1417"/>
              </a:spcBef>
              <a:buClr>
                <a:srgbClr val="000000"/>
              </a:buClr>
              <a:buSzPct val="45000"/>
              <a:buFont typeface="Wingdings" charset="2"/>
              <a:buChar char=""/>
            </a:pPr>
            <a:r>
              <a:rPr b="0" lang="en-PH" sz="2000" spc="-1" strike="noStrike">
                <a:latin typeface="Lato"/>
              </a:rPr>
              <a:t>an entrepreneur observing the trend of his/her sales.</a:t>
            </a:r>
            <a:endParaRPr b="1" lang="en-PH" sz="2000" spc="-1" strike="noStrike">
              <a:latin typeface="Lato"/>
            </a:endParaRPr>
          </a:p>
          <a:p>
            <a:pPr algn="just">
              <a:spcBef>
                <a:spcPts val="1417"/>
              </a:spcBef>
              <a:buNone/>
            </a:pPr>
            <a:r>
              <a:rPr b="0" lang="en-PH" sz="2000" spc="-1" strike="noStrike">
                <a:latin typeface="Lato"/>
              </a:rPr>
              <a:t>Can you think of other examples of Statistics? To help you answer that question, let us formally define some basic concepts about it.</a:t>
            </a:r>
            <a:endParaRPr b="1" lang="en-PH" sz="2000" spc="-1" strike="noStrike">
              <a:latin typeface="Lato"/>
            </a:endParaRPr>
          </a:p>
        </p:txBody>
      </p:sp>
      <p:sp>
        <p:nvSpPr>
          <p:cNvPr id="138" name="PlaceHolder 9"/>
          <p:cNvSpPr txBox="1"/>
          <p:nvPr/>
        </p:nvSpPr>
        <p:spPr>
          <a:xfrm>
            <a:off x="609840" y="165600"/>
            <a:ext cx="10971000" cy="804960"/>
          </a:xfrm>
          <a:prstGeom prst="rect">
            <a:avLst/>
          </a:prstGeom>
          <a:noFill/>
          <a:ln w="0">
            <a:noFill/>
          </a:ln>
        </p:spPr>
        <p:txBody>
          <a:bodyPr lIns="0" rIns="0" tIns="0" bIns="0" anchor="ctr">
            <a:noAutofit/>
          </a:bodyPr>
          <a:p>
            <a:pPr>
              <a:lnSpc>
                <a:spcPct val="100000"/>
              </a:lnSpc>
              <a:buNone/>
            </a:pPr>
            <a:r>
              <a:rPr b="1" lang="en-PH" sz="3600" spc="-1" strike="noStrike">
                <a:latin typeface="Lato"/>
              </a:rPr>
              <a:t>Statistical Data and Data Gathering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p:nvPr>
        </p:nvSpPr>
        <p:spPr>
          <a:xfrm>
            <a:off x="609480" y="1080000"/>
            <a:ext cx="5870520" cy="5040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Basic Concepts About Statistics</a:t>
            </a:r>
            <a:endParaRPr b="1" lang="en-PH" sz="2000" spc="-1" strike="noStrike">
              <a:latin typeface="Lato"/>
            </a:endParaRPr>
          </a:p>
          <a:p>
            <a:pPr algn="just">
              <a:spcBef>
                <a:spcPts val="1417"/>
              </a:spcBef>
              <a:buNone/>
            </a:pPr>
            <a:r>
              <a:rPr b="1" lang="en-PH" sz="2000" spc="-1" strike="noStrike">
                <a:latin typeface="Lato"/>
              </a:rPr>
              <a:t>Statistics</a:t>
            </a:r>
            <a:r>
              <a:rPr b="0" lang="en-PH" sz="2000" spc="-1" strike="noStrike">
                <a:latin typeface="Lato"/>
              </a:rPr>
              <a:t> is a branch of Mathematics that involves the process of gathering, organizing, presenting, and interpreting data. It has four stages:</a:t>
            </a:r>
            <a:endParaRPr b="1" lang="en-PH" sz="2000" spc="-1" strike="noStrike">
              <a:latin typeface="Lato"/>
            </a:endParaRPr>
          </a:p>
          <a:p>
            <a:pPr algn="ctr">
              <a:spcBef>
                <a:spcPts val="1417"/>
              </a:spcBef>
              <a:buNone/>
            </a:pPr>
            <a:r>
              <a:rPr b="0" lang="en-PH" sz="2000" spc="-1" strike="noStrike">
                <a:latin typeface="Lato"/>
              </a:rPr>
              <a:t>(a) data collection,</a:t>
            </a:r>
            <a:endParaRPr b="1" lang="en-PH" sz="2000" spc="-1" strike="noStrike">
              <a:latin typeface="Lato"/>
            </a:endParaRPr>
          </a:p>
          <a:p>
            <a:pPr algn="ctr">
              <a:spcBef>
                <a:spcPts val="1417"/>
              </a:spcBef>
              <a:buNone/>
            </a:pPr>
            <a:r>
              <a:rPr b="0" lang="en-PH" sz="2000" spc="-1" strike="noStrike">
                <a:latin typeface="Lato"/>
              </a:rPr>
              <a:t>(b) data organization,</a:t>
            </a:r>
            <a:endParaRPr b="1" lang="en-PH" sz="2000" spc="-1" strike="noStrike">
              <a:latin typeface="Lato"/>
            </a:endParaRPr>
          </a:p>
          <a:p>
            <a:pPr algn="ctr">
              <a:spcBef>
                <a:spcPts val="1417"/>
              </a:spcBef>
              <a:buNone/>
            </a:pPr>
            <a:r>
              <a:rPr b="0" lang="en-PH" sz="2000" spc="-1" strike="noStrike">
                <a:latin typeface="Lato"/>
              </a:rPr>
              <a:t>(c) data presentation, and</a:t>
            </a:r>
            <a:endParaRPr b="1" lang="en-PH" sz="2000" spc="-1" strike="noStrike">
              <a:latin typeface="Lato"/>
            </a:endParaRPr>
          </a:p>
          <a:p>
            <a:pPr algn="ctr">
              <a:spcBef>
                <a:spcPts val="1417"/>
              </a:spcBef>
              <a:buNone/>
            </a:pPr>
            <a:r>
              <a:rPr b="0" lang="en-PH" sz="2000" spc="-1" strike="noStrike">
                <a:latin typeface="Lato"/>
              </a:rPr>
              <a:t>(d) data interpretation.</a:t>
            </a:r>
            <a:endParaRPr b="1" lang="en-PH" sz="2000" spc="-1" strike="noStrike">
              <a:latin typeface="Lato"/>
            </a:endParaRPr>
          </a:p>
          <a:p>
            <a:pPr algn="just">
              <a:spcBef>
                <a:spcPts val="1417"/>
              </a:spcBef>
              <a:buNone/>
            </a:pPr>
            <a:r>
              <a:rPr b="1" lang="en-PH" sz="2000" spc="-1" strike="noStrike">
                <a:latin typeface="Lato"/>
              </a:rPr>
              <a:t>Data</a:t>
            </a:r>
            <a:r>
              <a:rPr b="0" lang="en-PH" sz="2000" spc="-1" strike="noStrike">
                <a:latin typeface="Lato"/>
              </a:rPr>
              <a:t> refers to the information you are getting from a source.</a:t>
            </a:r>
            <a:endParaRPr b="1" lang="en-PH" sz="2000" spc="-1" strike="noStrike">
              <a:latin typeface="Lato"/>
            </a:endParaRPr>
          </a:p>
        </p:txBody>
      </p:sp>
      <p:sp>
        <p:nvSpPr>
          <p:cNvPr id="140" name="PlaceHolder 10"/>
          <p:cNvSpPr txBox="1"/>
          <p:nvPr/>
        </p:nvSpPr>
        <p:spPr>
          <a:xfrm>
            <a:off x="609840" y="165600"/>
            <a:ext cx="10971000" cy="804960"/>
          </a:xfrm>
          <a:prstGeom prst="rect">
            <a:avLst/>
          </a:prstGeom>
          <a:noFill/>
          <a:ln w="0">
            <a:noFill/>
          </a:ln>
        </p:spPr>
        <p:txBody>
          <a:bodyPr lIns="0" rIns="0" tIns="0" bIns="0" anchor="ctr">
            <a:noAutofit/>
          </a:bodyPr>
          <a:p>
            <a:pPr>
              <a:lnSpc>
                <a:spcPct val="100000"/>
              </a:lnSpc>
              <a:buNone/>
            </a:pPr>
            <a:r>
              <a:rPr b="1" lang="en-PH" sz="3600" spc="-1" strike="noStrike">
                <a:latin typeface="Lato"/>
              </a:rPr>
              <a:t>Statistical Data and Data Gathering</a:t>
            </a:r>
            <a:endParaRPr b="0" lang="en-PH" sz="3600" spc="-1" strike="noStrike">
              <a:latin typeface="Arial"/>
            </a:endParaRPr>
          </a:p>
        </p:txBody>
      </p:sp>
      <p:pic>
        <p:nvPicPr>
          <p:cNvPr id="141" name="" descr=""/>
          <p:cNvPicPr/>
          <p:nvPr/>
        </p:nvPicPr>
        <p:blipFill>
          <a:blip r:embed="rId1"/>
          <a:stretch/>
        </p:blipFill>
        <p:spPr>
          <a:xfrm>
            <a:off x="7166160" y="2462040"/>
            <a:ext cx="4339800" cy="19342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p:nvPr>
        </p:nvSpPr>
        <p:spPr>
          <a:xfrm>
            <a:off x="609480" y="1080000"/>
            <a:ext cx="10910520" cy="5040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Basic Concepts About Statistics</a:t>
            </a:r>
            <a:endParaRPr b="1" lang="en-PH" sz="2000" spc="-1" strike="noStrike">
              <a:latin typeface="Lato"/>
            </a:endParaRPr>
          </a:p>
          <a:p>
            <a:pPr algn="just">
              <a:spcBef>
                <a:spcPts val="1417"/>
              </a:spcBef>
              <a:buNone/>
            </a:pPr>
            <a:r>
              <a:rPr b="0" lang="en-PH" sz="2000" spc="-1" strike="noStrike">
                <a:latin typeface="Lato"/>
              </a:rPr>
              <a:t>In Statistics, you obtain data, which will later be called a </a:t>
            </a:r>
            <a:r>
              <a:rPr b="1" lang="en-PH" sz="2000" spc="-1" strike="noStrike">
                <a:latin typeface="Lato"/>
              </a:rPr>
              <a:t>sample</a:t>
            </a:r>
            <a:r>
              <a:rPr b="0" lang="en-PH" sz="2000" spc="-1" strike="noStrike">
                <a:latin typeface="Lato"/>
              </a:rPr>
              <a:t> or a portion from a total or from a totality called the </a:t>
            </a:r>
            <a:r>
              <a:rPr b="1" lang="en-PH" sz="2000" spc="-1" strike="noStrike">
                <a:latin typeface="Lato"/>
              </a:rPr>
              <a:t>population</a:t>
            </a:r>
            <a:r>
              <a:rPr b="0" lang="en-PH" sz="2000" spc="-1" strike="noStrike">
                <a:latin typeface="Lato"/>
              </a:rPr>
              <a:t>. Consider the illustration on the right. The bigger circle represents the totality, while the smaller sample is taken from the population. Similarly, all data you are going to collect is coming from the population.</a:t>
            </a:r>
            <a:endParaRPr b="1" lang="en-PH" sz="2000" spc="-1" strike="noStrike">
              <a:latin typeface="Lato"/>
            </a:endParaRPr>
          </a:p>
          <a:p>
            <a:pPr algn="just">
              <a:spcBef>
                <a:spcPts val="1417"/>
              </a:spcBef>
              <a:buNone/>
            </a:pPr>
            <a:r>
              <a:rPr b="1" lang="en-PH" sz="2000" spc="-1" strike="noStrike">
                <a:latin typeface="Lato"/>
              </a:rPr>
              <a:t> </a:t>
            </a:r>
            <a:r>
              <a:rPr b="1" lang="en-PH" sz="2000" spc="-1" strike="noStrike">
                <a:latin typeface="Lato"/>
              </a:rPr>
              <a:t>	</a:t>
            </a:r>
            <a:r>
              <a:rPr b="1" lang="en-PH" sz="2000" spc="-1" strike="noStrike">
                <a:latin typeface="Lato"/>
              </a:rPr>
              <a:t>Example 1:</a:t>
            </a:r>
            <a:r>
              <a:rPr b="0" lang="en-PH" sz="2000" spc="-1" strike="noStrike">
                <a:latin typeface="Lato"/>
              </a:rPr>
              <a:t> Obtain 20 students from a section consisting of 40 students in total.</a:t>
            </a:r>
            <a:endParaRPr b="1" lang="en-PH" sz="2000" spc="-1" strike="noStrike">
              <a:latin typeface="Lato"/>
            </a:endParaRPr>
          </a:p>
          <a:p>
            <a:pPr algn="just">
              <a:spcBef>
                <a:spcPts val="1417"/>
              </a:spcBef>
              <a:buNone/>
            </a:pPr>
            <a:endParaRPr b="1" lang="en-PH" sz="2000" spc="-1" strike="noStrike">
              <a:latin typeface="Lato"/>
            </a:endParaRPr>
          </a:p>
          <a:p>
            <a:pPr algn="just">
              <a:spcBef>
                <a:spcPts val="1417"/>
              </a:spcBef>
              <a:buNone/>
            </a:pPr>
            <a:endParaRPr b="1" lang="en-PH" sz="2000" spc="-1" strike="noStrike">
              <a:latin typeface="Lato"/>
            </a:endParaRPr>
          </a:p>
          <a:p>
            <a:pPr algn="just">
              <a:spcBef>
                <a:spcPts val="1417"/>
              </a:spcBef>
              <a:buNone/>
            </a:pPr>
            <a:endParaRPr b="1" lang="en-PH" sz="2000" spc="-1" strike="noStrike">
              <a:latin typeface="Lato"/>
            </a:endParaRPr>
          </a:p>
          <a:p>
            <a:pPr algn="just">
              <a:spcBef>
                <a:spcPts val="1417"/>
              </a:spcBef>
              <a:buNone/>
            </a:pPr>
            <a:r>
              <a:rPr b="0" lang="en-PH" sz="2000" spc="-1" strike="noStrike">
                <a:latin typeface="Lato"/>
              </a:rPr>
              <a:t>The data that you will collect from a population will be used to make conclusions and possible predictions. In fact, numerous fields are using Statistics because collecting data is a necessity for them, like in doing research.</a:t>
            </a:r>
            <a:endParaRPr b="1" lang="en-PH" sz="2000" spc="-1" strike="noStrike">
              <a:latin typeface="Lato"/>
            </a:endParaRPr>
          </a:p>
        </p:txBody>
      </p:sp>
      <p:sp>
        <p:nvSpPr>
          <p:cNvPr id="143" name="PlaceHolder 11"/>
          <p:cNvSpPr txBox="1"/>
          <p:nvPr/>
        </p:nvSpPr>
        <p:spPr>
          <a:xfrm>
            <a:off x="609840" y="165600"/>
            <a:ext cx="10971000" cy="804960"/>
          </a:xfrm>
          <a:prstGeom prst="rect">
            <a:avLst/>
          </a:prstGeom>
          <a:noFill/>
          <a:ln w="0">
            <a:noFill/>
          </a:ln>
        </p:spPr>
        <p:txBody>
          <a:bodyPr lIns="0" rIns="0" tIns="0" bIns="0" anchor="ctr">
            <a:noAutofit/>
          </a:bodyPr>
          <a:p>
            <a:pPr>
              <a:lnSpc>
                <a:spcPct val="100000"/>
              </a:lnSpc>
              <a:buNone/>
            </a:pPr>
            <a:r>
              <a:rPr b="1" lang="en-PH" sz="3600" spc="-1" strike="noStrike">
                <a:latin typeface="Lato"/>
              </a:rPr>
              <a:t>Statistical Data and Data Gathering</a:t>
            </a:r>
            <a:endParaRPr b="0" lang="en-PH" sz="3600" spc="-1" strike="noStrike">
              <a:latin typeface="Arial"/>
            </a:endParaRPr>
          </a:p>
        </p:txBody>
      </p:sp>
      <p:sp>
        <p:nvSpPr>
          <p:cNvPr id="144" name=""/>
          <p:cNvSpPr/>
          <p:nvPr/>
        </p:nvSpPr>
        <p:spPr>
          <a:xfrm>
            <a:off x="2880000" y="3960000"/>
            <a:ext cx="2880000" cy="720000"/>
          </a:xfrm>
          <a:prstGeom prst="rect">
            <a:avLst/>
          </a:prstGeom>
          <a:solidFill>
            <a:srgbClr val="ffffff"/>
          </a:solidFill>
          <a:ln w="38160">
            <a:solidFill>
              <a:srgbClr val="000000"/>
            </a:solidFill>
            <a:round/>
          </a:ln>
        </p:spPr>
        <p:style>
          <a:lnRef idx="0"/>
          <a:fillRef idx="0"/>
          <a:effectRef idx="0"/>
          <a:fontRef idx="minor"/>
        </p:style>
        <p:txBody>
          <a:bodyPr lIns="109080" rIns="109080" tIns="64080" bIns="64080" anchor="ctr">
            <a:noAutofit/>
          </a:bodyPr>
          <a:p>
            <a:pPr algn="ctr">
              <a:buNone/>
            </a:pPr>
            <a:r>
              <a:rPr b="0" lang="en-PH" sz="1400" spc="-1" strike="noStrike">
                <a:latin typeface="Lato"/>
              </a:rPr>
              <a:t>This is the </a:t>
            </a:r>
            <a:r>
              <a:rPr b="1" lang="en-PH" sz="1400" spc="-1" strike="noStrike">
                <a:latin typeface="Lato"/>
              </a:rPr>
              <a:t>sample</a:t>
            </a:r>
            <a:r>
              <a:rPr b="0" lang="en-PH" sz="1400" spc="-1" strike="noStrike">
                <a:latin typeface="Lato"/>
              </a:rPr>
              <a:t> because you</a:t>
            </a:r>
            <a:endParaRPr b="0" lang="en-PH" sz="1400" spc="-1" strike="noStrike">
              <a:latin typeface="Lato"/>
            </a:endParaRPr>
          </a:p>
          <a:p>
            <a:pPr algn="ctr">
              <a:buNone/>
            </a:pPr>
            <a:r>
              <a:rPr b="0" lang="en-PH" sz="1400" spc="-1" strike="noStrike">
                <a:latin typeface="Lato"/>
              </a:rPr>
              <a:t>will be getting this group from the</a:t>
            </a:r>
            <a:endParaRPr b="0" lang="en-PH" sz="1400" spc="-1" strike="noStrike">
              <a:latin typeface="Lato"/>
            </a:endParaRPr>
          </a:p>
          <a:p>
            <a:pPr algn="ctr">
              <a:buNone/>
            </a:pPr>
            <a:r>
              <a:rPr b="0" lang="en-PH" sz="1400" spc="-1" strike="noStrike">
                <a:latin typeface="Lato"/>
              </a:rPr>
              <a:t>total number of students.</a:t>
            </a:r>
            <a:endParaRPr b="0" lang="en-PH" sz="1400" spc="-1" strike="noStrike">
              <a:latin typeface="Lato"/>
            </a:endParaRPr>
          </a:p>
        </p:txBody>
      </p:sp>
      <p:sp>
        <p:nvSpPr>
          <p:cNvPr id="145" name=""/>
          <p:cNvSpPr/>
          <p:nvPr/>
        </p:nvSpPr>
        <p:spPr>
          <a:xfrm>
            <a:off x="6804000" y="3960000"/>
            <a:ext cx="2880000" cy="720000"/>
          </a:xfrm>
          <a:prstGeom prst="rect">
            <a:avLst/>
          </a:prstGeom>
          <a:solidFill>
            <a:srgbClr val="ffffff"/>
          </a:solidFill>
          <a:ln w="38160">
            <a:solidFill>
              <a:srgbClr val="000000"/>
            </a:solidFill>
            <a:round/>
          </a:ln>
        </p:spPr>
        <p:style>
          <a:lnRef idx="0"/>
          <a:fillRef idx="0"/>
          <a:effectRef idx="0"/>
          <a:fontRef idx="minor"/>
        </p:style>
        <p:txBody>
          <a:bodyPr lIns="109080" rIns="109080" tIns="64080" bIns="64080" anchor="ctr">
            <a:noAutofit/>
          </a:bodyPr>
          <a:p>
            <a:pPr algn="ctr">
              <a:buNone/>
            </a:pPr>
            <a:r>
              <a:rPr b="0" lang="en-PH" sz="1400" spc="-1" strike="noStrike">
                <a:latin typeface="Lato"/>
              </a:rPr>
              <a:t>This is the </a:t>
            </a:r>
            <a:r>
              <a:rPr b="1" lang="en-PH" sz="1400" spc="-1" strike="noStrike">
                <a:latin typeface="Lato"/>
              </a:rPr>
              <a:t>population</a:t>
            </a:r>
            <a:r>
              <a:rPr b="0" lang="en-PH" sz="1400" spc="-1" strike="noStrike">
                <a:latin typeface="Lato"/>
              </a:rPr>
              <a:t> since it</a:t>
            </a:r>
            <a:endParaRPr b="0" lang="en-PH" sz="1400" spc="-1" strike="noStrike">
              <a:latin typeface="Lato"/>
            </a:endParaRPr>
          </a:p>
          <a:p>
            <a:pPr algn="ctr">
              <a:buNone/>
            </a:pPr>
            <a:r>
              <a:rPr b="0" lang="en-PH" sz="1400" spc="-1" strike="noStrike">
                <a:latin typeface="Lato"/>
              </a:rPr>
              <a:t>refers to the total number of</a:t>
            </a:r>
            <a:endParaRPr b="0" lang="en-PH" sz="1400" spc="-1" strike="noStrike">
              <a:latin typeface="Lato"/>
            </a:endParaRPr>
          </a:p>
          <a:p>
            <a:pPr algn="ctr">
              <a:buNone/>
            </a:pPr>
            <a:r>
              <a:rPr b="0" lang="en-PH" sz="1400" spc="-1" strike="noStrike">
                <a:latin typeface="Lato"/>
              </a:rPr>
              <a:t>students.</a:t>
            </a:r>
            <a:endParaRPr b="0" lang="en-PH" sz="1400" spc="-1" strike="noStrike">
              <a:latin typeface="Lato"/>
            </a:endParaRPr>
          </a:p>
        </p:txBody>
      </p:sp>
      <p:sp>
        <p:nvSpPr>
          <p:cNvPr id="146" name=""/>
          <p:cNvSpPr/>
          <p:nvPr/>
        </p:nvSpPr>
        <p:spPr>
          <a:xfrm>
            <a:off x="3312000" y="3312000"/>
            <a:ext cx="828000" cy="648000"/>
          </a:xfrm>
          <a:prstGeom prst="line">
            <a:avLst/>
          </a:prstGeom>
          <a:ln w="38160">
            <a:solidFill>
              <a:srgbClr val="000000"/>
            </a:solidFill>
            <a:round/>
          </a:ln>
        </p:spPr>
        <p:style>
          <a:lnRef idx="0"/>
          <a:fillRef idx="0"/>
          <a:effectRef idx="0"/>
          <a:fontRef idx="minor"/>
        </p:style>
      </p:sp>
      <p:sp>
        <p:nvSpPr>
          <p:cNvPr id="147" name=""/>
          <p:cNvSpPr/>
          <p:nvPr/>
        </p:nvSpPr>
        <p:spPr>
          <a:xfrm flipH="1">
            <a:off x="7020000" y="3240000"/>
            <a:ext cx="720000" cy="720000"/>
          </a:xfrm>
          <a:prstGeom prst="line">
            <a:avLst/>
          </a:prstGeom>
          <a:ln w="3816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14438</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2023-08-08T14:00:01Z</dcterms:modified>
  <cp:revision>5590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