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8FBE5A2E-EF5B-45E6-8BA1-74F98E19D07A}"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224B6B2-2134-409E-9B34-3677173ACF2D}"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CD8EF496-844A-4D23-B4D4-4BD74550FFD2}"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7E89EDDE-7085-4506-B9FC-7E5F27C8D126}"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D0CFFA38-0735-4F3E-A4AC-1920D1B6E524}"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C6D926A-1AE5-4C08-914A-BE9DE9398431}"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E6DD0BB-0531-4645-A4E7-CBC7F3778177}"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CA62BC7-23A0-42C5-9EAD-C0170FCE0B84}"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AA2F5570-2B5A-4831-AE2D-92EC90505E8E}"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2F1F7115-42CC-4D11-BBA6-6A1D5AF56A7C}"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98789BD-9558-4C42-9D7F-60890B55FD1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02595784-DDA9-40B0-9826-3D0EC0879AEC}"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3A4AE8C-DD1C-4C7A-930A-90BE5CB06860}"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4E8CE3A-A798-46ED-AE2A-59A52F7C6A76}"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BC93073B-2AEE-4509-8382-3002C10BE02E}"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B9E730F9-336A-4EF1-822A-4918107757A9}"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348AECAF-8479-4A34-A303-4540E4DA118A}"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1ED9A863-8C2D-470F-9B93-99EE764AC585}"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68FD25D8-461F-4590-ADA1-E5B533D4A523}"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2F041E8D-4890-4B1C-A294-6CCEABBC5AE2}"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54EA15FE-0F52-4960-80C6-6F4D4B20DD88}"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994F179D-4B79-4085-9E37-3DD9DAD7AC6D}"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6EED852-85EF-4D8F-A6A1-1797DF69A991}"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0207DF23-10A6-4D5F-9321-DE5F321D271E}"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9E6BC46-1326-4110-BA15-6A42F30115F7}"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1D049EE-4E00-4F1A-A35E-3BA59A344085}"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4F56124E-9A01-4786-B4C9-36E967D62B3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FE8C8E09-50FC-4860-A490-E3BF17DA0F09}"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92B0FEB2-5801-4C54-BCB6-B8771513026E}"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BEEF12BE-4106-4EF7-93CF-CAA228A4CA70}"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B1F26193-BCB6-4B7E-89EF-1F2451369D94}"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B126BA6-12F7-4ED0-980A-22B342034984}"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F4CBF944-3AC7-4502-892A-C18101952837}"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00CA1B5-EAF0-481E-BB74-18133A89D691}"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64E7ACA-569D-481F-AB12-449065DFF6A6}"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EA9D868-706F-4FAA-8D98-A3CCFF73A1CF}"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454A51DF-87E7-412E-BC9C-CA28B444574C}"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F925C897-AA48-4FCF-9576-E7F82B5E6240}"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25842D21-2CE5-437E-B323-7ED89DF61E6D}"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3024000"/>
            <a:ext cx="68241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Estruktura ng Pamilihan</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Rectangle 10"/>
          <p:cNvSpPr/>
          <p:nvPr/>
        </p:nvSpPr>
        <p:spPr>
          <a:xfrm>
            <a:off x="-113040" y="532080"/>
            <a:ext cx="6592680" cy="725760"/>
          </a:xfrm>
          <a:prstGeom prst="rect">
            <a:avLst/>
          </a:prstGeom>
          <a:gradFill rotWithShape="0">
            <a:gsLst>
              <a:gs pos="0">
                <a:srgbClr val="d62e4e"/>
              </a:gs>
              <a:gs pos="100000">
                <a:srgbClr val="5983b0"/>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9" name="Rectangle 11"/>
          <p:cNvSpPr/>
          <p:nvPr/>
        </p:nvSpPr>
        <p:spPr>
          <a:xfrm>
            <a:off x="426960" y="532080"/>
            <a:ext cx="6952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Di-ganap na Kompetisyon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0" name=""/>
          <p:cNvSpPr/>
          <p:nvPr/>
        </p:nvSpPr>
        <p:spPr>
          <a:xfrm>
            <a:off x="720000" y="1620000"/>
            <a:ext cx="10619640" cy="24476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Symbol"/>
              <a:buChar char=""/>
            </a:pPr>
            <a:r>
              <a:rPr b="1" lang="en-PH" sz="1800" spc="-1" strike="noStrike">
                <a:solidFill>
                  <a:srgbClr val="000000"/>
                </a:solidFill>
                <a:latin typeface="Lato"/>
                <a:ea typeface="AppleSystemUIFont"/>
              </a:rPr>
              <a:t>Magkatulad ang reaksiyon.</a:t>
            </a:r>
            <a:r>
              <a:rPr b="0" lang="en-PH" sz="1800" spc="-1" strike="noStrike">
                <a:solidFill>
                  <a:srgbClr val="000000"/>
                </a:solidFill>
                <a:latin typeface="Lato"/>
                <a:ea typeface="AppleSystemUIFont"/>
              </a:rPr>
              <a:t> Ang pagkilos ng isang oligopolista ay naaayon sa pinagkasunduan ng ibang oligopolista at naglalayon ng para sa kanilang kapakinabangan. Ang desisyon ng isang kompanya na magprodyus ng dami ng produkto at ang presyo nito ay nakadepende sa kakayahan ng kalabang kompanya.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27"/>
          <p:cNvSpPr/>
          <p:nvPr/>
        </p:nvSpPr>
        <p:spPr>
          <a:xfrm>
            <a:off x="-113040" y="532080"/>
            <a:ext cx="6592680" cy="725760"/>
          </a:xfrm>
          <a:prstGeom prst="rect">
            <a:avLst/>
          </a:prstGeom>
          <a:gradFill rotWithShape="0">
            <a:gsLst>
              <a:gs pos="0">
                <a:srgbClr val="d62e4e"/>
              </a:gs>
              <a:gs pos="100000">
                <a:srgbClr val="5983b0"/>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2" name="Rectangle 28"/>
          <p:cNvSpPr/>
          <p:nvPr/>
        </p:nvSpPr>
        <p:spPr>
          <a:xfrm>
            <a:off x="426960" y="532080"/>
            <a:ext cx="6952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Di-ganap na Kompetisyon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3" name=""/>
          <p:cNvSpPr/>
          <p:nvPr/>
        </p:nvSpPr>
        <p:spPr>
          <a:xfrm>
            <a:off x="720000" y="1620000"/>
            <a:ext cx="10619640" cy="3934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pPr>
            <a:r>
              <a:rPr b="1" i="1" lang="en-PH" sz="2200" spc="-1" strike="noStrike">
                <a:solidFill>
                  <a:srgbClr val="000000"/>
                </a:solidFill>
                <a:latin typeface="Lato"/>
                <a:ea typeface="AppleSystemUIFont"/>
              </a:rPr>
              <a:t>4. Monopolistikong Kompetisyon</a:t>
            </a:r>
            <a:endParaRPr b="0" lang="en-PH" sz="22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May mga katangian ng ganap na kompetisyon at monopolyo na umiiral sa estruktura ng pamilihan na kilala sa tawag ng monopolistikong kompetisyon. Ibig sabihin, pare-pareho ang produkto na ipinagbibili ngunit magkakaiba ang mga sangkap na ginamit sa produkto, disenyo, at ang nagprodyus.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Ang mga produkto ay nakikilala sa pamamagitan ng brand name na nagiging tanyag dahil sa pag-aanunsiyo o advertisement. Ipinakikita ng pag-aanunsiyo kung paano naiiba ang isang produkto sa ibang produkto sa pamilihan. Ang mga produkto tulad ng toothpaste, sabong panlaba, kendi, kape, biskwit, mantika, at marami pang iba ay pare-pareho ang pakinabang na nakukuha ng tao kahit anong tatak ang gamitin. Nagkakaiba lamang ang mga ito sa pakete, hugis, kulay, at disenyo.</a:t>
            </a:r>
            <a:endParaRPr b="0" lang="en-PH" sz="1800" spc="-1" strike="noStrike">
              <a:solidFill>
                <a:srgbClr val="000000"/>
              </a:solidFill>
              <a:latin typeface="Arial"/>
            </a:endParaRPr>
          </a:p>
          <a:p>
            <a:pPr algn="just">
              <a:lnSpc>
                <a:spcPct val="100000"/>
              </a:lnSpc>
              <a:spcBef>
                <a:spcPts val="567"/>
              </a:spcBef>
              <a:spcAft>
                <a:spcPts val="567"/>
              </a:spcAft>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Rectangle 25"/>
          <p:cNvSpPr/>
          <p:nvPr/>
        </p:nvSpPr>
        <p:spPr>
          <a:xfrm>
            <a:off x="-113040" y="532080"/>
            <a:ext cx="6592680" cy="725760"/>
          </a:xfrm>
          <a:prstGeom prst="rect">
            <a:avLst/>
          </a:prstGeom>
          <a:gradFill rotWithShape="0">
            <a:gsLst>
              <a:gs pos="0">
                <a:srgbClr val="d62e4e"/>
              </a:gs>
              <a:gs pos="100000">
                <a:srgbClr val="5983b0"/>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5" name="Rectangle 26"/>
          <p:cNvSpPr/>
          <p:nvPr/>
        </p:nvSpPr>
        <p:spPr>
          <a:xfrm>
            <a:off x="426960" y="532080"/>
            <a:ext cx="6952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Di-ganap na Kompetisyon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6" name=""/>
          <p:cNvSpPr/>
          <p:nvPr/>
        </p:nvSpPr>
        <p:spPr>
          <a:xfrm>
            <a:off x="720000" y="1620000"/>
            <a:ext cx="10619640" cy="24476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Sa estrukturang ito, ang mga prodyuser ay nagtatakda ng sariling presyo ng kanilang produkto na nababatay sa gastusing pamproduksiyon ng kompanya. Hindi nila pinakikialaman ang presyo ng kaparehong produkto basta ang kanilang itinakdang presyo ay magbibigay sa kanila ng malaking tubo. Subalit, hindi maaaring magtaas ng presyo nang husto dahil maaaring lumipat sa kapalit na kaparehong produkto ang mamimili. Tulad ng isang monopolista, ang mga negosyante sa monopolistikong kompetisyon ay </a:t>
            </a:r>
            <a:r>
              <a:rPr b="0" i="1" lang="en-PH" sz="1800" spc="-1" strike="noStrike">
                <a:solidFill>
                  <a:srgbClr val="000000"/>
                </a:solidFill>
                <a:latin typeface="Lato"/>
                <a:ea typeface="AppleSystemUIFont"/>
              </a:rPr>
              <a:t>price maker.</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Rectangle 15"/>
          <p:cNvSpPr/>
          <p:nvPr/>
        </p:nvSpPr>
        <p:spPr>
          <a:xfrm>
            <a:off x="-113040" y="552240"/>
            <a:ext cx="368100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8" name="Rectangle 192"/>
          <p:cNvSpPr/>
          <p:nvPr/>
        </p:nvSpPr>
        <p:spPr>
          <a:xfrm>
            <a:off x="540000" y="480240"/>
            <a:ext cx="2867760" cy="651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69" name="Rectangle 194"/>
          <p:cNvSpPr/>
          <p:nvPr/>
        </p:nvSpPr>
        <p:spPr>
          <a:xfrm>
            <a:off x="720000" y="1496160"/>
            <a:ext cx="1096920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70" name=""/>
          <p:cNvSpPr/>
          <p:nvPr/>
        </p:nvSpPr>
        <p:spPr>
          <a:xfrm>
            <a:off x="807840" y="1496160"/>
            <a:ext cx="10531800" cy="16034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0" lang="en-PH" sz="1800" spc="-1" strike="noStrike">
                <a:solidFill>
                  <a:srgbClr val="000000"/>
                </a:solidFill>
                <a:latin typeface="Lato"/>
              </a:rPr>
              <a:t>I. Panuto: Sagutin ang sumusunod na tanong. Isulat ang sagot sa patlang.</a:t>
            </a:r>
            <a:endParaRPr b="0" lang="en-PH" sz="1800" spc="-1" strike="noStrike">
              <a:solidFill>
                <a:srgbClr val="000000"/>
              </a:solidFill>
              <a:latin typeface="Arial"/>
            </a:endParaRPr>
          </a:p>
          <a:p>
            <a:pPr lvl="1" marL="432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Ano-ano ang estruktura ng pamilihan?</a:t>
            </a:r>
            <a:endParaRPr b="0" lang="en-PH" sz="1800" spc="-1" strike="noStrike">
              <a:solidFill>
                <a:srgbClr val="000000"/>
              </a:solidFill>
              <a:latin typeface="Arial"/>
            </a:endParaRPr>
          </a:p>
          <a:p>
            <a:pPr lvl="1" marL="432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Bakit mahalaga ang gamit ng </a:t>
            </a:r>
            <a:r>
              <a:rPr b="0" i="1" lang="en-PH" sz="1800" spc="-1" strike="noStrike">
                <a:solidFill>
                  <a:srgbClr val="000000"/>
                </a:solidFill>
                <a:latin typeface="Lato"/>
              </a:rPr>
              <a:t>advertisement</a:t>
            </a:r>
            <a:r>
              <a:rPr b="0" lang="en-PH" sz="1800" spc="-1" strike="noStrike">
                <a:solidFill>
                  <a:srgbClr val="000000"/>
                </a:solidFill>
                <a:latin typeface="Lato"/>
              </a:rPr>
              <a:t> o patalastas sa oligopolyo at monopolistikong kompetisyon?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Rectangle 1"/>
          <p:cNvSpPr/>
          <p:nvPr/>
        </p:nvSpPr>
        <p:spPr>
          <a:xfrm>
            <a:off x="-113040" y="552240"/>
            <a:ext cx="54802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2" name="Rectangle 2"/>
          <p:cNvSpPr/>
          <p:nvPr/>
        </p:nvSpPr>
        <p:spPr>
          <a:xfrm>
            <a:off x="426960" y="527760"/>
            <a:ext cx="4940280" cy="67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73" name="Rectangle 3"/>
          <p:cNvSpPr/>
          <p:nvPr/>
        </p:nvSpPr>
        <p:spPr>
          <a:xfrm>
            <a:off x="540000" y="195480"/>
            <a:ext cx="482724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74" name=""/>
          <p:cNvSpPr/>
          <p:nvPr/>
        </p:nvSpPr>
        <p:spPr>
          <a:xfrm>
            <a:off x="900000" y="1440000"/>
            <a:ext cx="10439640" cy="18378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May dalawang estruktura ng pamilihan: ganap na kompetisyon at di-ganap na kompetisyon. Ang mga estruktura sa di-ganap na kompetisyon ay monopolyo, monopsonyo, oligopolyo, at monopolistikong kompetisyon.</a:t>
            </a:r>
            <a:endParaRPr b="0" lang="en-PH" sz="1800" spc="-1" strike="noStrike">
              <a:solidFill>
                <a:srgbClr val="000000"/>
              </a:solidFill>
              <a:latin typeface="Arial"/>
            </a:endParaRPr>
          </a:p>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Ang </a:t>
            </a:r>
            <a:r>
              <a:rPr b="0" i="1" lang="en-PH" sz="1800" spc="-1" strike="noStrike">
                <a:solidFill>
                  <a:srgbClr val="000000"/>
                </a:solidFill>
                <a:latin typeface="Lato"/>
              </a:rPr>
              <a:t>advertisement</a:t>
            </a:r>
            <a:r>
              <a:rPr b="0" lang="en-PH" sz="1800" spc="-1" strike="noStrike">
                <a:solidFill>
                  <a:srgbClr val="000000"/>
                </a:solidFill>
                <a:latin typeface="Lato"/>
              </a:rPr>
              <a:t> o patalastas ay ang paraan upang makilala at tangkilikin ng mga mamimili ang brand (</a:t>
            </a:r>
            <a:r>
              <a:rPr b="0" i="1" lang="en-PH" sz="1800" spc="-1" strike="noStrike">
                <a:solidFill>
                  <a:srgbClr val="000000"/>
                </a:solidFill>
                <a:latin typeface="Lato"/>
              </a:rPr>
              <a:t>brand name</a:t>
            </a:r>
            <a:r>
              <a:rPr b="0" lang="en-PH" sz="1800" spc="-1" strike="noStrike">
                <a:solidFill>
                  <a:srgbClr val="000000"/>
                </a:solidFill>
                <a:latin typeface="Lato"/>
              </a:rPr>
              <a:t>) ng mga produkto.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40726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Pamilihan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768600" y="1620000"/>
            <a:ext cx="10571040" cy="2847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a:t>
            </a:r>
            <a:r>
              <a:rPr b="1" lang="en-PH" sz="1800" spc="-1" strike="noStrike">
                <a:solidFill>
                  <a:srgbClr val="000000"/>
                </a:solidFill>
                <a:latin typeface="Lato"/>
              </a:rPr>
              <a:t>pamilihan</a:t>
            </a:r>
            <a:r>
              <a:rPr b="0" lang="en-PH" sz="1800" spc="-1" strike="noStrike">
                <a:solidFill>
                  <a:srgbClr val="000000"/>
                </a:solidFill>
                <a:latin typeface="Lato"/>
              </a:rPr>
              <a:t> o </a:t>
            </a:r>
            <a:r>
              <a:rPr b="1" lang="en-PH" sz="1800" spc="-1" strike="noStrike">
                <a:solidFill>
                  <a:srgbClr val="000000"/>
                </a:solidFill>
                <a:latin typeface="Lato"/>
              </a:rPr>
              <a:t>merkado</a:t>
            </a:r>
            <a:r>
              <a:rPr b="0" lang="en-PH" sz="1800" spc="-1" strike="noStrike">
                <a:solidFill>
                  <a:srgbClr val="000000"/>
                </a:solidFill>
                <a:latin typeface="Lato"/>
              </a:rPr>
              <a:t> (mula sa salitang Espanyol na </a:t>
            </a:r>
            <a:r>
              <a:rPr b="0" i="1" lang="en-PH" sz="1800" spc="-1" strike="noStrike">
                <a:solidFill>
                  <a:srgbClr val="000000"/>
                </a:solidFill>
                <a:latin typeface="Lato"/>
              </a:rPr>
              <a:t>mercado</a:t>
            </a:r>
            <a:r>
              <a:rPr b="0" lang="en-PH" sz="1800" spc="-1" strike="noStrike">
                <a:solidFill>
                  <a:srgbClr val="000000"/>
                </a:solidFill>
                <a:latin typeface="Lato"/>
              </a:rPr>
              <a:t>) ay nagpapakita ng organisadong transaksiyon sa pagitan ng mamimili at nagbibili ng produkto o serbisyo. Halimbawa nito ay ang mga transaksiyon sa tindahan o sa palengke at maging iyong mga </a:t>
            </a:r>
            <a:r>
              <a:rPr b="0" i="1" lang="en-PH" sz="1800" spc="-1" strike="noStrike">
                <a:solidFill>
                  <a:srgbClr val="000000"/>
                </a:solidFill>
                <a:latin typeface="Lato"/>
              </a:rPr>
              <a:t>online</a:t>
            </a:r>
            <a:r>
              <a:rPr b="0" lang="en-PH" sz="1800" spc="-1" strike="noStrike">
                <a:solidFill>
                  <a:srgbClr val="000000"/>
                </a:solidFill>
                <a:latin typeface="Lato"/>
              </a:rPr>
              <a:t> o nasa </a:t>
            </a:r>
            <a:r>
              <a:rPr b="0" i="1" lang="en-PH" sz="1800" spc="-1" strike="noStrike">
                <a:solidFill>
                  <a:srgbClr val="000000"/>
                </a:solidFill>
                <a:latin typeface="Lato"/>
              </a:rPr>
              <a:t>internet</a:t>
            </a:r>
            <a:r>
              <a:rPr b="0" lang="en-PH" sz="1800" spc="-1" strike="noStrike">
                <a:solidFill>
                  <a:srgbClr val="000000"/>
                </a:solidFill>
                <a:latin typeface="Lato"/>
              </a:rPr>
              <a:t>. </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Ito rin ay tumutukoy sa isang pook heograpikal kung saan nagaganap ang interaksiyon sa pagitan ng mga prodyuser at konsumer gaya ng lokal o pandaigdigang pamilihan. Ilan sa mga halimbawa nito ay ang mga transaksiyon sa pagitan ng mga bansang nagluluwas (</a:t>
            </a:r>
            <a:r>
              <a:rPr b="0" i="1" lang="en-PH" sz="1800" spc="-1" strike="noStrike">
                <a:solidFill>
                  <a:srgbClr val="000000"/>
                </a:solidFill>
                <a:latin typeface="Lato"/>
              </a:rPr>
              <a:t>export</a:t>
            </a:r>
            <a:r>
              <a:rPr b="0" lang="en-PH" sz="1800" spc="-1" strike="noStrike">
                <a:solidFill>
                  <a:srgbClr val="000000"/>
                </a:solidFill>
                <a:latin typeface="Lato"/>
              </a:rPr>
              <a:t>) at nag-aangkat (</a:t>
            </a:r>
            <a:r>
              <a:rPr b="0" i="1" lang="en-PH" sz="1800" spc="-1" strike="noStrike">
                <a:solidFill>
                  <a:srgbClr val="000000"/>
                </a:solidFill>
                <a:latin typeface="Lato"/>
              </a:rPr>
              <a:t>import</a:t>
            </a:r>
            <a:r>
              <a:rPr b="0" lang="en-PH" sz="1800" spc="-1" strike="noStrike">
                <a:solidFill>
                  <a:srgbClr val="000000"/>
                </a:solidFill>
                <a:latin typeface="Lato"/>
              </a:rPr>
              <a:t>) ng mga produktong petrolyo o kaya ay ang pangangailangan ng Estados Unidos sa serbisyo ng mga nars at guro na siyang tinutugunan ng mga manggagawa mula sa Pilipinas.</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17"/>
          <p:cNvSpPr/>
          <p:nvPr/>
        </p:nvSpPr>
        <p:spPr>
          <a:xfrm>
            <a:off x="-113040" y="532080"/>
            <a:ext cx="73126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18"/>
          <p:cNvSpPr/>
          <p:nvPr/>
        </p:nvSpPr>
        <p:spPr>
          <a:xfrm>
            <a:off x="426960" y="532080"/>
            <a:ext cx="6952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Estruktura ng Pamilihan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39" name="" descr=""/>
          <p:cNvPicPr/>
          <p:nvPr/>
        </p:nvPicPr>
        <p:blipFill>
          <a:blip r:embed="rId1"/>
          <a:stretch/>
        </p:blipFill>
        <p:spPr>
          <a:xfrm>
            <a:off x="950760" y="1620000"/>
            <a:ext cx="10260360" cy="3419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19"/>
          <p:cNvSpPr/>
          <p:nvPr/>
        </p:nvSpPr>
        <p:spPr>
          <a:xfrm>
            <a:off x="-113040" y="532080"/>
            <a:ext cx="6052680" cy="725760"/>
          </a:xfrm>
          <a:prstGeom prst="rect">
            <a:avLst/>
          </a:prstGeom>
          <a:gradFill rotWithShape="0">
            <a:gsLst>
              <a:gs pos="0">
                <a:srgbClr val="d62e4e"/>
              </a:gs>
              <a:gs pos="100000">
                <a:srgbClr val="5983b0"/>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20"/>
          <p:cNvSpPr/>
          <p:nvPr/>
        </p:nvSpPr>
        <p:spPr>
          <a:xfrm>
            <a:off x="426960" y="532080"/>
            <a:ext cx="6952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Ganap na Kompetisyon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720000" y="1368000"/>
            <a:ext cx="10619640" cy="47750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a:buChar char=""/>
            </a:pPr>
            <a:r>
              <a:rPr b="1" lang="en-PH" sz="1800" spc="-1" strike="noStrike">
                <a:solidFill>
                  <a:srgbClr val="000000"/>
                </a:solidFill>
                <a:latin typeface="Lato"/>
              </a:rPr>
              <a:t>Magkakatulad ang mga produkto. </a:t>
            </a:r>
            <a:r>
              <a:rPr b="0" lang="en-PH" sz="1800" spc="-1" strike="noStrike">
                <a:solidFill>
                  <a:srgbClr val="000000"/>
                </a:solidFill>
                <a:latin typeface="Lato"/>
              </a:rPr>
              <a:t>Ang mga produkto sa loob ng pamilihan na may ganap na kompetisyon ay magkakatulad (</a:t>
            </a:r>
            <a:r>
              <a:rPr b="0" i="1" lang="en-PH" sz="1800" spc="-1" strike="noStrike">
                <a:solidFill>
                  <a:srgbClr val="000000"/>
                </a:solidFill>
                <a:latin typeface="Lato"/>
              </a:rPr>
              <a:t>homogenous</a:t>
            </a:r>
            <a:r>
              <a:rPr b="0" lang="en-PH" sz="1800" spc="-1" strike="noStrike">
                <a:solidFill>
                  <a:srgbClr val="000000"/>
                </a:solidFill>
                <a:latin typeface="Lato"/>
              </a:rPr>
              <a:t>). Sa estrukturang ito, hindi kailangan ang pag-aanunsiyo dahil ang mga katangian ng mga produkto ay magkakatulad.</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Symbol"/>
              <a:buChar char=""/>
            </a:pPr>
            <a:r>
              <a:rPr b="1" lang="en-PH" sz="1800" spc="-1" strike="noStrike">
                <a:solidFill>
                  <a:srgbClr val="000000"/>
                </a:solidFill>
                <a:latin typeface="Lato"/>
              </a:rPr>
              <a:t>Marami ang mamimili at nagbibili ng produkto.</a:t>
            </a:r>
            <a:r>
              <a:rPr b="0" lang="en-PH" sz="1800" spc="-1" strike="noStrike">
                <a:solidFill>
                  <a:srgbClr val="000000"/>
                </a:solidFill>
                <a:latin typeface="Lato"/>
              </a:rPr>
              <a:t> Ang pagkakaroon ng napakaraming mamimili at nagtitinda ng produkto ang isang dahilan ng kawalan ng puwersa o kapangyarihan na magtakda ng presyo. Karamihan ng mga nasa ganap na kompetisyon ay maliliit na negosyante lamang, kaya hindi nila kayang kontrolin ang pamilihan. Bunga nito, hindi sila maaaring makapagtakda ng mataas na presyo kumpara sa iba. Kapag nagtaas sila ng presyo, maaaring lumipat sa iba ang kanilang mga mamimili. Ang mga negosyante ay nagsisilbing </a:t>
            </a:r>
            <a:r>
              <a:rPr b="0" i="1" lang="en-PH" sz="1800" spc="-1" strike="noStrike">
                <a:solidFill>
                  <a:srgbClr val="000000"/>
                </a:solidFill>
                <a:latin typeface="Lato"/>
              </a:rPr>
              <a:t>price taker</a:t>
            </a:r>
            <a:r>
              <a:rPr b="0" lang="en-PH" sz="1800" spc="-1" strike="noStrike">
                <a:solidFill>
                  <a:srgbClr val="000000"/>
                </a:solidFill>
                <a:latin typeface="Lato"/>
              </a:rPr>
              <a:t> (tagatanggap ng umiiral na presyo).</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1" lang="en-PH" sz="1800" spc="-1" strike="noStrike">
                <a:solidFill>
                  <a:srgbClr val="000000"/>
                </a:solidFill>
                <a:latin typeface="Lato"/>
                <a:ea typeface="AppleSystemUIFont"/>
              </a:rPr>
              <a:t>May kalayaan sa paglabas at pagpasok sa negosyo</a:t>
            </a:r>
            <a:r>
              <a:rPr b="0" lang="en-PH" sz="1800" spc="-1" strike="noStrike">
                <a:solidFill>
                  <a:srgbClr val="000000"/>
                </a:solidFill>
                <a:latin typeface="Lato"/>
                <a:ea typeface="AppleSystemUIFont"/>
              </a:rPr>
              <a:t>. Ang sinumang negosyante ay may kalayaang makapamili ng mga produkto na nais niyang ipagbili. Karamihan sa kanila ay maliliit na negosyante lamang, kaya madali para sa kanila ang lumabas sa industriya o magsara, kung saan hindi sila nagkaroon ng kita. Ito ay madaling nagagawa sapagkat hindi malalaki at malalawak na salik ng produksiyon ang kanilang ginagamit.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21"/>
          <p:cNvSpPr/>
          <p:nvPr/>
        </p:nvSpPr>
        <p:spPr>
          <a:xfrm>
            <a:off x="-113040" y="532080"/>
            <a:ext cx="6052680" cy="725760"/>
          </a:xfrm>
          <a:prstGeom prst="rect">
            <a:avLst/>
          </a:prstGeom>
          <a:gradFill rotWithShape="0">
            <a:gsLst>
              <a:gs pos="0">
                <a:srgbClr val="d62e4e"/>
              </a:gs>
              <a:gs pos="100000">
                <a:srgbClr val="5983b0"/>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22"/>
          <p:cNvSpPr/>
          <p:nvPr/>
        </p:nvSpPr>
        <p:spPr>
          <a:xfrm>
            <a:off x="426960" y="532080"/>
            <a:ext cx="6952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Ganap na Kompetisyon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p:nvPr/>
        </p:nvSpPr>
        <p:spPr>
          <a:xfrm>
            <a:off x="720000" y="1368000"/>
            <a:ext cx="10619640" cy="27716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a:buChar char=""/>
            </a:pPr>
            <a:r>
              <a:rPr b="1" lang="en-PH" sz="1800" spc="-1" strike="noStrike">
                <a:solidFill>
                  <a:srgbClr val="000000"/>
                </a:solidFill>
                <a:latin typeface="Lato"/>
                <a:ea typeface="AppleSystemUIFont"/>
              </a:rPr>
              <a:t>May kalayaan sa paggalaw ang mga salik ng produksiyon.</a:t>
            </a:r>
            <a:r>
              <a:rPr b="0" lang="en-PH" sz="1800" spc="-1" strike="noStrike">
                <a:solidFill>
                  <a:srgbClr val="000000"/>
                </a:solidFill>
                <a:latin typeface="Lato"/>
                <a:ea typeface="AppleSystemUIFont"/>
              </a:rPr>
              <a:t> Upang maging ganap ang kompetisyon, dapat walang sinumang negosyante ang nakakokontrol sa paggalaw ng iba pang salik ng produksiyon (kapital, lupa, at paggawa).</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1" lang="en-PH" sz="1800" spc="-1" strike="noStrike">
                <a:solidFill>
                  <a:srgbClr val="000000"/>
                </a:solidFill>
                <a:latin typeface="Lato"/>
                <a:ea typeface="AppleSystemUIFont"/>
              </a:rPr>
              <a:t>May sapat na kaalaman at impormasyon. </a:t>
            </a:r>
            <a:r>
              <a:rPr b="0" lang="en-PH" sz="1800" spc="-1" strike="noStrike">
                <a:solidFill>
                  <a:srgbClr val="000000"/>
                </a:solidFill>
                <a:latin typeface="Lato"/>
                <a:ea typeface="AppleSystemUIFont"/>
              </a:rPr>
              <a:t>Ang bawat negosyante at mamimili ay ipinapalagay na may ganap na kaalaman sa nangyayari sa pamilihan gaya ng umiiral na presyo upang makagawa ng pagpapasiya o desisyon. Sa pagkakaroon ng sapat na impormasyon ay nagagawa ng prodyuser at nakukuha ng mamimili ang pinakamainam na produkto sa pinakamababang presyo.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23"/>
          <p:cNvSpPr/>
          <p:nvPr/>
        </p:nvSpPr>
        <p:spPr>
          <a:xfrm>
            <a:off x="-113040" y="532080"/>
            <a:ext cx="6592680" cy="725760"/>
          </a:xfrm>
          <a:prstGeom prst="rect">
            <a:avLst/>
          </a:prstGeom>
          <a:gradFill rotWithShape="0">
            <a:gsLst>
              <a:gs pos="0">
                <a:srgbClr val="d62e4e"/>
              </a:gs>
              <a:gs pos="100000">
                <a:srgbClr val="5983b0"/>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7" name="Rectangle 24"/>
          <p:cNvSpPr/>
          <p:nvPr/>
        </p:nvSpPr>
        <p:spPr>
          <a:xfrm>
            <a:off x="426960" y="532080"/>
            <a:ext cx="6952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Di-ganap na Kompetisyon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8" name=""/>
          <p:cNvSpPr/>
          <p:nvPr/>
        </p:nvSpPr>
        <p:spPr>
          <a:xfrm>
            <a:off x="720000" y="1476360"/>
            <a:ext cx="10619640" cy="4366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283"/>
              </a:spcBef>
              <a:spcAft>
                <a:spcPts val="283"/>
              </a:spcAft>
            </a:pPr>
            <a:r>
              <a:rPr b="1" i="1" lang="en-PH" sz="2200" spc="-1" strike="noStrike">
                <a:solidFill>
                  <a:srgbClr val="000000"/>
                </a:solidFill>
                <a:latin typeface="Lato"/>
                <a:ea typeface="AppleSystemUIFont"/>
              </a:rPr>
              <a:t>1. Monopolyo</a:t>
            </a:r>
            <a:endParaRPr b="0" lang="en-PH" sz="22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Symbol"/>
              <a:buChar char=""/>
            </a:pPr>
            <a:r>
              <a:rPr b="1" lang="en-PH" sz="1800" spc="-1" strike="noStrike">
                <a:solidFill>
                  <a:srgbClr val="000000"/>
                </a:solidFill>
                <a:latin typeface="Lato"/>
                <a:ea typeface="AppleSystemUIFont"/>
              </a:rPr>
              <a:t>Iisa ang prodyuser.</a:t>
            </a:r>
            <a:r>
              <a:rPr b="0" lang="en-PH" sz="1800" spc="-1" strike="noStrike">
                <a:solidFill>
                  <a:srgbClr val="000000"/>
                </a:solidFill>
                <a:latin typeface="Lato"/>
                <a:ea typeface="AppleSystemUIFont"/>
              </a:rPr>
              <a:t> Monopolista ang tawag sa nag-iisang prodyuser ng produkto sa pamilihan. Makapangyarihan ang prodyuser na ito sapagkat wala itong direktang kakompetensiya sa pagkakaloob ng mga produkto sa mga mamimili. Nakokontrol ng monopolista ang presyo at dami ng mga produkto sa pamilihan at naitatakda niya ang presyo ng produkto na batay sa kaniyang pagnanais. Kaya, ang mga prodyuser sa monopolyo ay tinuturing na </a:t>
            </a:r>
            <a:r>
              <a:rPr b="0" i="1" lang="en-PH" sz="1800" spc="-1" strike="noStrike">
                <a:solidFill>
                  <a:srgbClr val="000000"/>
                </a:solidFill>
                <a:latin typeface="Lato"/>
                <a:ea typeface="AppleSystemUIFont"/>
              </a:rPr>
              <a:t>price maker </a:t>
            </a:r>
            <a:r>
              <a:rPr b="0" lang="en-PH" sz="1800" spc="-1" strike="noStrike">
                <a:solidFill>
                  <a:srgbClr val="000000"/>
                </a:solidFill>
                <a:latin typeface="Lato"/>
                <a:ea typeface="AppleSystemUIFont"/>
              </a:rPr>
              <a:t>(tagatakda ng umiiral na presyo).</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Symbol"/>
              <a:buChar char=""/>
            </a:pPr>
            <a:r>
              <a:rPr b="1" lang="en-PH" sz="1800" spc="-1" strike="noStrike">
                <a:solidFill>
                  <a:srgbClr val="000000"/>
                </a:solidFill>
                <a:latin typeface="Lato"/>
                <a:ea typeface="AppleSystemUIFont"/>
              </a:rPr>
              <a:t>May kakayahang hadlangan ang kalaban sa negosyo.</a:t>
            </a:r>
            <a:r>
              <a:rPr b="0" lang="en-PH" sz="1800" spc="-1" strike="noStrike">
                <a:solidFill>
                  <a:srgbClr val="000000"/>
                </a:solidFill>
                <a:latin typeface="Lato"/>
                <a:ea typeface="AppleSystemUIFont"/>
              </a:rPr>
              <a:t> Ang monopolyo ay malaking kompanya na nagtataglay ng puwersa na kontrolin ang bilihan ng produkto. Ang presyong ekilibriyo at dami ng produkto ay itinakda ayon sa pagnanais ng monopolista na magkamit ng malaking tubo. Sa pamamagitan ng pagbaba ng presyo ng produkto at pansamantalang pagbawas sa tubo, nagagawa ng monopolista na paalisin ang kalaban sa bilihan. Sa pagkawala ng kakompetensiya, muling ibabalik ang mataas na presyo.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4"/>
          <p:cNvSpPr/>
          <p:nvPr/>
        </p:nvSpPr>
        <p:spPr>
          <a:xfrm>
            <a:off x="-113040" y="532080"/>
            <a:ext cx="6592680" cy="725760"/>
          </a:xfrm>
          <a:prstGeom prst="rect">
            <a:avLst/>
          </a:prstGeom>
          <a:gradFill rotWithShape="0">
            <a:gsLst>
              <a:gs pos="0">
                <a:srgbClr val="d62e4e"/>
              </a:gs>
              <a:gs pos="100000">
                <a:srgbClr val="5983b0"/>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0" name="Rectangle 5"/>
          <p:cNvSpPr/>
          <p:nvPr/>
        </p:nvSpPr>
        <p:spPr>
          <a:xfrm>
            <a:off x="426960" y="532080"/>
            <a:ext cx="6952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Di-ganap na Kompetisyon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1" name=""/>
          <p:cNvSpPr/>
          <p:nvPr/>
        </p:nvSpPr>
        <p:spPr>
          <a:xfrm>
            <a:off x="720000" y="1476360"/>
            <a:ext cx="10619640" cy="21232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a:buChar char=""/>
            </a:pPr>
            <a:r>
              <a:rPr b="1" lang="en-PH" sz="1800" spc="-1" strike="noStrike">
                <a:solidFill>
                  <a:srgbClr val="000000"/>
                </a:solidFill>
                <a:latin typeface="Lato"/>
                <a:ea typeface="AppleSystemUIFont"/>
              </a:rPr>
              <a:t>Walang malapit na kapalit ang produkto.</a:t>
            </a:r>
            <a:r>
              <a:rPr b="0" lang="en-PH" sz="1800" spc="-1" strike="noStrike">
                <a:solidFill>
                  <a:srgbClr val="000000"/>
                </a:solidFill>
                <a:latin typeface="Lato"/>
                <a:ea typeface="AppleSystemUIFont"/>
              </a:rPr>
              <a:t> Ang mga produkto na ipinagbibili ng mga monopolista ay walang kauri o malapit na kapalit, kaya madali nilang makontrol ang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ng produkto. Kapag gusto nilang maitaas ang presyo, babawasan nila ang produksiyon upang ang mamimili ay mapipilitang bumili ng produkto sa mataas na presyo. Karamihan ng mga produkto o serbisyo na ipinagkakaloob ng monopolyo ay kailangang-kailangan.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12"/>
          <p:cNvSpPr/>
          <p:nvPr/>
        </p:nvSpPr>
        <p:spPr>
          <a:xfrm>
            <a:off x="-113040" y="532080"/>
            <a:ext cx="6592680" cy="725760"/>
          </a:xfrm>
          <a:prstGeom prst="rect">
            <a:avLst/>
          </a:prstGeom>
          <a:gradFill rotWithShape="0">
            <a:gsLst>
              <a:gs pos="0">
                <a:srgbClr val="d62e4e"/>
              </a:gs>
              <a:gs pos="100000">
                <a:srgbClr val="5983b0"/>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3" name="Rectangle 13"/>
          <p:cNvSpPr/>
          <p:nvPr/>
        </p:nvSpPr>
        <p:spPr>
          <a:xfrm>
            <a:off x="426960" y="532080"/>
            <a:ext cx="6952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Di-ganap na Kompetisyon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4" name=""/>
          <p:cNvSpPr/>
          <p:nvPr/>
        </p:nvSpPr>
        <p:spPr>
          <a:xfrm>
            <a:off x="720000" y="1548360"/>
            <a:ext cx="10619640" cy="23846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1" i="1" lang="en-PH" sz="2200" spc="-1" strike="noStrike">
                <a:solidFill>
                  <a:srgbClr val="000000"/>
                </a:solidFill>
                <a:latin typeface="Lato"/>
                <a:ea typeface="AppleSystemUIFont"/>
              </a:rPr>
              <a:t>2. Monopsonyo</a:t>
            </a:r>
            <a:endParaRPr b="0" lang="en-PH" sz="22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AppleSystemUIFont"/>
              </a:rPr>
              <a:t>Ito ang estruktura ng pamilihan na kabaliktaran ng monopolyo. Marami ang maaaring lumikha ng produkto at serbisyo, ngunit iisa lamang ang mamimili sa pamilihan. Halimbawa, ang pamahalaan ang nag-iisang bumibili at nagbabayad sa serbisyo ng mga pulis, sundalo, o militar. Makikita natin ang kapangyarihan ng mamimili na maging </a:t>
            </a:r>
            <a:r>
              <a:rPr b="0" i="1" lang="en-PH" sz="1800" spc="-1" strike="noStrike">
                <a:solidFill>
                  <a:srgbClr val="000000"/>
                </a:solidFill>
                <a:latin typeface="Lato"/>
                <a:ea typeface="AppleSystemUIFont"/>
              </a:rPr>
              <a:t>price maker</a:t>
            </a:r>
            <a:r>
              <a:rPr b="0" lang="en-PH" sz="1800" spc="-1" strike="noStrike">
                <a:solidFill>
                  <a:srgbClr val="000000"/>
                </a:solidFill>
                <a:latin typeface="Lato"/>
                <a:ea typeface="AppleSystemUIFont"/>
              </a:rPr>
              <a:t>, sapagkat kaya niyang pababain ang itinakdang presyo ng produkto o serbisyo na nais niyang bilhin. Magagawa ng mamimili na pumili ng produkto na may pinakamataas at pinakamagandang kalidad para sa kaniyang kapakinabangan.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14"/>
          <p:cNvSpPr/>
          <p:nvPr/>
        </p:nvSpPr>
        <p:spPr>
          <a:xfrm>
            <a:off x="-113040" y="532080"/>
            <a:ext cx="6592680" cy="725760"/>
          </a:xfrm>
          <a:prstGeom prst="rect">
            <a:avLst/>
          </a:prstGeom>
          <a:gradFill rotWithShape="0">
            <a:gsLst>
              <a:gs pos="0">
                <a:srgbClr val="d62e4e"/>
              </a:gs>
              <a:gs pos="100000">
                <a:srgbClr val="5983b0"/>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6" name="Rectangle 16"/>
          <p:cNvSpPr/>
          <p:nvPr/>
        </p:nvSpPr>
        <p:spPr>
          <a:xfrm>
            <a:off x="426960" y="532080"/>
            <a:ext cx="6952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Di-ganap na Kompetisyon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7" name=""/>
          <p:cNvSpPr/>
          <p:nvPr/>
        </p:nvSpPr>
        <p:spPr>
          <a:xfrm>
            <a:off x="720000" y="1548360"/>
            <a:ext cx="10619640" cy="23846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1" i="1" lang="en-PH" sz="2200" spc="-1" strike="noStrike">
                <a:solidFill>
                  <a:srgbClr val="000000"/>
                </a:solidFill>
                <a:latin typeface="Lato"/>
                <a:ea typeface="AppleSystemUIFont"/>
              </a:rPr>
              <a:t>3. Oligopolyo</a:t>
            </a:r>
            <a:endParaRPr b="0" lang="en-PH" sz="22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Symbol" charset="2"/>
              <a:buChar char=""/>
            </a:pPr>
            <a:r>
              <a:rPr b="1" lang="en-PH" sz="1800" spc="-1" strike="noStrike">
                <a:solidFill>
                  <a:srgbClr val="000000"/>
                </a:solidFill>
                <a:latin typeface="Lato"/>
                <a:ea typeface="AppleSystemUIFont"/>
              </a:rPr>
              <a:t>Nagsasagawa ng </a:t>
            </a:r>
            <a:r>
              <a:rPr b="1" i="1" lang="en-PH" sz="1800" spc="-1" strike="noStrike">
                <a:solidFill>
                  <a:srgbClr val="000000"/>
                </a:solidFill>
                <a:latin typeface="Lato"/>
                <a:ea typeface="AppleSystemUIFont"/>
              </a:rPr>
              <a:t>collusion</a:t>
            </a:r>
            <a:r>
              <a:rPr b="1" lang="en-PH" sz="1800" spc="-1" strike="noStrike">
                <a:solidFill>
                  <a:srgbClr val="000000"/>
                </a:solidFill>
                <a:latin typeface="Lato"/>
                <a:ea typeface="AppleSystemUIFont"/>
              </a:rPr>
              <a:t> ang mga oligopolista.</a:t>
            </a:r>
            <a:r>
              <a:rPr b="0" lang="en-PH" sz="1800" spc="-1" strike="noStrike">
                <a:solidFill>
                  <a:srgbClr val="000000"/>
                </a:solidFill>
                <a:latin typeface="Lato"/>
                <a:ea typeface="AppleSystemUIFont"/>
              </a:rPr>
              <a:t> Ang </a:t>
            </a:r>
            <a:r>
              <a:rPr b="0" i="1" lang="en-PH" sz="1800" spc="-1" strike="noStrike">
                <a:solidFill>
                  <a:srgbClr val="000000"/>
                </a:solidFill>
                <a:latin typeface="Lato"/>
                <a:ea typeface="AppleSystemUIFont"/>
              </a:rPr>
              <a:t>collusion</a:t>
            </a:r>
            <a:r>
              <a:rPr b="0" lang="en-PH" sz="1800" spc="-1" strike="noStrike">
                <a:solidFill>
                  <a:srgbClr val="000000"/>
                </a:solidFill>
                <a:latin typeface="Lato"/>
                <a:ea typeface="AppleSystemUIFont"/>
              </a:rPr>
              <a:t> ay ang tawag sa pagsasabwatan ng mga kompanya upang matamo ang kapakinabangan sa negosyo. Isang paraan upang maisagawa ang sabwatan ay ang pagbuo ng kartel. Ang kartel ay grupo ng mga kompanya o negosyante na nagkaisa upang limitahan ang produksiyon, magtaas ng presyo, at magkamit ng pinakamalaking tubo tulad ng ilang monopolyo. Ito ay ilegal, kaya lihim itong isinasagawa upang maitakda ang presyo at higit na makamit ang malaking tubo.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charset="2"/>
              <a:buChar char=""/>
            </a:pPr>
            <a:r>
              <a:rPr b="1" lang="en-PH" sz="1800" spc="-1" strike="noStrike">
                <a:solidFill>
                  <a:srgbClr val="000000"/>
                </a:solidFill>
                <a:latin typeface="Lato"/>
                <a:ea typeface="AppleSystemUIFont"/>
              </a:rPr>
              <a:t>Hindi naglalaban ang presyo.</a:t>
            </a:r>
            <a:r>
              <a:rPr b="0" lang="en-PH" sz="1800" spc="-1" strike="noStrike">
                <a:solidFill>
                  <a:srgbClr val="000000"/>
                </a:solidFill>
                <a:latin typeface="Lato"/>
                <a:ea typeface="AppleSystemUIFont"/>
              </a:rPr>
              <a:t> Ninanais ng bawat kompanya na matamo ng pinakamalaking tubo sa pamamagitan ng matatag na presyo. Ngunit, kahit may pagkakasundo sa presyo, hindi nangangahulugan na walang kompetisyon sa pamilihan. Ang mga kompanya ay nagtutunggalian sa anyo, anunsiyo, kalidad, at uri ng kanilang produkto at serbisyo upang tangkilikin ang kanilang produkto sa pamamagitan ng anunsiyo.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2124</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2023-07-11T17:51:29Z</dcterms:modified>
  <cp:revision>211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