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120" cy="68400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000" cy="2781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440" cy="38444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440" cy="366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120" cy="6170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560" cy="9525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6640" cy="1016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440" cy="33667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600000" y="2916000"/>
            <a:ext cx="84592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DejaVu Sans"/>
              </a:rPr>
              <a:t>My Special Kind of Friend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/>
          <p:nvPr/>
        </p:nvSpPr>
        <p:spPr>
          <a:xfrm>
            <a:off x="-179640" y="396000"/>
            <a:ext cx="4498920" cy="359280"/>
          </a:xfrm>
          <a:custGeom>
            <a:avLst/>
            <a:gdLst/>
            <a:ahLst/>
            <a:rect l="l" t="t" r="r" b="b"/>
            <a:pathLst>
              <a:path w="12501" h="1002">
                <a:moveTo>
                  <a:pt x="0" y="0"/>
                </a:moveTo>
                <a:lnTo>
                  <a:pt x="11498" y="0"/>
                </a:lnTo>
                <a:lnTo>
                  <a:pt x="12500" y="500"/>
                </a:lnTo>
                <a:lnTo>
                  <a:pt x="11498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d62e4e"/>
          </a:solidFill>
          <a:ln w="0">
            <a:solidFill>
              <a:srgbClr val="d62e4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"/>
          <p:cNvSpPr/>
          <p:nvPr/>
        </p:nvSpPr>
        <p:spPr>
          <a:xfrm>
            <a:off x="360000" y="379800"/>
            <a:ext cx="337392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Reading Comprehension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540000" y="1080000"/>
            <a:ext cx="10979280" cy="4679280"/>
          </a:xfrm>
          <a:prstGeom prst="rect">
            <a:avLst/>
          </a:prstGeom>
          <a:noFill/>
          <a:ln w="1908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>
            <a:off x="935280" y="1144080"/>
            <a:ext cx="10332000" cy="65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Chat Room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Your teacher will divide the class into small groups. Then, listen as he/ she reads the questions below that your group will answer.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Recall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Where and when did the story happen?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How did the girl make the doll?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How did she make the doll her friend?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Think Well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Why didn’t the girl play with the other kids in school?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Why did the other kids ask her to play with them later?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What do you like about the girl telling the story?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What is the problem in the story?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In the end, how was the problem solved?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Have you experienced having no friend? How did you feel? What did you do?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"/>
          <p:cNvSpPr/>
          <p:nvPr/>
        </p:nvSpPr>
        <p:spPr>
          <a:xfrm>
            <a:off x="540000" y="1620000"/>
            <a:ext cx="10979280" cy="1204200"/>
          </a:xfrm>
          <a:prstGeom prst="rect">
            <a:avLst/>
          </a:prstGeom>
          <a:noFill/>
          <a:ln w="1908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"/>
          <p:cNvSpPr/>
          <p:nvPr/>
        </p:nvSpPr>
        <p:spPr>
          <a:xfrm>
            <a:off x="973800" y="1800000"/>
            <a:ext cx="8205480" cy="102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Ask a Question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Think of a question about the story that you can ask your seatmate.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-179640" y="396360"/>
            <a:ext cx="3598920" cy="359280"/>
          </a:xfrm>
          <a:custGeom>
            <a:avLst/>
            <a:gdLst/>
            <a:ahLst/>
            <a:rect l="l" t="t" r="r" b="b"/>
            <a:pathLst>
              <a:path w="10001" h="1002">
                <a:moveTo>
                  <a:pt x="0" y="0"/>
                </a:moveTo>
                <a:lnTo>
                  <a:pt x="8998" y="0"/>
                </a:lnTo>
                <a:lnTo>
                  <a:pt x="10000" y="500"/>
                </a:lnTo>
                <a:lnTo>
                  <a:pt x="8998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d62e4e"/>
          </a:solidFill>
          <a:ln w="0">
            <a:solidFill>
              <a:srgbClr val="d62e4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/>
          <p:nvPr/>
        </p:nvSpPr>
        <p:spPr>
          <a:xfrm>
            <a:off x="293400" y="360360"/>
            <a:ext cx="265788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Oral Language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648000" y="933120"/>
            <a:ext cx="9971280" cy="223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 event is an important thing that happens to you. There are family events or school events that you remember well.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1344600" y="1807560"/>
            <a:ext cx="2254680" cy="2007720"/>
          </a:xfrm>
          <a:prstGeom prst="rect">
            <a:avLst/>
          </a:prstGeom>
          <a:ln w="0"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4476600" y="1836000"/>
            <a:ext cx="2254680" cy="197928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3"/>
          <a:stretch/>
        </p:blipFill>
        <p:spPr>
          <a:xfrm>
            <a:off x="7560000" y="1872000"/>
            <a:ext cx="2339280" cy="197928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4"/>
          <a:stretch/>
        </p:blipFill>
        <p:spPr>
          <a:xfrm>
            <a:off x="1362960" y="3967560"/>
            <a:ext cx="2236320" cy="2027880"/>
          </a:xfrm>
          <a:prstGeom prst="rect">
            <a:avLst/>
          </a:prstGeom>
          <a:ln w="0">
            <a:noFill/>
          </a:ln>
        </p:spPr>
      </p:pic>
      <p:pic>
        <p:nvPicPr>
          <p:cNvPr id="177" name="" descr=""/>
          <p:cNvPicPr/>
          <p:nvPr/>
        </p:nvPicPr>
        <p:blipFill>
          <a:blip r:embed="rId5"/>
          <a:stretch/>
        </p:blipFill>
        <p:spPr>
          <a:xfrm>
            <a:off x="4464000" y="3978360"/>
            <a:ext cx="2236320" cy="2068920"/>
          </a:xfrm>
          <a:prstGeom prst="rect">
            <a:avLst/>
          </a:prstGeom>
          <a:ln w="0">
            <a:noFill/>
          </a:ln>
        </p:spPr>
      </p:pic>
      <p:pic>
        <p:nvPicPr>
          <p:cNvPr id="178" name="" descr=""/>
          <p:cNvPicPr/>
          <p:nvPr/>
        </p:nvPicPr>
        <p:blipFill>
          <a:blip r:embed="rId6"/>
          <a:stretch/>
        </p:blipFill>
        <p:spPr>
          <a:xfrm>
            <a:off x="7560000" y="3927960"/>
            <a:ext cx="2236320" cy="211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-179640" y="432720"/>
            <a:ext cx="2878920" cy="359280"/>
          </a:xfrm>
          <a:custGeom>
            <a:avLst/>
            <a:gdLst/>
            <a:ahLst/>
            <a:rect l="l" t="t" r="r" b="b"/>
            <a:pathLst>
              <a:path w="8001" h="1002">
                <a:moveTo>
                  <a:pt x="0" y="0"/>
                </a:moveTo>
                <a:lnTo>
                  <a:pt x="6998" y="0"/>
                </a:lnTo>
                <a:lnTo>
                  <a:pt x="8000" y="500"/>
                </a:lnTo>
                <a:lnTo>
                  <a:pt x="6998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d62e4e"/>
          </a:solidFill>
          <a:ln w="0">
            <a:solidFill>
              <a:srgbClr val="d62e4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>
            <a:off x="475560" y="396720"/>
            <a:ext cx="150372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Grammar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648000" y="1224000"/>
            <a:ext cx="10727280" cy="4535280"/>
          </a:xfrm>
          <a:custGeom>
            <a:avLst/>
            <a:gdLst/>
            <a:ahLst/>
            <a:rect l="l" t="t" r="r" b="b"/>
            <a:pathLst>
              <a:path w="29802" h="12602">
                <a:moveTo>
                  <a:pt x="2100" y="0"/>
                </a:moveTo>
                <a:lnTo>
                  <a:pt x="2100" y="0"/>
                </a:lnTo>
                <a:cubicBezTo>
                  <a:pt x="1732" y="0"/>
                  <a:pt x="1369" y="97"/>
                  <a:pt x="1050" y="281"/>
                </a:cubicBezTo>
                <a:cubicBezTo>
                  <a:pt x="731" y="466"/>
                  <a:pt x="466" y="731"/>
                  <a:pt x="281" y="1050"/>
                </a:cubicBezTo>
                <a:cubicBezTo>
                  <a:pt x="97" y="1369"/>
                  <a:pt x="0" y="1732"/>
                  <a:pt x="0" y="2100"/>
                </a:cubicBezTo>
                <a:lnTo>
                  <a:pt x="0" y="10500"/>
                </a:lnTo>
                <a:lnTo>
                  <a:pt x="0" y="10501"/>
                </a:lnTo>
                <a:cubicBezTo>
                  <a:pt x="0" y="10869"/>
                  <a:pt x="97" y="11232"/>
                  <a:pt x="281" y="11551"/>
                </a:cubicBezTo>
                <a:cubicBezTo>
                  <a:pt x="466" y="11870"/>
                  <a:pt x="731" y="12135"/>
                  <a:pt x="1050" y="12320"/>
                </a:cubicBezTo>
                <a:cubicBezTo>
                  <a:pt x="1369" y="12504"/>
                  <a:pt x="1732" y="12601"/>
                  <a:pt x="2100" y="12601"/>
                </a:cubicBezTo>
                <a:lnTo>
                  <a:pt x="27700" y="12601"/>
                </a:lnTo>
                <a:lnTo>
                  <a:pt x="27701" y="12601"/>
                </a:lnTo>
                <a:cubicBezTo>
                  <a:pt x="28069" y="12601"/>
                  <a:pt x="28432" y="12504"/>
                  <a:pt x="28751" y="12320"/>
                </a:cubicBezTo>
                <a:cubicBezTo>
                  <a:pt x="29070" y="12135"/>
                  <a:pt x="29335" y="11870"/>
                  <a:pt x="29520" y="11551"/>
                </a:cubicBezTo>
                <a:cubicBezTo>
                  <a:pt x="29704" y="11232"/>
                  <a:pt x="29801" y="10869"/>
                  <a:pt x="29801" y="10501"/>
                </a:cubicBezTo>
                <a:lnTo>
                  <a:pt x="29801" y="2100"/>
                </a:lnTo>
                <a:lnTo>
                  <a:pt x="29801" y="2100"/>
                </a:lnTo>
                <a:lnTo>
                  <a:pt x="29801" y="2100"/>
                </a:lnTo>
                <a:cubicBezTo>
                  <a:pt x="29801" y="1732"/>
                  <a:pt x="29704" y="1369"/>
                  <a:pt x="29520" y="1050"/>
                </a:cubicBezTo>
                <a:cubicBezTo>
                  <a:pt x="29335" y="731"/>
                  <a:pt x="29070" y="466"/>
                  <a:pt x="28751" y="281"/>
                </a:cubicBezTo>
                <a:cubicBezTo>
                  <a:pt x="28432" y="97"/>
                  <a:pt x="28069" y="0"/>
                  <a:pt x="27701" y="0"/>
                </a:cubicBezTo>
                <a:lnTo>
                  <a:pt x="2100" y="0"/>
                </a:lnTo>
              </a:path>
            </a:pathLst>
          </a:custGeom>
          <a:solidFill>
            <a:srgbClr val="0084d1">
              <a:alpha val="3000"/>
            </a:srgbClr>
          </a:solidFill>
          <a:ln w="2916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"/>
          <p:cNvSpPr/>
          <p:nvPr/>
        </p:nvSpPr>
        <p:spPr>
          <a:xfrm>
            <a:off x="1116000" y="1368000"/>
            <a:ext cx="97192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telling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or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declarative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sentence tells or explains something. It starts with a capital letter and ends with a period (.).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1476000" y="2232000"/>
            <a:ext cx="824328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Rommel grabbed his bag and ran to the gate.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Every Saturday morning, Keith and his father get up early.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1044000" y="3525840"/>
            <a:ext cx="986328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asking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or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interrogative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sentence asks a question. It starts with a capital letter and ends with a question mark (?). Most questions start with who, where, when, why, how, and which.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1472400" y="4750560"/>
            <a:ext cx="60508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What do you think of Rommel?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1440000" y="1620000"/>
            <a:ext cx="9359280" cy="2339280"/>
          </a:xfrm>
          <a:custGeom>
            <a:avLst/>
            <a:gdLst/>
            <a:ahLst/>
            <a:rect l="l" t="t" r="r" b="b"/>
            <a:pathLst>
              <a:path w="26002" h="6502">
                <a:moveTo>
                  <a:pt x="1083" y="0"/>
                </a:moveTo>
                <a:lnTo>
                  <a:pt x="1084" y="0"/>
                </a:lnTo>
                <a:cubicBezTo>
                  <a:pt x="893" y="0"/>
                  <a:pt x="706" y="50"/>
                  <a:pt x="542" y="145"/>
                </a:cubicBezTo>
                <a:cubicBezTo>
                  <a:pt x="377" y="240"/>
                  <a:pt x="240" y="377"/>
                  <a:pt x="145" y="542"/>
                </a:cubicBezTo>
                <a:cubicBezTo>
                  <a:pt x="50" y="706"/>
                  <a:pt x="0" y="893"/>
                  <a:pt x="0" y="1084"/>
                </a:cubicBezTo>
                <a:lnTo>
                  <a:pt x="0" y="5417"/>
                </a:lnTo>
                <a:lnTo>
                  <a:pt x="0" y="5418"/>
                </a:lnTo>
                <a:cubicBezTo>
                  <a:pt x="0" y="5608"/>
                  <a:pt x="50" y="5795"/>
                  <a:pt x="145" y="5959"/>
                </a:cubicBezTo>
                <a:cubicBezTo>
                  <a:pt x="240" y="6124"/>
                  <a:pt x="377" y="6261"/>
                  <a:pt x="542" y="6356"/>
                </a:cubicBezTo>
                <a:cubicBezTo>
                  <a:pt x="706" y="6451"/>
                  <a:pt x="893" y="6501"/>
                  <a:pt x="1084" y="6501"/>
                </a:cubicBezTo>
                <a:lnTo>
                  <a:pt x="24917" y="6500"/>
                </a:lnTo>
                <a:lnTo>
                  <a:pt x="24918" y="6501"/>
                </a:lnTo>
                <a:cubicBezTo>
                  <a:pt x="25108" y="6501"/>
                  <a:pt x="25295" y="6451"/>
                  <a:pt x="25459" y="6356"/>
                </a:cubicBezTo>
                <a:cubicBezTo>
                  <a:pt x="25624" y="6261"/>
                  <a:pt x="25761" y="6124"/>
                  <a:pt x="25856" y="5959"/>
                </a:cubicBezTo>
                <a:cubicBezTo>
                  <a:pt x="25951" y="5795"/>
                  <a:pt x="26001" y="5608"/>
                  <a:pt x="26001" y="5418"/>
                </a:cubicBezTo>
                <a:lnTo>
                  <a:pt x="26001" y="1083"/>
                </a:lnTo>
                <a:lnTo>
                  <a:pt x="26001" y="1084"/>
                </a:lnTo>
                <a:lnTo>
                  <a:pt x="26001" y="1084"/>
                </a:lnTo>
                <a:cubicBezTo>
                  <a:pt x="26001" y="893"/>
                  <a:pt x="25951" y="706"/>
                  <a:pt x="25856" y="542"/>
                </a:cubicBezTo>
                <a:cubicBezTo>
                  <a:pt x="25761" y="377"/>
                  <a:pt x="25624" y="240"/>
                  <a:pt x="25459" y="145"/>
                </a:cubicBezTo>
                <a:cubicBezTo>
                  <a:pt x="25295" y="50"/>
                  <a:pt x="25108" y="0"/>
                  <a:pt x="24918" y="0"/>
                </a:cubicBezTo>
                <a:lnTo>
                  <a:pt x="1083" y="0"/>
                </a:lnTo>
              </a:path>
            </a:pathLst>
          </a:custGeom>
          <a:solidFill>
            <a:srgbClr val="0084d1">
              <a:alpha val="3000"/>
            </a:srgbClr>
          </a:solidFill>
          <a:ln w="2916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"/>
          <p:cNvSpPr/>
          <p:nvPr/>
        </p:nvSpPr>
        <p:spPr>
          <a:xfrm>
            <a:off x="1854360" y="1872000"/>
            <a:ext cx="8584920" cy="223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Asking sentences that are answerable by yes or no start with is, are, was, were, does, do, did, can, should, must, shall, may, would, could, and others.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 Winkie a special kind of friend?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180000" y="720000"/>
            <a:ext cx="3059280" cy="359280"/>
          </a:xfrm>
          <a:custGeom>
            <a:avLst/>
            <a:gdLst/>
            <a:ahLst/>
            <a:rect l="l" t="t" r="r" b="b"/>
            <a:pathLst>
              <a:path w="8502" h="1002">
                <a:moveTo>
                  <a:pt x="0" y="0"/>
                </a:moveTo>
                <a:lnTo>
                  <a:pt x="7498" y="0"/>
                </a:lnTo>
                <a:lnTo>
                  <a:pt x="8501" y="500"/>
                </a:lnTo>
                <a:lnTo>
                  <a:pt x="7498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d62e4e"/>
          </a:solidFill>
          <a:ln w="0">
            <a:solidFill>
              <a:srgbClr val="d62e4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432000" y="684000"/>
            <a:ext cx="18000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Listening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656000" y="2426760"/>
            <a:ext cx="8783280" cy="25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problem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 a story is the part where the main characters do not agree with one another. The problem can also be about the difficulties of the main character.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solution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of the problem in a story is usually found at the end. It tells how the problem was solved.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044000" y="1980000"/>
            <a:ext cx="10079280" cy="2879280"/>
          </a:xfrm>
          <a:custGeom>
            <a:avLst/>
            <a:gdLst/>
            <a:ahLst/>
            <a:rect l="l" t="t" r="r" b="b"/>
            <a:pathLst>
              <a:path w="28002" h="8002">
                <a:moveTo>
                  <a:pt x="1333" y="0"/>
                </a:moveTo>
                <a:lnTo>
                  <a:pt x="1334" y="0"/>
                </a:lnTo>
                <a:cubicBezTo>
                  <a:pt x="1099" y="0"/>
                  <a:pt x="869" y="62"/>
                  <a:pt x="667" y="179"/>
                </a:cubicBezTo>
                <a:cubicBezTo>
                  <a:pt x="464" y="296"/>
                  <a:pt x="296" y="464"/>
                  <a:pt x="179" y="667"/>
                </a:cubicBezTo>
                <a:cubicBezTo>
                  <a:pt x="62" y="869"/>
                  <a:pt x="0" y="1099"/>
                  <a:pt x="0" y="1334"/>
                </a:cubicBezTo>
                <a:lnTo>
                  <a:pt x="0" y="6667"/>
                </a:lnTo>
                <a:lnTo>
                  <a:pt x="0" y="6668"/>
                </a:lnTo>
                <a:cubicBezTo>
                  <a:pt x="0" y="6902"/>
                  <a:pt x="62" y="7132"/>
                  <a:pt x="179" y="7334"/>
                </a:cubicBezTo>
                <a:cubicBezTo>
                  <a:pt x="296" y="7537"/>
                  <a:pt x="464" y="7705"/>
                  <a:pt x="667" y="7822"/>
                </a:cubicBezTo>
                <a:cubicBezTo>
                  <a:pt x="869" y="7939"/>
                  <a:pt x="1099" y="8001"/>
                  <a:pt x="1334" y="8001"/>
                </a:cubicBezTo>
                <a:lnTo>
                  <a:pt x="26667" y="8001"/>
                </a:lnTo>
                <a:lnTo>
                  <a:pt x="26668" y="8001"/>
                </a:lnTo>
                <a:cubicBezTo>
                  <a:pt x="26902" y="8001"/>
                  <a:pt x="27132" y="7939"/>
                  <a:pt x="27334" y="7822"/>
                </a:cubicBezTo>
                <a:cubicBezTo>
                  <a:pt x="27537" y="7705"/>
                  <a:pt x="27705" y="7537"/>
                  <a:pt x="27822" y="7334"/>
                </a:cubicBezTo>
                <a:cubicBezTo>
                  <a:pt x="27939" y="7132"/>
                  <a:pt x="28001" y="6902"/>
                  <a:pt x="28001" y="6668"/>
                </a:cubicBezTo>
                <a:lnTo>
                  <a:pt x="28001" y="1333"/>
                </a:lnTo>
                <a:lnTo>
                  <a:pt x="28001" y="1334"/>
                </a:lnTo>
                <a:lnTo>
                  <a:pt x="28001" y="1334"/>
                </a:lnTo>
                <a:cubicBezTo>
                  <a:pt x="28001" y="1099"/>
                  <a:pt x="27939" y="869"/>
                  <a:pt x="27822" y="667"/>
                </a:cubicBezTo>
                <a:cubicBezTo>
                  <a:pt x="27705" y="464"/>
                  <a:pt x="27537" y="296"/>
                  <a:pt x="27334" y="179"/>
                </a:cubicBezTo>
                <a:cubicBezTo>
                  <a:pt x="27132" y="62"/>
                  <a:pt x="26902" y="0"/>
                  <a:pt x="26668" y="0"/>
                </a:cubicBezTo>
                <a:lnTo>
                  <a:pt x="1333" y="0"/>
                </a:lnTo>
              </a:path>
            </a:pathLst>
          </a:custGeom>
          <a:solidFill>
            <a:srgbClr val="0084d1">
              <a:alpha val="3000"/>
            </a:srgbClr>
          </a:solidFill>
          <a:ln w="2916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179640" y="432000"/>
            <a:ext cx="4567320" cy="359280"/>
          </a:xfrm>
          <a:custGeom>
            <a:avLst/>
            <a:gdLst/>
            <a:ahLst/>
            <a:rect l="l" t="t" r="r" b="b"/>
            <a:pathLst>
              <a:path w="12691" h="1002">
                <a:moveTo>
                  <a:pt x="0" y="0"/>
                </a:moveTo>
                <a:lnTo>
                  <a:pt x="11688" y="0"/>
                </a:lnTo>
                <a:lnTo>
                  <a:pt x="12690" y="500"/>
                </a:lnTo>
                <a:lnTo>
                  <a:pt x="11688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d62e4e"/>
          </a:solidFill>
          <a:ln w="0">
            <a:solidFill>
              <a:srgbClr val="d62e4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0" y="396000"/>
            <a:ext cx="4387680" cy="7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Alphabet Knowledge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424160" y="1008000"/>
            <a:ext cx="97351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Recall the consonants in the English alphabet. Give the missing consonants to fill out the empty spaces.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792000" y="1022040"/>
            <a:ext cx="539280" cy="35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33" name=""/>
          <p:cNvGraphicFramePr/>
          <p:nvPr/>
        </p:nvGraphicFramePr>
        <p:xfrm>
          <a:off x="1513800" y="1857600"/>
          <a:ext cx="9645840" cy="3182040"/>
        </p:xfrm>
        <a:graphic>
          <a:graphicData uri="http://schemas.openxmlformats.org/drawingml/2006/table">
            <a:tbl>
              <a:tblPr/>
              <a:tblGrid>
                <a:gridCol w="1928520"/>
                <a:gridCol w="1928520"/>
                <a:gridCol w="1928520"/>
                <a:gridCol w="1928520"/>
                <a:gridCol w="1932120"/>
              </a:tblGrid>
              <a:tr h="636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Aa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Bb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Dd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Ee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  <a:tr h="636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Ff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Hh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Ii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  <a:tr h="636480"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Ll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Nn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Oo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  <a:tr h="636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Rr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Tt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  <a:tr h="636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Uu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Vv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Xx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4" name=""/>
          <p:cNvSpPr/>
          <p:nvPr/>
        </p:nvSpPr>
        <p:spPr>
          <a:xfrm>
            <a:off x="1512000" y="5040000"/>
            <a:ext cx="1905480" cy="646920"/>
          </a:xfrm>
          <a:prstGeom prst="rect">
            <a:avLst/>
          </a:prstGeom>
          <a:noFill/>
          <a:ln w="0">
            <a:solidFill>
              <a:srgbClr val="0084d1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1980000" y="5167800"/>
            <a:ext cx="89928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Zz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720000" y="432000"/>
            <a:ext cx="9719280" cy="1439280"/>
          </a:xfrm>
          <a:custGeom>
            <a:avLst/>
            <a:gdLst/>
            <a:ahLst/>
            <a:rect l="l" t="t" r="r" b="b"/>
            <a:pathLst>
              <a:path w="27002" h="4002">
                <a:moveTo>
                  <a:pt x="666" y="0"/>
                </a:moveTo>
                <a:lnTo>
                  <a:pt x="667" y="0"/>
                </a:lnTo>
                <a:cubicBezTo>
                  <a:pt x="550" y="0"/>
                  <a:pt x="435" y="31"/>
                  <a:pt x="333" y="89"/>
                </a:cubicBezTo>
                <a:cubicBezTo>
                  <a:pt x="232" y="148"/>
                  <a:pt x="148" y="232"/>
                  <a:pt x="89" y="333"/>
                </a:cubicBezTo>
                <a:cubicBezTo>
                  <a:pt x="31" y="435"/>
                  <a:pt x="0" y="550"/>
                  <a:pt x="0" y="667"/>
                </a:cubicBezTo>
                <a:lnTo>
                  <a:pt x="0" y="3334"/>
                </a:lnTo>
                <a:lnTo>
                  <a:pt x="0" y="3334"/>
                </a:lnTo>
                <a:cubicBezTo>
                  <a:pt x="0" y="3451"/>
                  <a:pt x="31" y="3566"/>
                  <a:pt x="89" y="3668"/>
                </a:cubicBezTo>
                <a:cubicBezTo>
                  <a:pt x="148" y="3769"/>
                  <a:pt x="232" y="3853"/>
                  <a:pt x="333" y="3912"/>
                </a:cubicBezTo>
                <a:cubicBezTo>
                  <a:pt x="435" y="3970"/>
                  <a:pt x="550" y="4001"/>
                  <a:pt x="667" y="4001"/>
                </a:cubicBezTo>
                <a:lnTo>
                  <a:pt x="26334" y="4000"/>
                </a:lnTo>
                <a:lnTo>
                  <a:pt x="26334" y="4001"/>
                </a:lnTo>
                <a:cubicBezTo>
                  <a:pt x="26451" y="4001"/>
                  <a:pt x="26566" y="3970"/>
                  <a:pt x="26668" y="3912"/>
                </a:cubicBezTo>
                <a:cubicBezTo>
                  <a:pt x="26769" y="3853"/>
                  <a:pt x="26853" y="3769"/>
                  <a:pt x="26912" y="3668"/>
                </a:cubicBezTo>
                <a:cubicBezTo>
                  <a:pt x="26970" y="3566"/>
                  <a:pt x="27001" y="3451"/>
                  <a:pt x="27001" y="3334"/>
                </a:cubicBezTo>
                <a:lnTo>
                  <a:pt x="27001" y="666"/>
                </a:lnTo>
                <a:lnTo>
                  <a:pt x="27001" y="667"/>
                </a:lnTo>
                <a:lnTo>
                  <a:pt x="27001" y="667"/>
                </a:lnTo>
                <a:cubicBezTo>
                  <a:pt x="27001" y="550"/>
                  <a:pt x="26970" y="435"/>
                  <a:pt x="26912" y="333"/>
                </a:cubicBezTo>
                <a:cubicBezTo>
                  <a:pt x="26853" y="232"/>
                  <a:pt x="26769" y="148"/>
                  <a:pt x="26668" y="89"/>
                </a:cubicBezTo>
                <a:cubicBezTo>
                  <a:pt x="26566" y="31"/>
                  <a:pt x="26451" y="0"/>
                  <a:pt x="26334" y="0"/>
                </a:cubicBezTo>
                <a:lnTo>
                  <a:pt x="666" y="0"/>
                </a:lnTo>
              </a:path>
            </a:pathLst>
          </a:custGeom>
          <a:noFill/>
          <a:ln w="2916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988200" y="519480"/>
            <a:ext cx="9091080" cy="19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Book and Print Knowledge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Books are fun to read. People who write books are called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authors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Those who draw pictures to make the book more interesting are called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illustrators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756000" y="2088000"/>
            <a:ext cx="539280" cy="35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1440000" y="2088000"/>
            <a:ext cx="98992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Look carefully at the books below. Tell the title of the book, the name of the author, and the illustrator.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2851200" y="2844000"/>
            <a:ext cx="2548080" cy="303048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5796000" y="2849760"/>
            <a:ext cx="2536920" cy="301752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8753400" y="2856960"/>
            <a:ext cx="2513880" cy="301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6605280" y="828000"/>
            <a:ext cx="4158000" cy="4679280"/>
          </a:xfrm>
          <a:prstGeom prst="rect">
            <a:avLst/>
          </a:prstGeom>
          <a:ln w="0">
            <a:noFill/>
          </a:ln>
        </p:spPr>
      </p:pic>
      <p:sp>
        <p:nvSpPr>
          <p:cNvPr id="144" name=""/>
          <p:cNvSpPr/>
          <p:nvPr/>
        </p:nvSpPr>
        <p:spPr>
          <a:xfrm>
            <a:off x="1116000" y="1692000"/>
            <a:ext cx="4355280" cy="31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is a storybook. This is 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front cover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of a book.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What do you see on the front cover of a book?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title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of the book is found on the front cover. The names of the author and the illustrator are also found on the front cover.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900000" y="1476000"/>
            <a:ext cx="4859280" cy="3599280"/>
          </a:xfrm>
          <a:custGeom>
            <a:avLst/>
            <a:gdLst/>
            <a:ahLst/>
            <a:rect l="l" t="t" r="r" b="b"/>
            <a:pathLst>
              <a:path w="13502" h="10002">
                <a:moveTo>
                  <a:pt x="1666" y="0"/>
                </a:moveTo>
                <a:lnTo>
                  <a:pt x="1667" y="0"/>
                </a:lnTo>
                <a:cubicBezTo>
                  <a:pt x="1374" y="0"/>
                  <a:pt x="1087" y="77"/>
                  <a:pt x="833" y="223"/>
                </a:cubicBezTo>
                <a:cubicBezTo>
                  <a:pt x="580" y="370"/>
                  <a:pt x="370" y="580"/>
                  <a:pt x="223" y="833"/>
                </a:cubicBezTo>
                <a:cubicBezTo>
                  <a:pt x="77" y="1087"/>
                  <a:pt x="0" y="1374"/>
                  <a:pt x="0" y="1667"/>
                </a:cubicBezTo>
                <a:lnTo>
                  <a:pt x="0" y="8334"/>
                </a:lnTo>
                <a:lnTo>
                  <a:pt x="0" y="8334"/>
                </a:lnTo>
                <a:cubicBezTo>
                  <a:pt x="0" y="8627"/>
                  <a:pt x="77" y="8914"/>
                  <a:pt x="223" y="9168"/>
                </a:cubicBezTo>
                <a:cubicBezTo>
                  <a:pt x="370" y="9421"/>
                  <a:pt x="580" y="9631"/>
                  <a:pt x="833" y="9778"/>
                </a:cubicBezTo>
                <a:cubicBezTo>
                  <a:pt x="1087" y="9924"/>
                  <a:pt x="1374" y="10001"/>
                  <a:pt x="1667" y="10001"/>
                </a:cubicBezTo>
                <a:lnTo>
                  <a:pt x="11834" y="10001"/>
                </a:lnTo>
                <a:lnTo>
                  <a:pt x="11834" y="10001"/>
                </a:lnTo>
                <a:cubicBezTo>
                  <a:pt x="12127" y="10001"/>
                  <a:pt x="12414" y="9924"/>
                  <a:pt x="12668" y="9778"/>
                </a:cubicBezTo>
                <a:cubicBezTo>
                  <a:pt x="12921" y="9631"/>
                  <a:pt x="13131" y="9421"/>
                  <a:pt x="13278" y="9168"/>
                </a:cubicBezTo>
                <a:cubicBezTo>
                  <a:pt x="13424" y="8914"/>
                  <a:pt x="13501" y="8627"/>
                  <a:pt x="13501" y="8334"/>
                </a:cubicBezTo>
                <a:lnTo>
                  <a:pt x="13500" y="1666"/>
                </a:lnTo>
                <a:lnTo>
                  <a:pt x="13501" y="1667"/>
                </a:lnTo>
                <a:lnTo>
                  <a:pt x="13501" y="1667"/>
                </a:lnTo>
                <a:cubicBezTo>
                  <a:pt x="13501" y="1374"/>
                  <a:pt x="13424" y="1087"/>
                  <a:pt x="13278" y="833"/>
                </a:cubicBezTo>
                <a:cubicBezTo>
                  <a:pt x="13131" y="580"/>
                  <a:pt x="12921" y="370"/>
                  <a:pt x="12668" y="223"/>
                </a:cubicBezTo>
                <a:cubicBezTo>
                  <a:pt x="12414" y="77"/>
                  <a:pt x="12127" y="0"/>
                  <a:pt x="11834" y="0"/>
                </a:cubicBezTo>
                <a:lnTo>
                  <a:pt x="1666" y="0"/>
                </a:lnTo>
              </a:path>
            </a:pathLst>
          </a:custGeom>
          <a:noFill/>
          <a:ln w="2916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5544000" y="3132000"/>
            <a:ext cx="935280" cy="359280"/>
          </a:xfrm>
          <a:custGeom>
            <a:avLst/>
            <a:gdLst/>
            <a:ahLst/>
            <a:rect l="l" t="t" r="r" b="b"/>
            <a:pathLst>
              <a:path w="2602" h="1002">
                <a:moveTo>
                  <a:pt x="0" y="250"/>
                </a:moveTo>
                <a:lnTo>
                  <a:pt x="1950" y="250"/>
                </a:lnTo>
                <a:lnTo>
                  <a:pt x="1950" y="0"/>
                </a:lnTo>
                <a:lnTo>
                  <a:pt x="2601" y="500"/>
                </a:lnTo>
                <a:lnTo>
                  <a:pt x="1950" y="1001"/>
                </a:lnTo>
                <a:lnTo>
                  <a:pt x="19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ff6d6d"/>
          </a:solidFill>
          <a:ln w="0">
            <a:solidFill>
              <a:srgbClr val="ff6d6d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775800" y="1044000"/>
            <a:ext cx="4293000" cy="431928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/>
          <p:nvPr/>
        </p:nvSpPr>
        <p:spPr>
          <a:xfrm>
            <a:off x="6120000" y="1908000"/>
            <a:ext cx="5219280" cy="284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is the back cover.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What do you see on the back cover of the book?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The back cover usually has the pictures, the name of the publisher, and sometimes, the price of the book.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5976000" y="1476000"/>
            <a:ext cx="5507280" cy="3599280"/>
          </a:xfrm>
          <a:custGeom>
            <a:avLst/>
            <a:gdLst/>
            <a:ahLst/>
            <a:rect l="l" t="t" r="r" b="b"/>
            <a:pathLst>
              <a:path w="15302" h="10002">
                <a:moveTo>
                  <a:pt x="1666" y="0"/>
                </a:moveTo>
                <a:lnTo>
                  <a:pt x="1667" y="0"/>
                </a:lnTo>
                <a:cubicBezTo>
                  <a:pt x="1374" y="0"/>
                  <a:pt x="1087" y="77"/>
                  <a:pt x="833" y="223"/>
                </a:cubicBezTo>
                <a:cubicBezTo>
                  <a:pt x="580" y="370"/>
                  <a:pt x="370" y="580"/>
                  <a:pt x="223" y="833"/>
                </a:cubicBezTo>
                <a:cubicBezTo>
                  <a:pt x="77" y="1087"/>
                  <a:pt x="0" y="1374"/>
                  <a:pt x="0" y="1667"/>
                </a:cubicBezTo>
                <a:lnTo>
                  <a:pt x="0" y="8334"/>
                </a:lnTo>
                <a:lnTo>
                  <a:pt x="0" y="8334"/>
                </a:lnTo>
                <a:cubicBezTo>
                  <a:pt x="0" y="8627"/>
                  <a:pt x="77" y="8914"/>
                  <a:pt x="223" y="9168"/>
                </a:cubicBezTo>
                <a:cubicBezTo>
                  <a:pt x="370" y="9421"/>
                  <a:pt x="580" y="9631"/>
                  <a:pt x="833" y="9778"/>
                </a:cubicBezTo>
                <a:cubicBezTo>
                  <a:pt x="1087" y="9924"/>
                  <a:pt x="1374" y="10001"/>
                  <a:pt x="1667" y="10001"/>
                </a:cubicBezTo>
                <a:lnTo>
                  <a:pt x="13634" y="10001"/>
                </a:lnTo>
                <a:lnTo>
                  <a:pt x="13634" y="10001"/>
                </a:lnTo>
                <a:cubicBezTo>
                  <a:pt x="13927" y="10001"/>
                  <a:pt x="14214" y="9924"/>
                  <a:pt x="14468" y="9778"/>
                </a:cubicBezTo>
                <a:cubicBezTo>
                  <a:pt x="14721" y="9631"/>
                  <a:pt x="14931" y="9421"/>
                  <a:pt x="15078" y="9168"/>
                </a:cubicBezTo>
                <a:cubicBezTo>
                  <a:pt x="15224" y="8914"/>
                  <a:pt x="15301" y="8627"/>
                  <a:pt x="15301" y="8334"/>
                </a:cubicBezTo>
                <a:lnTo>
                  <a:pt x="15301" y="1666"/>
                </a:lnTo>
                <a:lnTo>
                  <a:pt x="15301" y="1667"/>
                </a:lnTo>
                <a:lnTo>
                  <a:pt x="15301" y="1667"/>
                </a:lnTo>
                <a:cubicBezTo>
                  <a:pt x="15301" y="1374"/>
                  <a:pt x="15224" y="1087"/>
                  <a:pt x="15078" y="833"/>
                </a:cubicBezTo>
                <a:cubicBezTo>
                  <a:pt x="14931" y="580"/>
                  <a:pt x="14721" y="370"/>
                  <a:pt x="14468" y="223"/>
                </a:cubicBezTo>
                <a:cubicBezTo>
                  <a:pt x="14214" y="77"/>
                  <a:pt x="13927" y="0"/>
                  <a:pt x="13634" y="0"/>
                </a:cubicBezTo>
                <a:lnTo>
                  <a:pt x="1666" y="0"/>
                </a:lnTo>
              </a:path>
            </a:pathLst>
          </a:custGeom>
          <a:noFill/>
          <a:ln w="2916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5220000" y="3060000"/>
            <a:ext cx="863280" cy="359280"/>
          </a:xfrm>
          <a:custGeom>
            <a:avLst/>
            <a:gdLst/>
            <a:ahLst/>
            <a:rect l="l" t="t" r="r" b="b"/>
            <a:pathLst>
              <a:path w="2402" h="1002">
                <a:moveTo>
                  <a:pt x="2401" y="250"/>
                </a:moveTo>
                <a:lnTo>
                  <a:pt x="600" y="250"/>
                </a:lnTo>
                <a:lnTo>
                  <a:pt x="600" y="0"/>
                </a:lnTo>
                <a:lnTo>
                  <a:pt x="0" y="500"/>
                </a:lnTo>
                <a:lnTo>
                  <a:pt x="600" y="1001"/>
                </a:lnTo>
                <a:lnTo>
                  <a:pt x="600" y="750"/>
                </a:lnTo>
                <a:lnTo>
                  <a:pt x="2401" y="750"/>
                </a:lnTo>
                <a:lnTo>
                  <a:pt x="2401" y="250"/>
                </a:lnTo>
              </a:path>
            </a:pathLst>
          </a:custGeom>
          <a:solidFill>
            <a:srgbClr val="ff6d6d"/>
          </a:solidFill>
          <a:ln w="0">
            <a:solidFill>
              <a:srgbClr val="ff6d6d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684000" y="1152000"/>
            <a:ext cx="10799640" cy="4499280"/>
          </a:xfrm>
          <a:custGeom>
            <a:avLst/>
            <a:gdLst/>
            <a:ahLst/>
            <a:rect l="l" t="t" r="r" b="b"/>
            <a:pathLst>
              <a:path w="26502" h="12502">
                <a:moveTo>
                  <a:pt x="2083" y="0"/>
                </a:moveTo>
                <a:lnTo>
                  <a:pt x="2084" y="0"/>
                </a:lnTo>
                <a:cubicBezTo>
                  <a:pt x="1718" y="0"/>
                  <a:pt x="1358" y="96"/>
                  <a:pt x="1042" y="279"/>
                </a:cubicBezTo>
                <a:cubicBezTo>
                  <a:pt x="725" y="462"/>
                  <a:pt x="462" y="725"/>
                  <a:pt x="279" y="1042"/>
                </a:cubicBezTo>
                <a:cubicBezTo>
                  <a:pt x="96" y="1358"/>
                  <a:pt x="0" y="1718"/>
                  <a:pt x="0" y="2084"/>
                </a:cubicBezTo>
                <a:lnTo>
                  <a:pt x="0" y="10417"/>
                </a:lnTo>
                <a:lnTo>
                  <a:pt x="0" y="10418"/>
                </a:lnTo>
                <a:cubicBezTo>
                  <a:pt x="0" y="10783"/>
                  <a:pt x="96" y="11143"/>
                  <a:pt x="279" y="11459"/>
                </a:cubicBezTo>
                <a:cubicBezTo>
                  <a:pt x="462" y="11776"/>
                  <a:pt x="725" y="12039"/>
                  <a:pt x="1042" y="12222"/>
                </a:cubicBezTo>
                <a:cubicBezTo>
                  <a:pt x="1358" y="12405"/>
                  <a:pt x="1718" y="12501"/>
                  <a:pt x="2084" y="12501"/>
                </a:cubicBezTo>
                <a:lnTo>
                  <a:pt x="24417" y="12501"/>
                </a:lnTo>
                <a:lnTo>
                  <a:pt x="24418" y="12501"/>
                </a:lnTo>
                <a:cubicBezTo>
                  <a:pt x="24783" y="12501"/>
                  <a:pt x="25143" y="12405"/>
                  <a:pt x="25459" y="12222"/>
                </a:cubicBezTo>
                <a:cubicBezTo>
                  <a:pt x="25776" y="12039"/>
                  <a:pt x="26039" y="11776"/>
                  <a:pt x="26222" y="11459"/>
                </a:cubicBezTo>
                <a:cubicBezTo>
                  <a:pt x="26405" y="11143"/>
                  <a:pt x="26501" y="10783"/>
                  <a:pt x="26501" y="10418"/>
                </a:cubicBezTo>
                <a:lnTo>
                  <a:pt x="26501" y="2083"/>
                </a:lnTo>
                <a:lnTo>
                  <a:pt x="26501" y="2084"/>
                </a:lnTo>
                <a:lnTo>
                  <a:pt x="26501" y="2084"/>
                </a:lnTo>
                <a:cubicBezTo>
                  <a:pt x="26501" y="1718"/>
                  <a:pt x="26405" y="1358"/>
                  <a:pt x="26222" y="1042"/>
                </a:cubicBezTo>
                <a:cubicBezTo>
                  <a:pt x="26039" y="725"/>
                  <a:pt x="25776" y="462"/>
                  <a:pt x="25459" y="279"/>
                </a:cubicBezTo>
                <a:cubicBezTo>
                  <a:pt x="25143" y="96"/>
                  <a:pt x="24783" y="0"/>
                  <a:pt x="24418" y="0"/>
                </a:cubicBezTo>
                <a:lnTo>
                  <a:pt x="2083" y="0"/>
                </a:lnTo>
              </a:path>
            </a:pathLst>
          </a:custGeom>
          <a:solidFill>
            <a:srgbClr val="0084d1">
              <a:alpha val="3000"/>
            </a:srgbClr>
          </a:solidFill>
          <a:ln w="0">
            <a:solidFill>
              <a:srgbClr val="0084d1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>
            <a:off x="1492920" y="1770840"/>
            <a:ext cx="9990720" cy="37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485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Vocabulary: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485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Read these number words and give their equivalent words in your mother tongue.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 – one                  2 – two                  3 – three                 4 – four                     5 – five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 – six                   7 – seven               8 – eight                 9 – nine                   10 – ten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11 – eleven         12 – twelve             13 – thirteen           14 – fourteen            15 – fifteen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16 – sixteen        17 – seventeen       18 – eighteen         19 – nineteen            20 – twenty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30 – thirty            40 – forty                50 – fifty                 60 – sixty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70 – seventy        80 – eighty             90 – ninety            100 – one hundred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3600000" y="540000"/>
            <a:ext cx="413928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My Special Kind of Friend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by Thelma Torres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360000" y="324000"/>
            <a:ext cx="10079280" cy="5579280"/>
          </a:xfrm>
          <a:prstGeom prst="rect">
            <a:avLst/>
          </a:prstGeom>
          <a:noFill/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7007760" y="3072600"/>
            <a:ext cx="5051520" cy="286668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864000" y="1492920"/>
            <a:ext cx="8999280" cy="19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 have just moved to a new school where I had no friends. Here, groups of kids played together. They ran and laughed together. I was too shy to play with them. I felt so sad. Mom and Dad told me to make friends at school.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863280" y="2814480"/>
            <a:ext cx="75600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So, I did. I found myself a friend—a doll. My friend’s name is Winkie, my special kind of friend.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862920" y="3780000"/>
            <a:ext cx="7092360" cy="185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How did I make Winkie my doll friend? I gathered clothing materials. I used yellow yarn for her hair and buttons for her eyes. I cut from a red cloth to form her smiling lips. Her dress was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printed with small colorful flowers. Her body has soft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cotton inside.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360000" y="324000"/>
            <a:ext cx="10079280" cy="5579280"/>
          </a:xfrm>
          <a:prstGeom prst="rect">
            <a:avLst/>
          </a:prstGeom>
          <a:noFill/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7007760" y="3144600"/>
            <a:ext cx="5051520" cy="2866680"/>
          </a:xfrm>
          <a:prstGeom prst="rect">
            <a:avLst/>
          </a:prstGeom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696600" y="432000"/>
            <a:ext cx="938268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My doll friend, Winkie, was my special and only friend at school. We played a lot. I could jog and jump with her. I could hop with her. I sat on my desk, and she watched me.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720000" y="1329840"/>
            <a:ext cx="935928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What a nice and unique friend Winkie was! The kids gathered to see my friend. Some walked over to see her. Some touched her soft body. They all liked her a lot!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720000" y="2304000"/>
            <a:ext cx="8999280" cy="37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They asked, “Who is your friend?”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 said, “I want you to meet Winkie, my doll and my special friend.”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They said, “It’s nice to meet you, Winkie.”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They asked, “How did you make a doll friend?”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 told them how I made the doll.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One kid said, “Come and play with us!”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Then, all the kids said, “Yes, play with us!”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So, I played with them. I am no longer sad. I have friends 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 school now. Winkie watched us as we played.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2023-08-05T09:47:48Z</dcterms:modified>
  <cp:revision>118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