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69480"/>
            <a:ext cx="748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20000" y="2160000"/>
            <a:ext cx="10799280" cy="378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 Directions.</a:t>
            </a:r>
            <a:r>
              <a:rPr b="0" lang="en-PH" sz="1800" spc="-1" strike="noStrike">
                <a:solidFill>
                  <a:srgbClr val="000000"/>
                </a:solidFill>
                <a:latin typeface="Lato"/>
                <a:ea typeface="DejaVu Sans"/>
              </a:rPr>
              <a:t> Write True if the statement is correct, or False if it is incorrect.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 1. Cells in your body, the body cells, do not contain genetic materials.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 2. Interphase is a stage of mitosis.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 3. The longest stage of the cell cycle is the interphase.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 4. During anaphase, the chromosomes are aligned in the middle of the equator.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 5. The chromatids are attached to each other to the centromere.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B.</a:t>
            </a:r>
            <a:r>
              <a:rPr b="0" lang="en-PH" sz="1800" spc="-1" strike="noStrike">
                <a:solidFill>
                  <a:srgbClr val="000000"/>
                </a:solidFill>
                <a:latin typeface="Lato"/>
                <a:ea typeface="DejaVu Sans"/>
              </a:rPr>
              <a:t> Why do you think cells need to reproduce?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a:t>
            </a:r>
            <a:endParaRPr b="0" lang="en-PH" sz="1800" spc="-1" strike="noStrike">
              <a:latin typeface="Arial"/>
            </a:endParaRPr>
          </a:p>
        </p:txBody>
      </p:sp>
      <p:sp>
        <p:nvSpPr>
          <p:cNvPr id="155" name=""/>
          <p:cNvSpPr/>
          <p:nvPr/>
        </p:nvSpPr>
        <p:spPr>
          <a:xfrm>
            <a:off x="5217840" y="1311840"/>
            <a:ext cx="1981440" cy="4874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US" sz="2000" spc="-1" strike="noStrike">
                <a:solidFill>
                  <a:srgbClr val="000000"/>
                </a:solidFill>
                <a:latin typeface="Lato"/>
                <a:ea typeface="DejaVu Sans"/>
              </a:rPr>
              <a:t>Activity</a:t>
            </a:r>
            <a:endParaRPr b="0" lang="en-PH" sz="2000" spc="-1" strike="noStrike">
              <a:latin typeface="Arial"/>
            </a:endParaRPr>
          </a:p>
        </p:txBody>
      </p:sp>
      <p:sp>
        <p:nvSpPr>
          <p:cNvPr id="156"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5015880" y="1312560"/>
            <a:ext cx="2160000" cy="4874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US" sz="2000" spc="-1" strike="noStrike">
                <a:solidFill>
                  <a:srgbClr val="000000"/>
                </a:solidFill>
                <a:latin typeface="Lato"/>
                <a:ea typeface="DejaVu Sans"/>
              </a:rPr>
              <a:t>Answer Key</a:t>
            </a:r>
            <a:endParaRPr b="0" lang="en-PH" sz="2000" spc="-1" strike="noStrike">
              <a:latin typeface="Arial"/>
            </a:endParaRPr>
          </a:p>
        </p:txBody>
      </p:sp>
      <p:sp>
        <p:nvSpPr>
          <p:cNvPr id="158" name=""/>
          <p:cNvSpPr/>
          <p:nvPr/>
        </p:nvSpPr>
        <p:spPr>
          <a:xfrm>
            <a:off x="720000" y="1708200"/>
            <a:ext cx="10979280" cy="42310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1</a:t>
            </a:r>
            <a:r>
              <a:rPr b="0" lang="en-PH" sz="1800" spc="-1" strike="noStrike">
                <a:solidFill>
                  <a:srgbClr val="000000"/>
                </a:solidFill>
                <a:latin typeface="Lato"/>
                <a:ea typeface="DejaVu Sans"/>
              </a:rPr>
              <a:t>. False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2</a:t>
            </a:r>
            <a:r>
              <a:rPr b="0" lang="en-PH" sz="1800" spc="-1" strike="noStrike">
                <a:solidFill>
                  <a:srgbClr val="000000"/>
                </a:solidFill>
                <a:latin typeface="Lato"/>
                <a:ea typeface="DejaVu Sans"/>
              </a:rPr>
              <a:t>. False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3</a:t>
            </a:r>
            <a:r>
              <a:rPr b="0" lang="en-PH" sz="1800" spc="-1" strike="noStrike">
                <a:solidFill>
                  <a:srgbClr val="000000"/>
                </a:solidFill>
                <a:latin typeface="Lato"/>
                <a:ea typeface="DejaVu Sans"/>
              </a:rPr>
              <a:t>. True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4.</a:t>
            </a:r>
            <a:r>
              <a:rPr b="0" lang="en-PH" sz="1800" spc="-1" strike="noStrike">
                <a:solidFill>
                  <a:srgbClr val="000000"/>
                </a:solidFill>
                <a:latin typeface="Lato"/>
                <a:ea typeface="DejaVu Sans"/>
              </a:rPr>
              <a:t> False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5</a:t>
            </a:r>
            <a:r>
              <a:rPr b="0" lang="en-PH" sz="1800" spc="-1" strike="noStrike">
                <a:solidFill>
                  <a:srgbClr val="000000"/>
                </a:solidFill>
                <a:latin typeface="Lato"/>
                <a:ea typeface="DejaVu Sans"/>
              </a:rPr>
              <a:t>. True</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B.</a:t>
            </a:r>
            <a:r>
              <a:rPr b="0" lang="en-PH" sz="1800" spc="-1" strike="noStrike">
                <a:solidFill>
                  <a:srgbClr val="000000"/>
                </a:solidFill>
                <a:latin typeface="Lato"/>
                <a:ea typeface="DejaVu Sans"/>
              </a:rPr>
              <a:t> Cells need to reproduce for different reasons. Cells need to reproduce to replace the worn-out cells; for growth; and as a means to multiply (for some unicellular or multicellular organisms).</a:t>
            </a:r>
            <a:endParaRPr b="0" lang="en-PH" sz="1800" spc="-1" strike="noStrike">
              <a:latin typeface="Arial"/>
            </a:endParaRPr>
          </a:p>
        </p:txBody>
      </p:sp>
      <p:sp>
        <p:nvSpPr>
          <p:cNvPr id="159"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620000"/>
            <a:ext cx="1800000" cy="44964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Cell Cycle</a:t>
            </a:r>
            <a:endParaRPr b="0" lang="en-PH" sz="1800" spc="-1" strike="noStrike">
              <a:latin typeface="Arial"/>
            </a:endParaRPr>
          </a:p>
        </p:txBody>
      </p:sp>
      <p:sp>
        <p:nvSpPr>
          <p:cNvPr id="126" name=""/>
          <p:cNvSpPr/>
          <p:nvPr/>
        </p:nvSpPr>
        <p:spPr>
          <a:xfrm>
            <a:off x="720000" y="2460600"/>
            <a:ext cx="10979280" cy="3298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All organisms reproduce. This characteristic is not limited to organisms. Reproduction also happens at the cellular level. As one of the tenets of the cell theory states, all cells come from preexisting cells.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is made possible by the process of cell division. Through cell division, the cell divides and multiplies. This can lead to the growth of organisms.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growth of organisms follows a cycle. This life cycle has three stages. First, an organism must be formed. Second, it grows and develops. Third, the organism dies. This cycle can be compared with the cell cycle. Every cell has its life cycle. A cell cycle consists of a series of events that occur from the completion of one division until the beginning of the next division.</a:t>
            </a:r>
            <a:endParaRPr b="0" lang="en-PH" sz="1800" spc="-1" strike="noStrike">
              <a:latin typeface="Arial"/>
            </a:endParaRPr>
          </a:p>
        </p:txBody>
      </p:sp>
      <p:sp>
        <p:nvSpPr>
          <p:cNvPr id="127" name=""/>
          <p:cNvSpPr txBox="1"/>
          <p:nvPr/>
        </p:nvSpPr>
        <p:spPr>
          <a:xfrm>
            <a:off x="3238920" y="34452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20000" y="1223280"/>
            <a:ext cx="7919280" cy="471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first three stages in the figure (G 1, S, and G 2 phases) comprise the phase known as interphase. </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Interphase </a:t>
            </a:r>
            <a:r>
              <a:rPr b="0" lang="en-PH" sz="1800" spc="-1" strike="noStrike">
                <a:solidFill>
                  <a:srgbClr val="000000"/>
                </a:solidFill>
                <a:latin typeface="Lato"/>
                <a:ea typeface="DejaVu Sans"/>
              </a:rPr>
              <a:t>is also known as the resting stage. Contrary to this name, the cell is not really resting but is actively preparing for cell division. Interphase is the longest part of the cell cycle where growth and development of the cell occur. A cell spends most of its time in interphase. The major events during the interphase</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G1 (or Gap 1) phase</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is the stage during which the cell undergoes rapid growth.</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Organelles are formed, and proteins are produced.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Cells that are not dividing (muscle and nerve cells) remain at this stage throughout their life. Some authorities prefer to designate this situation as the G</a:t>
            </a:r>
            <a:r>
              <a:rPr b="0" lang="en-PH" sz="1800" spc="-1" strike="noStrike" baseline="-8000">
                <a:solidFill>
                  <a:srgbClr val="000000"/>
                </a:solidFill>
                <a:latin typeface="Lato"/>
                <a:ea typeface="DejaVu Sans"/>
              </a:rPr>
              <a:t>0</a:t>
            </a:r>
            <a:r>
              <a:rPr b="0" lang="en-PH" sz="1800" spc="-1" strike="noStrike">
                <a:solidFill>
                  <a:srgbClr val="000000"/>
                </a:solidFill>
                <a:latin typeface="Lato"/>
                <a:ea typeface="DejaVu Sans"/>
              </a:rPr>
              <a:t> phase. Meanwhile, cancer cells never enter the G</a:t>
            </a:r>
            <a:r>
              <a:rPr b="0" lang="en-PH" sz="1800" spc="-1" strike="noStrike" baseline="-8000">
                <a:solidFill>
                  <a:srgbClr val="000000"/>
                </a:solidFill>
                <a:latin typeface="Lato"/>
                <a:ea typeface="DejaVu Sans"/>
              </a:rPr>
              <a:t>0 </a:t>
            </a:r>
            <a:r>
              <a:rPr b="0" lang="en-PH" sz="1800" spc="-1" strike="noStrike">
                <a:solidFill>
                  <a:srgbClr val="000000"/>
                </a:solidFill>
                <a:latin typeface="Lato"/>
                <a:ea typeface="DejaVu Sans"/>
              </a:rPr>
              <a:t>phase, instead, they undergo uncontrolled, rapid cell division.</a:t>
            </a:r>
            <a:endParaRPr b="0" lang="en-PH" sz="1800" spc="-1" strike="noStrike">
              <a:latin typeface="Arial"/>
            </a:endParaRPr>
          </a:p>
        </p:txBody>
      </p:sp>
      <p:pic>
        <p:nvPicPr>
          <p:cNvPr id="129" name="" descr=""/>
          <p:cNvPicPr/>
          <p:nvPr/>
        </p:nvPicPr>
        <p:blipFill>
          <a:blip r:embed="rId1"/>
          <a:stretch/>
        </p:blipFill>
        <p:spPr>
          <a:xfrm>
            <a:off x="8820000" y="1900800"/>
            <a:ext cx="2879280" cy="3023280"/>
          </a:xfrm>
          <a:prstGeom prst="rect">
            <a:avLst/>
          </a:prstGeom>
          <a:ln w="0">
            <a:noFill/>
          </a:ln>
        </p:spPr>
      </p:pic>
      <p:sp>
        <p:nvSpPr>
          <p:cNvPr id="130"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801440"/>
            <a:ext cx="10740240" cy="318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 (or Synthesis) phase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this phase, the DNA, which is the main component of the chromosomes inside the nucleus of the cell, undergoes replication.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G2 (or Gap 2) phase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Preparations for cell division happen during this phase.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By the end of this phase, the volume of the cell has roughly doubled.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last stage of the cell cycle is the M phase, where M stands for mitosis. During this stage, the cell undergoes division.</a:t>
            </a:r>
            <a:endParaRPr b="0" lang="en-PH" sz="1800" spc="-1" strike="noStrike">
              <a:latin typeface="Arial"/>
            </a:endParaRPr>
          </a:p>
        </p:txBody>
      </p:sp>
      <p:sp>
        <p:nvSpPr>
          <p:cNvPr id="132"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080000"/>
            <a:ext cx="10771920" cy="134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MITOSIS</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Mitosis is a type of cell division, which results in each daughter cell having the same number of chromosomes as the parent cell. It consists of four phases: prophase, metaphase, anaphase, and telophase.</a:t>
            </a:r>
            <a:endParaRPr b="0" lang="en-PH" sz="1800" spc="-1" strike="noStrike">
              <a:latin typeface="Arial"/>
            </a:endParaRPr>
          </a:p>
        </p:txBody>
      </p:sp>
      <p:sp>
        <p:nvSpPr>
          <p:cNvPr id="134" name=""/>
          <p:cNvSpPr/>
          <p:nvPr/>
        </p:nvSpPr>
        <p:spPr>
          <a:xfrm>
            <a:off x="720000" y="2517840"/>
            <a:ext cx="6659280" cy="378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Prophase</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DNA supercoils and chromosomes become dense and visible under the microscope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Chromosomes, which are comprised of genetically identical sister chromatids, are joined at the centromere, the part of the chromosome that links the sister chromatids together.</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Paired centrosomes, the organelles located near the nucleus, move to the opposite poles of the cell, and start to form </a:t>
            </a:r>
            <a:r>
              <a:rPr b="0" lang="en-PH" sz="1800" spc="-1" strike="noStrike">
                <a:solidFill>
                  <a:srgbClr val="000000"/>
                </a:solidFill>
                <a:latin typeface="Lato"/>
                <a:ea typeface="©âþ"/>
              </a:rPr>
              <a:t>spindle fibers, filaments that move chromosomes, or microtubules, hollow cylinders for chromosome segregation.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âþ"/>
              </a:rPr>
              <a:t>• </a:t>
            </a:r>
            <a:r>
              <a:rPr b="0" lang="en-PH" sz="1800" spc="-1" strike="noStrike">
                <a:solidFill>
                  <a:srgbClr val="000000"/>
                </a:solidFill>
                <a:latin typeface="Lato"/>
                <a:ea typeface="©âþ"/>
              </a:rPr>
              <a:t>The nuclear membrane starts to break down and disintegrates.</a:t>
            </a:r>
            <a:endParaRPr b="0" lang="en-PH" sz="1800" spc="-1" strike="noStrike">
              <a:latin typeface="Arial"/>
            </a:endParaRPr>
          </a:p>
        </p:txBody>
      </p:sp>
      <p:pic>
        <p:nvPicPr>
          <p:cNvPr id="135" name="" descr=""/>
          <p:cNvPicPr/>
          <p:nvPr/>
        </p:nvPicPr>
        <p:blipFill>
          <a:blip r:embed="rId1"/>
          <a:stretch/>
        </p:blipFill>
        <p:spPr>
          <a:xfrm>
            <a:off x="7920000" y="2880000"/>
            <a:ext cx="3599280" cy="3077280"/>
          </a:xfrm>
          <a:prstGeom prst="rect">
            <a:avLst/>
          </a:prstGeom>
          <a:ln w="0">
            <a:noFill/>
          </a:ln>
        </p:spPr>
      </p:pic>
      <p:sp>
        <p:nvSpPr>
          <p:cNvPr id="136"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260000"/>
            <a:ext cx="8639280" cy="4731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Metaphase</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Chromosomes move and align themselves at the equator of the cell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Each chromosome is attached to the spindle by a structure in the centromere called the </a:t>
            </a:r>
            <a:r>
              <a:rPr b="1" i="1" lang="en-PH" sz="1800" spc="-1" strike="noStrike">
                <a:solidFill>
                  <a:srgbClr val="000000"/>
                </a:solidFill>
                <a:latin typeface="Lato"/>
                <a:ea typeface="DejaVu Sans"/>
              </a:rPr>
              <a:t>kinetochore</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Anaphase</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sister chromatids of each chromosome start to separate and move toward opposite poles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Once the chromatids separate, each is then considered an individual chromosome.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Telophase</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chromatids (now called chromosomes) are located at opposite poles.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Nuclear membrane forms around the chromosomes which start to uncoil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spindle fibers dissolve and disappear.</a:t>
            </a:r>
            <a:endParaRPr b="0" lang="en-PH" sz="1800" spc="-1" strike="noStrike">
              <a:latin typeface="Arial"/>
            </a:endParaRPr>
          </a:p>
        </p:txBody>
      </p:sp>
      <p:pic>
        <p:nvPicPr>
          <p:cNvPr id="138" name="" descr=""/>
          <p:cNvPicPr/>
          <p:nvPr/>
        </p:nvPicPr>
        <p:blipFill>
          <a:blip r:embed="rId1"/>
          <a:stretch/>
        </p:blipFill>
        <p:spPr>
          <a:xfrm>
            <a:off x="10080000" y="1411920"/>
            <a:ext cx="1079280" cy="1287360"/>
          </a:xfrm>
          <a:prstGeom prst="rect">
            <a:avLst/>
          </a:prstGeom>
          <a:ln w="0">
            <a:noFill/>
          </a:ln>
        </p:spPr>
      </p:pic>
      <p:pic>
        <p:nvPicPr>
          <p:cNvPr id="139" name="" descr=""/>
          <p:cNvPicPr/>
          <p:nvPr/>
        </p:nvPicPr>
        <p:blipFill>
          <a:blip r:embed="rId2"/>
          <a:stretch/>
        </p:blipFill>
        <p:spPr>
          <a:xfrm>
            <a:off x="9980280" y="3060000"/>
            <a:ext cx="1179000" cy="1307880"/>
          </a:xfrm>
          <a:prstGeom prst="rect">
            <a:avLst/>
          </a:prstGeom>
          <a:ln w="0">
            <a:noFill/>
          </a:ln>
        </p:spPr>
      </p:pic>
      <p:pic>
        <p:nvPicPr>
          <p:cNvPr id="140" name="" descr=""/>
          <p:cNvPicPr/>
          <p:nvPr/>
        </p:nvPicPr>
        <p:blipFill>
          <a:blip r:embed="rId3"/>
          <a:stretch/>
        </p:blipFill>
        <p:spPr>
          <a:xfrm>
            <a:off x="10260000" y="4557960"/>
            <a:ext cx="1259280" cy="1561320"/>
          </a:xfrm>
          <a:prstGeom prst="rect">
            <a:avLst/>
          </a:prstGeom>
          <a:ln w="0">
            <a:noFill/>
          </a:ln>
        </p:spPr>
      </p:pic>
      <p:sp>
        <p:nvSpPr>
          <p:cNvPr id="141"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34400" y="3600000"/>
            <a:ext cx="77248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3. Asexual reproduction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Many single-celled and some multi-celled organisms use mitosis for asexual reproduction. This comprises reproduction through fragmentation, as in Planaria, and reproduction through budding, as in Hydra.</a:t>
            </a:r>
            <a:endParaRPr b="0" lang="en-PH" sz="1800" spc="-1" strike="noStrike">
              <a:latin typeface="Arial"/>
            </a:endParaRPr>
          </a:p>
        </p:txBody>
      </p:sp>
      <p:pic>
        <p:nvPicPr>
          <p:cNvPr id="143" name="" descr=""/>
          <p:cNvPicPr/>
          <p:nvPr/>
        </p:nvPicPr>
        <p:blipFill>
          <a:blip r:embed="rId1"/>
          <a:stretch/>
        </p:blipFill>
        <p:spPr>
          <a:xfrm>
            <a:off x="8790120" y="3240000"/>
            <a:ext cx="2729160" cy="2767680"/>
          </a:xfrm>
          <a:prstGeom prst="rect">
            <a:avLst/>
          </a:prstGeom>
          <a:ln w="0">
            <a:noFill/>
          </a:ln>
        </p:spPr>
      </p:pic>
      <p:sp>
        <p:nvSpPr>
          <p:cNvPr id="144" name=""/>
          <p:cNvSpPr/>
          <p:nvPr/>
        </p:nvSpPr>
        <p:spPr>
          <a:xfrm>
            <a:off x="720000" y="1656000"/>
            <a:ext cx="10979280" cy="179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2. Replacement of cells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happens when the original cell is injured or damaged. New cells are formed to replace the damaged ones. The healing of wounds happens because the worn-out cells or dead cells are replaced with new cells through mitosis. When old cells die, stem cells replenish them by consistently dividing to guarantee that the body continues to operate.</a:t>
            </a:r>
            <a:endParaRPr b="0" lang="en-PH" sz="1800" spc="-1" strike="noStrike">
              <a:latin typeface="Arial"/>
            </a:endParaRPr>
          </a:p>
        </p:txBody>
      </p:sp>
      <p:sp>
        <p:nvSpPr>
          <p:cNvPr id="145"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1332000"/>
            <a:ext cx="10979280" cy="172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After the division of the nucleus (karyokinesis), the cytoplasm divides by cytokinesis. Cytokinesis in animal cells happens through cleavage furrow formation, which starts at the exterior of the cell, moving inward until the cell is divided into two cells. In the plant cells, cytokinesis starts at the middle of the cell and moves outward by a process called cell plate formation. After the division of the cytoplasm, two daughter cells are produced having the same set of chromosomes as the parent cell. Most of the new cells begin a period of growth or go back to interphase again.</a:t>
            </a:r>
            <a:endParaRPr b="0" lang="en-PH" sz="1800" spc="-1" strike="noStrike">
              <a:latin typeface="Arial"/>
            </a:endParaRPr>
          </a:p>
        </p:txBody>
      </p:sp>
      <p:sp>
        <p:nvSpPr>
          <p:cNvPr id="147" name=""/>
          <p:cNvSpPr/>
          <p:nvPr/>
        </p:nvSpPr>
        <p:spPr>
          <a:xfrm>
            <a:off x="720000" y="3240000"/>
            <a:ext cx="1079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Importance of Mitosis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Mitosis is essential for growth and development, cell  replacement, and asexual reproduction.</a:t>
            </a:r>
            <a:endParaRPr b="0" lang="en-PH" sz="1800" spc="-1" strike="noStrike">
              <a:latin typeface="Arial"/>
            </a:endParaRPr>
          </a:p>
        </p:txBody>
      </p:sp>
      <p:sp>
        <p:nvSpPr>
          <p:cNvPr id="148" name=""/>
          <p:cNvSpPr/>
          <p:nvPr/>
        </p:nvSpPr>
        <p:spPr>
          <a:xfrm>
            <a:off x="808560" y="4118760"/>
            <a:ext cx="1071072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1. Growth and development</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of the processes that contribute to the organism’s growth is mitosis. Although not evident in the picture, it is mitosis that enables the growth of the embryo (the term applied to the unborn child until the end of the seventh week, following conception) to the baby, to the boy, to the young teenager. This growth continues and occurs throughout the life of an organism, including plants, animals, and fungi. The original chromosomal set is preserved.</a:t>
            </a:r>
            <a:endParaRPr b="0" lang="en-PH" sz="1800" spc="-1" strike="noStrike">
              <a:latin typeface="Arial"/>
            </a:endParaRPr>
          </a:p>
        </p:txBody>
      </p:sp>
      <p:sp>
        <p:nvSpPr>
          <p:cNvPr id="149"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20000" y="3690360"/>
            <a:ext cx="8639280" cy="176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3. Asexual reproduction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Many single-celled and some multi-celled organisms use mitosis for asexual reproduction. This comprises reproduction through fragmentation, as in Planaria, and reproduction through</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budding, as in Hydra.</a:t>
            </a:r>
            <a:endParaRPr b="0" lang="en-PH" sz="1800" spc="-1" strike="noStrike">
              <a:latin typeface="Arial"/>
            </a:endParaRPr>
          </a:p>
        </p:txBody>
      </p:sp>
      <p:pic>
        <p:nvPicPr>
          <p:cNvPr id="151" name="" descr=""/>
          <p:cNvPicPr/>
          <p:nvPr/>
        </p:nvPicPr>
        <p:blipFill>
          <a:blip r:embed="rId1"/>
          <a:stretch/>
        </p:blipFill>
        <p:spPr>
          <a:xfrm>
            <a:off x="9540000" y="3600000"/>
            <a:ext cx="1979280" cy="2159280"/>
          </a:xfrm>
          <a:prstGeom prst="rect">
            <a:avLst/>
          </a:prstGeom>
          <a:ln w="0">
            <a:noFill/>
          </a:ln>
        </p:spPr>
      </p:pic>
      <p:sp>
        <p:nvSpPr>
          <p:cNvPr id="152" name=""/>
          <p:cNvSpPr/>
          <p:nvPr/>
        </p:nvSpPr>
        <p:spPr>
          <a:xfrm>
            <a:off x="720000" y="1440000"/>
            <a:ext cx="1079928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2. Replacement of cells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happens when the original cell is injured or damaged. New cells are formed to replace the damaged ones. The healing of wounds happens because the worn-out cells or dead cells are replaced with new cells through mitosis. When old cells die, stem cells replenish them by consistently dividing to guarantee that the body continues to operate.</a:t>
            </a:r>
            <a:endParaRPr b="0" lang="en-PH" sz="1800" spc="-1" strike="noStrike">
              <a:latin typeface="Arial"/>
            </a:endParaRPr>
          </a:p>
          <a:p>
            <a:pPr algn="just">
              <a:lnSpc>
                <a:spcPct val="100000"/>
              </a:lnSpc>
              <a:buNone/>
            </a:pPr>
            <a:endParaRPr b="0" lang="en-PH" sz="1800" spc="-1" strike="noStrike">
              <a:latin typeface="Arial"/>
            </a:endParaRPr>
          </a:p>
        </p:txBody>
      </p:sp>
      <p:sp>
        <p:nvSpPr>
          <p:cNvPr id="153" name=""/>
          <p:cNvSpPr txBox="1"/>
          <p:nvPr/>
        </p:nvSpPr>
        <p:spPr>
          <a:xfrm>
            <a:off x="3239280" y="344880"/>
            <a:ext cx="5714280" cy="735480"/>
          </a:xfrm>
          <a:prstGeom prst="rect">
            <a:avLst/>
          </a:prstGeom>
          <a:noFill/>
          <a:ln w="0">
            <a:noFill/>
          </a:ln>
        </p:spPr>
        <p:txBody>
          <a:bodyPr lIns="90000" rIns="90000" tIns="45000" bIns="45000" anchor="t">
            <a:noAutofit/>
          </a:bodyPr>
          <a:p>
            <a:r>
              <a:rPr b="1" lang="en-US" sz="3600" spc="-1" strike="noStrike">
                <a:solidFill>
                  <a:srgbClr val="000000"/>
                </a:solidFill>
                <a:latin typeface="Montserrat Medium"/>
                <a:ea typeface="DejaVu Sans"/>
              </a:rPr>
              <a:t>Cell Cycle and Mitosis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738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2023-08-09T14:54:45Z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