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2C1356F-97DC-4074-B2A7-EE6E272FDE83}"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3DD5C02-5093-4816-AD7A-957FFF8015B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EF78935E-0A16-436C-856C-4271B90596A6}"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4CEED94-DA23-422E-9D0C-058988AF7DB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A1D7491-C3DA-4B13-8070-2C9F2320D37F}"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9B68CC0-1ACA-42A7-ADB8-772939B76F2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644C197-F9BE-4569-BB1F-96447AC68664}"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37C0FE2-A3D8-4175-89EF-6CFBFDA1593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1AEE6CF-6185-41A2-8957-8881F4FDE69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783DC62-91CC-4A39-B83C-19E36DBA849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7B96C8A-267A-4999-B930-76BD128B658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B3C4F96-196C-4C8F-BA10-8B417A1CA9A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A4F2829-A80A-42A0-AF7C-F739B988717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EBC1445-DA5D-4C70-AE67-94DCC64C368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9D62F58-68BA-4842-BF55-F23000EF3CF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077B21A-3F96-465E-98B9-32A935C6A1E5}"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0498936-5F2E-4399-9437-7C3295136AE5}"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4EA9BED4-C8F3-43F8-8183-92C8875C54AE}"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296A247-23F0-4E8E-B0E2-C1A5563E090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79EF2AD-5424-4D76-819F-3C8245CE12F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1CBF92D-E7A6-45CB-BCB2-E1C7976682D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53ED7C3-469C-4842-A019-AF704C77754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73F0626-F6B6-4CB9-AD2E-4BA53D1BBD8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1CCB596-F96B-425F-8F4F-6DCD6165B24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432512A-7A3E-4D70-9314-DB86D81518B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2866881-8B84-4463-A566-C7FC757E4A8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ADD3355-53C3-4B89-B0A7-571B5146606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1D784DD-2ED5-472C-B1F0-77DDF42A88C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293F7DCD-65E3-4988-BE4F-4105B1B94D42}"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B1217F1-327C-496A-849E-8A77329860B0}"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1B8485E-FFC4-4107-8001-A83CAE54BF35}"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DA16C2B-B0EE-43A2-A5E8-DA6160D5C00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860622E-AA0C-44F6-9EFB-235B2CDD2B8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C21A8D5-CFE1-413F-AE0C-0E84947459E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0B31EBE-BF2B-42D4-898A-CAB691BB30B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55E3676-A6DE-487D-BC99-2D78E46FD494}"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378ED38-5DC7-4676-B055-DD6AFF5E7D6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4FEEDF53-FFD7-4962-9832-C334748AF7C5}"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A98A81C7-D496-4E2F-AB1A-93C9EC18741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00000"/>
            <a:ext cx="6824520" cy="663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Konsepto at Salik na Nakakaapekto sa Produksiyon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692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Salik ng Produksiyon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762120" y="1454400"/>
            <a:ext cx="10626120" cy="45050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Font typeface="StarSymbol"/>
              <a:buAutoNum type="arabicPeriod"/>
            </a:pPr>
            <a:r>
              <a:rPr b="1" lang="en-PH" sz="1800" spc="-1" strike="noStrike">
                <a:solidFill>
                  <a:srgbClr val="000000"/>
                </a:solidFill>
                <a:latin typeface="Lato"/>
              </a:rPr>
              <a:t>Lupa</a:t>
            </a:r>
            <a:r>
              <a:rPr b="0" lang="en-PH" sz="1800" spc="-1" strike="noStrike">
                <a:solidFill>
                  <a:srgbClr val="000000"/>
                </a:solidFill>
                <a:latin typeface="Lato"/>
              </a:rPr>
              <a:t> – bahagi ito ng likas na yaman ng bansa. Sa paggamit ng lupa, ang mga planta, pabrika, at ibang mga impraestruktura ay napakikinabangan at naitatayo. Ang mga hilaw na materyales na kailangan sa produksiyon ay nanggagaling sa salik na ito.</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Font typeface="StarSymbol"/>
              <a:buAutoNum type="arabicPeriod"/>
            </a:pPr>
            <a:r>
              <a:rPr b="1" lang="en-PH" sz="1800" spc="-1" strike="noStrike">
                <a:solidFill>
                  <a:srgbClr val="000000"/>
                </a:solidFill>
                <a:latin typeface="Lato"/>
              </a:rPr>
              <a:t>Kapital</a:t>
            </a:r>
            <a:r>
              <a:rPr b="0" lang="en-PH" sz="1800" spc="-1" strike="noStrike">
                <a:solidFill>
                  <a:srgbClr val="000000"/>
                </a:solidFill>
                <a:latin typeface="Lato"/>
              </a:rPr>
              <a:t> – bahagi ito ng likas na yaman ng bansa. Sa paggamit ng lupa, ang mga planta, pabrika, at ibang mga impraestruktura ay napakikinabangan at naitatayo. Ang mga hilaw na materyales na kailangan sa produksiyon ay nanggagaling sa salik na ito.</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Font typeface="StarSymbol"/>
              <a:buAutoNum type="arabicPeriod"/>
            </a:pPr>
            <a:r>
              <a:rPr b="1" lang="en-PH" sz="1800" spc="-1" strike="noStrike">
                <a:solidFill>
                  <a:srgbClr val="000000"/>
                </a:solidFill>
                <a:latin typeface="Lato"/>
              </a:rPr>
              <a:t>Paggawa</a:t>
            </a:r>
            <a:r>
              <a:rPr b="0" lang="en-PH" sz="1800" spc="-1" strike="noStrike">
                <a:solidFill>
                  <a:srgbClr val="000000"/>
                </a:solidFill>
                <a:latin typeface="Lato"/>
              </a:rPr>
              <a:t> – ang paggawa ay paggamit ng lakas ng tao upang linangin ang mga likas na yaman sa paglikha ng mga produkto. Ang kapakinabangan ng hilaw na materyales sa paglikha ng mga produkto ay nakasalalay sa salik na ito. Kaya mahalagang maging produktibo ang bawat miyembro ng lakas-paggawa upang makalikha ng maraming produkto.</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Font typeface="StarSymbol"/>
              <a:buAutoNum type="arabicPeriod"/>
            </a:pPr>
            <a:r>
              <a:rPr b="1" lang="en-PH" sz="1800" spc="-1" strike="noStrike">
                <a:solidFill>
                  <a:srgbClr val="000000"/>
                </a:solidFill>
                <a:latin typeface="Lato"/>
              </a:rPr>
              <a:t>Entreprenyur</a:t>
            </a:r>
            <a:r>
              <a:rPr b="0" lang="en-PH" sz="1800" spc="-1" strike="noStrike">
                <a:solidFill>
                  <a:srgbClr val="000000"/>
                </a:solidFill>
                <a:latin typeface="Lato"/>
              </a:rPr>
              <a:t> – tinatawag itong “Kapitan ng Industriya,” sapagkat siya ang lumilinang ng ibang salik ng produksiyon. Siya rin ang pinakaulo ng negosyo sapagkat ang paggawa ng desisyon ukol sa negosyo ang kaniyang pangunahing tungkulin.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6692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63266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Antas ng Produksiyon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9" name=""/>
          <p:cNvGraphicFramePr/>
          <p:nvPr/>
        </p:nvGraphicFramePr>
        <p:xfrm>
          <a:off x="737640" y="1572840"/>
          <a:ext cx="10762200" cy="1439280"/>
        </p:xfrm>
        <a:graphic>
          <a:graphicData uri="http://schemas.openxmlformats.org/drawingml/2006/table">
            <a:tbl>
              <a:tblPr/>
              <a:tblGrid>
                <a:gridCol w="3586680"/>
                <a:gridCol w="3586680"/>
                <a:gridCol w="3588840"/>
              </a:tblGrid>
              <a:tr h="448200">
                <a:tc>
                  <a:txBody>
                    <a:bodyPr lIns="90000" rIns="90000" tIns="46800" bIns="46800" anchor="ctr">
                      <a:noAutofit/>
                    </a:bodyPr>
                    <a:p>
                      <a:pPr algn="ctr"/>
                      <a:r>
                        <a:rPr b="1" lang="en-PH" sz="1800" spc="-1" strike="noStrike">
                          <a:solidFill>
                            <a:srgbClr val="000000"/>
                          </a:solidFill>
                          <a:latin typeface="Lato"/>
                        </a:rPr>
                        <a:t>Primarya</a:t>
                      </a:r>
                      <a:r>
                        <a:rPr b="1" i="1" lang="en-PH" sz="1800" spc="-1" strike="noStrike">
                          <a:solidFill>
                            <a:srgbClr val="000000"/>
                          </a:solidFill>
                          <a:latin typeface="Lato"/>
                        </a:rPr>
                        <a:t> (Primary)</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Intermedya </a:t>
                      </a:r>
                      <a:r>
                        <a:rPr b="1" i="1" lang="en-PH" sz="1800" spc="-1" strike="noStrike">
                          <a:solidFill>
                            <a:srgbClr val="000000"/>
                          </a:solidFill>
                          <a:latin typeface="Lato"/>
                        </a:rPr>
                        <a:t>(Intermediate)</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Tapos </a:t>
                      </a:r>
                      <a:r>
                        <a:rPr b="1" i="1" lang="en-PH" sz="1800" spc="-1" strike="noStrike">
                          <a:solidFill>
                            <a:srgbClr val="000000"/>
                          </a:solidFill>
                          <a:latin typeface="Lato"/>
                        </a:rPr>
                        <a:t>(Final)</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592720">
                <a:tc>
                  <a:txBody>
                    <a:bodyPr lIns="90000" rIns="90000" tIns="46800" bIns="46800" anchor="ctr">
                      <a:noAutofit/>
                    </a:bodyPr>
                    <a:p>
                      <a:r>
                        <a:rPr b="0" lang="en-PH" sz="1800" spc="-1" strike="noStrike">
                          <a:solidFill>
                            <a:srgbClr val="000000"/>
                          </a:solidFill>
                          <a:latin typeface="Lato"/>
                          <a:ea typeface="AppleSystemUIFont"/>
                        </a:rPr>
                        <a:t>Ito ang unang antas sa produksiyon kung saan nangangalap ng mga hilaw na materyales </a:t>
                      </a:r>
                      <a:r>
                        <a:rPr b="0" i="1" lang="en-PH" sz="1800" spc="-1" strike="noStrike">
                          <a:solidFill>
                            <a:srgbClr val="000000"/>
                          </a:solidFill>
                          <a:latin typeface="Lato"/>
                          <a:ea typeface="AppleSystemUIFont"/>
                        </a:rPr>
                        <a:t>(raw materials)</a:t>
                      </a:r>
                      <a:r>
                        <a:rPr b="0" lang="en-PH" sz="1800" spc="-1" strike="noStrike">
                          <a:solidFill>
                            <a:srgbClr val="000000"/>
                          </a:solidFill>
                          <a:latin typeface="Lato"/>
                          <a:ea typeface="AppleSystemUIFont"/>
                        </a:rPr>
                        <a:t>. Dito sinisimulang pagsama-samahin ang mga hilaw na materyales sa paggawa ng produkto.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0" lang="en-PH" sz="1800" spc="-1" strike="noStrike">
                          <a:solidFill>
                            <a:srgbClr val="000000"/>
                          </a:solidFill>
                          <a:latin typeface="Lato"/>
                          <a:ea typeface="AppleSystemUIFont"/>
                        </a:rPr>
                        <a:t>Ito ang pangalawang antas ng produksiyon kung saan ang mga manggagawa ay pinoproseso at pinipino </a:t>
                      </a:r>
                      <a:r>
                        <a:rPr b="0" i="1" lang="en-PH" sz="1800" spc="-1" strike="noStrike">
                          <a:solidFill>
                            <a:srgbClr val="000000"/>
                          </a:solidFill>
                          <a:latin typeface="Lato"/>
                          <a:ea typeface="AppleSystemUIFontItalic"/>
                        </a:rPr>
                        <a:t>(refining process)</a:t>
                      </a:r>
                      <a:r>
                        <a:rPr b="0" lang="en-PH" sz="1800" spc="-1" strike="noStrike">
                          <a:solidFill>
                            <a:srgbClr val="000000"/>
                          </a:solidFill>
                          <a:latin typeface="Lato"/>
                          <a:ea typeface="AppleSystemUIFont"/>
                        </a:rPr>
                        <a:t> ang mga nakalap na materyales upang maging isang produkto.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r>
                        <a:rPr b="0" lang="en-PH" sz="1800" spc="-1" strike="noStrike">
                          <a:solidFill>
                            <a:srgbClr val="000000"/>
                          </a:solidFill>
                          <a:latin typeface="Lato"/>
                          <a:ea typeface="AppleSystemUIFont"/>
                        </a:rPr>
                        <a:t>Ito ang huling antas ng produksiyon kung saan ang mga nagawang produkto ay inaayos</a:t>
                      </a:r>
                      <a:r>
                        <a:rPr b="0" i="1" lang="en-PH" sz="1800" spc="-1" strike="noStrike">
                          <a:solidFill>
                            <a:srgbClr val="000000"/>
                          </a:solidFill>
                          <a:latin typeface="Lato"/>
                          <a:ea typeface="AppleSystemUIFontItalic"/>
                        </a:rPr>
                        <a:t> (packaging, labeling </a:t>
                      </a:r>
                      <a:r>
                        <a:rPr b="0" lang="en-PH" sz="1800" spc="-1" strike="noStrike">
                          <a:solidFill>
                            <a:srgbClr val="000000"/>
                          </a:solidFill>
                          <a:latin typeface="Lato"/>
                          <a:ea typeface="AppleSystemUIFont"/>
                        </a:rPr>
                        <a:t>at </a:t>
                      </a:r>
                      <a:r>
                        <a:rPr b="0" i="1" lang="en-PH" sz="1800" spc="-1" strike="noStrike">
                          <a:solidFill>
                            <a:srgbClr val="000000"/>
                          </a:solidFill>
                          <a:latin typeface="Lato"/>
                          <a:ea typeface="AppleSystemUIFontItalic"/>
                        </a:rPr>
                        <a:t>distribution)</a:t>
                      </a:r>
                      <a:r>
                        <a:rPr b="0" lang="en-PH" sz="1800" spc="-1" strike="noStrike">
                          <a:solidFill>
                            <a:srgbClr val="000000"/>
                          </a:solidFill>
                          <a:latin typeface="Lato"/>
                          <a:ea typeface="AppleSystemUIFont"/>
                        </a:rPr>
                        <a:t> para mapakinabangan ng tao.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5"/>
          <p:cNvSpPr/>
          <p:nvPr/>
        </p:nvSpPr>
        <p:spPr>
          <a:xfrm>
            <a:off x="-113040" y="552240"/>
            <a:ext cx="3681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92"/>
          <p:cNvSpPr/>
          <p:nvPr/>
        </p:nvSpPr>
        <p:spPr>
          <a:xfrm>
            <a:off x="540000" y="480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2"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3" name=""/>
          <p:cNvSpPr txBox="1"/>
          <p:nvPr/>
        </p:nvSpPr>
        <p:spPr>
          <a:xfrm>
            <a:off x="806040" y="1545840"/>
            <a:ext cx="9655560" cy="1315800"/>
          </a:xfrm>
          <a:prstGeom prst="rect">
            <a:avLst/>
          </a:prstGeom>
          <a:noFill/>
          <a:ln w="0">
            <a:noFill/>
          </a:ln>
        </p:spPr>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 Panuto: Sagutin ang sumusunod na tanong.</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1. Ano ang kahulugan ng produksiyon?</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2. Bakit kinakailangang pahalagahan ng isang prodyuser ang mga salik ng produksiyon?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
          <p:cNvSpPr/>
          <p:nvPr/>
        </p:nvSpPr>
        <p:spPr>
          <a:xfrm>
            <a:off x="-113040" y="552240"/>
            <a:ext cx="655308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6" name="Rectangle 3"/>
          <p:cNvSpPr/>
          <p:nvPr/>
        </p:nvSpPr>
        <p:spPr>
          <a:xfrm>
            <a:off x="540000" y="195480"/>
            <a:ext cx="602532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47" name=""/>
          <p:cNvSpPr txBox="1"/>
          <p:nvPr/>
        </p:nvSpPr>
        <p:spPr>
          <a:xfrm>
            <a:off x="821880" y="1614600"/>
            <a:ext cx="10385280" cy="214452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AppleSystemUIFont"/>
              </a:rPr>
              <a:t>Ang produksiyon ay proseso ng pagsasama-sama ng mga salik ng produksiyon (input) upang makagawa ng produkto </a:t>
            </a:r>
            <a:r>
              <a:rPr b="0" i="1" lang="en-PH" sz="1800" spc="-1" strike="noStrike">
                <a:solidFill>
                  <a:srgbClr val="000000"/>
                </a:solidFill>
                <a:latin typeface="Lato"/>
                <a:ea typeface="AppleSystemUIFontItalic"/>
              </a:rPr>
              <a:t>(output)</a:t>
            </a:r>
            <a:r>
              <a:rPr b="0" lang="en-PH" sz="1800" spc="-1" strike="noStrike">
                <a:solidFill>
                  <a:srgbClr val="000000"/>
                </a:solidFill>
                <a:latin typeface="Lato"/>
                <a:ea typeface="AppleSystemUIFont"/>
              </a:rPr>
              <a:t>.</a:t>
            </a:r>
            <a:endParaRPr b="0" lang="en-PH" sz="1800" spc="-1" strike="noStrike">
              <a:solidFill>
                <a:srgbClr val="000000"/>
              </a:solidFill>
              <a:latin typeface="Lato"/>
              <a:ea typeface="PingFang SC"/>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Kinakailangang pahalagahan ang mga salik ng produksiyon dahil ang bawat isa ay may kapakinabangan sa pagbuo ng produkto. Halimbawa, kung ang negosyante ay walang pagpapahalaga sa lakas paggawa, walang lilinang ng mga hilaw na materyales upang maging isang produkto.</a:t>
            </a:r>
            <a:endParaRPr b="0" lang="en-PH" sz="18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1834</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2023-04-27T09:16:48Z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