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21.png" ContentType="image/png"/>
  <Override PartName="/ppt/media/image11.png" ContentType="image/png"/>
  <Override PartName="/ppt/media/image7.png" ContentType="image/png"/>
  <Override PartName="/ppt/media/image22.png" ContentType="image/png"/>
  <Override PartName="/ppt/media/image8.png" ContentType="image/png"/>
  <Override PartName="/ppt/media/image23.png" ContentType="image/png"/>
  <Override PartName="/ppt/media/image9.png" ContentType="image/png"/>
  <Override PartName="/ppt/media/image24.png" ContentType="image/png"/>
  <Override PartName="/ppt/media/image12.png" ContentType="image/png"/>
  <Override PartName="/ppt/media/image13.png" ContentType="image/png"/>
  <Override PartName="/ppt/media/image14.png" ContentType="image/png"/>
  <Override PartName="/ppt/media/image17.png" ContentType="image/png"/>
  <Override PartName="/ppt/media/image5.png" ContentType="image/png"/>
  <Override PartName="/ppt/media/image20.png" ContentType="image/png"/>
  <Override PartName="/ppt/media/image26.png" ContentType="image/png"/>
  <Override PartName="/ppt/media/image10.png" ContentType="image/png"/>
  <Override PartName="/ppt/media/image29.png" ContentType="image/png"/>
  <Override PartName="/ppt/media/image25.png" ContentType="image/png"/>
  <Override PartName="/ppt/media/image27.png" ContentType="image/png"/>
  <Override PartName="/ppt/media/image18.png" ContentType="image/png"/>
  <Override PartName="/ppt/media/image15.png" ContentType="image/png"/>
  <Override PartName="/ppt/media/image30.png" ContentType="image/png"/>
  <Override PartName="/ppt/media/image28.png" ContentType="image/png"/>
  <Override PartName="/ppt/media/image19.png" ContentType="image/png"/>
  <Override PartName="/ppt/media/image16.png" ContentType="image/png"/>
  <Override PartName="/ppt/media/image31.png" ContentType="image/png"/>
  <Override PartName="/ppt/presProps.xml" ContentType="application/vnd.openxmlformats-officedocument.presentationml.presPro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0.xml.rels" ContentType="application/vnd.openxmlformats-package.relationships+xml"/>
  <Override PartName="/ppt/slideLayouts/_rels/slideLayout37.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8.xml.rels" ContentType="application/vnd.openxmlformats-package.relationships+xml"/>
  <Override PartName="/ppt/slideLayouts/_rels/slideLayout35.xml.rels" ContentType="application/vnd.openxmlformats-package.relationships+xml"/>
  <Override PartName="/ppt/slideLayouts/_rels/slideLayout42.xml.rels" ContentType="application/vnd.openxmlformats-package.relationships+xml"/>
  <Override PartName="/ppt/slideLayouts/_rels/slideLayout7.xml.rels" ContentType="application/vnd.openxmlformats-package.relationships+xml"/>
  <Override PartName="/ppt/slideLayouts/_rels/slideLayout34.xml.rels" ContentType="application/vnd.openxmlformats-package.relationships+xml"/>
  <Override PartName="/ppt/slideLayouts/_rels/slideLayout45.xml.rels" ContentType="application/vnd.openxmlformats-package.relationships+xml"/>
  <Override PartName="/ppt/slideLayouts/_rels/slideLayout41.xml.rels" ContentType="application/vnd.openxmlformats-package.relationships+xml"/>
  <Override PartName="/ppt/slideLayouts/_rels/slideLayout6.xml.rels" ContentType="application/vnd.openxmlformats-package.relationships+xml"/>
  <Override PartName="/ppt/slideLayouts/_rels/slideLayout33.xml.rels" ContentType="application/vnd.openxmlformats-package.relationships+xml"/>
  <Override PartName="/ppt/slideLayouts/_rels/slideLayout44.xml.rels" ContentType="application/vnd.openxmlformats-package.relationships+xml"/>
  <Override PartName="/ppt/slideLayouts/_rels/slideLayout9.xml.rels" ContentType="application/vnd.openxmlformats-package.relationships+xml"/>
  <Override PartName="/ppt/slideLayouts/_rels/slideLayout38.xml.rels" ContentType="application/vnd.openxmlformats-package.relationships+xml"/>
  <Override PartName="/ppt/slideLayouts/_rels/slideLayout25.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8.xml.rels" ContentType="application/vnd.openxmlformats-package.relationships+xml"/>
  <Override PartName="/ppt/slideLayouts/_rels/slideLayout31.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48.xml.rels" ContentType="application/vnd.openxmlformats-package.relationships+xml"/>
  <Override PartName="/ppt/slideLayouts/_rels/slideLayout30.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32.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3.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34.xml" ContentType="application/vnd.openxmlformats-officedocument.presentationml.slideLayout+xml"/>
  <Override PartName="/ppt/slideLayouts/slideLayout12.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slideLayout36.xml" ContentType="application/vnd.openxmlformats-officedocument.presentationml.slideLayout+xml"/>
  <Override PartName="/ppt/slideLayouts/slideLayout1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35.xml" ContentType="application/vnd.openxmlformats-officedocument.presentationml.slideLayout+xml"/>
  <Override PartName="/ppt/slideLayouts/slideLayout13.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37.xml" ContentType="application/vnd.openxmlformats-officedocument.presentationml.slideLayout+xml"/>
  <Override PartName="/ppt/slideLayouts/slideLayout15.xml" ContentType="application/vnd.openxmlformats-officedocument.presentationml.slideLayout+xml"/>
  <Override PartName="/ppt/slides/_rels/slide12.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3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16160" cy="678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23040" cy="2723040"/>
          </a:xfrm>
          <a:prstGeom prst="rect">
            <a:avLst/>
          </a:prstGeom>
          <a:ln w="0">
            <a:noFill/>
          </a:ln>
        </p:spPr>
      </p:pic>
      <p:sp>
        <p:nvSpPr>
          <p:cNvPr id="2" name="Rectangle 5"/>
          <p:cNvSpPr/>
          <p:nvPr/>
        </p:nvSpPr>
        <p:spPr>
          <a:xfrm>
            <a:off x="3487320" y="1475280"/>
            <a:ext cx="8628480" cy="37864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28480" cy="30816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16160" cy="559080"/>
          </a:xfrm>
          <a:prstGeom prst="rect">
            <a:avLst/>
          </a:prstGeom>
          <a:ln w="0">
            <a:noFill/>
          </a:ln>
        </p:spPr>
      </p:pic>
      <p:sp>
        <p:nvSpPr>
          <p:cNvPr id="43" name="Rectangle 7"/>
          <p:cNvSpPr/>
          <p:nvPr/>
        </p:nvSpPr>
        <p:spPr>
          <a:xfrm>
            <a:off x="10868760" y="0"/>
            <a:ext cx="894600" cy="8946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958680" cy="958680"/>
          </a:xfrm>
          <a:prstGeom prst="rect">
            <a:avLst/>
          </a:prstGeom>
          <a:ln w="0">
            <a:noFill/>
          </a:ln>
        </p:spPr>
      </p:pic>
      <p:sp>
        <p:nvSpPr>
          <p:cNvPr id="45" name="TextBox 9"/>
          <p:cNvSpPr/>
          <p:nvPr/>
        </p:nvSpPr>
        <p:spPr>
          <a:xfrm>
            <a:off x="185400" y="6362280"/>
            <a:ext cx="4615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360000" y="6352200"/>
            <a:ext cx="2639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48"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16160" cy="559080"/>
          </a:xfrm>
          <a:prstGeom prst="rect">
            <a:avLst/>
          </a:prstGeom>
          <a:ln w="0">
            <a:noFill/>
          </a:ln>
        </p:spPr>
      </p:pic>
      <p:sp>
        <p:nvSpPr>
          <p:cNvPr id="86" name="Rectangle 7"/>
          <p:cNvSpPr/>
          <p:nvPr/>
        </p:nvSpPr>
        <p:spPr>
          <a:xfrm>
            <a:off x="10868760" y="0"/>
            <a:ext cx="894600" cy="8946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958680" cy="958680"/>
          </a:xfrm>
          <a:prstGeom prst="rect">
            <a:avLst/>
          </a:prstGeom>
          <a:ln w="0">
            <a:noFill/>
          </a:ln>
        </p:spPr>
      </p:pic>
      <p:sp>
        <p:nvSpPr>
          <p:cNvPr id="88" name="TextBox 9"/>
          <p:cNvSpPr/>
          <p:nvPr/>
        </p:nvSpPr>
        <p:spPr>
          <a:xfrm>
            <a:off x="185400" y="6362280"/>
            <a:ext cx="4615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360000" y="6352200"/>
            <a:ext cx="2639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91"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New REX Education Mission Logo V.png" descr="New REX Education Mission Logo V.png"/>
          <p:cNvPicPr/>
          <p:nvPr/>
        </p:nvPicPr>
        <p:blipFill>
          <a:blip r:embed="rId2"/>
          <a:stretch/>
        </p:blipFill>
        <p:spPr>
          <a:xfrm>
            <a:off x="2755800" y="1508760"/>
            <a:ext cx="6540480" cy="3308760"/>
          </a:xfrm>
          <a:prstGeom prst="rect">
            <a:avLst/>
          </a:prstGeom>
          <a:ln w="12700">
            <a:noFill/>
          </a:ln>
        </p:spPr>
      </p:pic>
      <p:sp>
        <p:nvSpPr>
          <p:cNvPr id="12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0"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slideLayout" Target="../slideLayouts/slideLayout25.xml"/>
</Relationships>
</file>

<file path=ppt/slides/_rels/slide11.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slideLayout" Target="../slideLayouts/slideLayout25.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TextBox 7"/>
          <p:cNvSpPr/>
          <p:nvPr/>
        </p:nvSpPr>
        <p:spPr>
          <a:xfrm>
            <a:off x="3996000" y="3077280"/>
            <a:ext cx="7550280" cy="69984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US" sz="4000" spc="-1" strike="noStrike">
                <a:solidFill>
                  <a:srgbClr val="ffffff"/>
                </a:solidFill>
                <a:latin typeface="Lato"/>
                <a:ea typeface="AppleSystemUIFont"/>
              </a:rPr>
              <a:t>Katangian ng Ating Komunidad</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PlaceHolder 1"/>
          <p:cNvSpPr>
            <a:spLocks noGrp="1"/>
          </p:cNvSpPr>
          <p:nvPr>
            <p:ph type="title"/>
          </p:nvPr>
        </p:nvSpPr>
        <p:spPr>
          <a:xfrm>
            <a:off x="180000" y="216000"/>
            <a:ext cx="10439640" cy="719640"/>
          </a:xfrm>
          <a:prstGeom prst="rect">
            <a:avLst/>
          </a:prstGeom>
          <a:noFill/>
          <a:ln w="0">
            <a:noFill/>
          </a:ln>
        </p:spPr>
        <p:txBody>
          <a:bodyPr lIns="0" rIns="0" tIns="0" bIns="0" anchor="t">
            <a:noAutofit/>
          </a:bodyPr>
          <a:p>
            <a:pPr algn="just">
              <a:lnSpc>
                <a:spcPct val="100000"/>
              </a:lnSpc>
              <a:buNone/>
            </a:pPr>
            <a:r>
              <a:rPr b="0" lang="en-PH" sz="2000" spc="-1" strike="noStrike">
                <a:latin typeface="Lato"/>
              </a:rPr>
              <a:t>Sa gilid ng daan sa Barangay Sabang ay may mga maliliit na tindahan at kainan. Ang mga bahay ay karaniwang yari sa kahoy at yero.</a:t>
            </a:r>
            <a:endParaRPr b="0" lang="en-PH" sz="2000" spc="-1" strike="noStrike">
              <a:latin typeface="Arial"/>
            </a:endParaRPr>
          </a:p>
        </p:txBody>
      </p:sp>
      <p:pic>
        <p:nvPicPr>
          <p:cNvPr id="194" name="" descr=""/>
          <p:cNvPicPr/>
          <p:nvPr/>
        </p:nvPicPr>
        <p:blipFill>
          <a:blip r:embed="rId1"/>
          <a:stretch/>
        </p:blipFill>
        <p:spPr>
          <a:xfrm>
            <a:off x="1476000" y="1116000"/>
            <a:ext cx="2806200" cy="2015640"/>
          </a:xfrm>
          <a:prstGeom prst="rect">
            <a:avLst/>
          </a:prstGeom>
          <a:ln w="0">
            <a:noFill/>
          </a:ln>
        </p:spPr>
      </p:pic>
      <p:pic>
        <p:nvPicPr>
          <p:cNvPr id="195" name="" descr=""/>
          <p:cNvPicPr/>
          <p:nvPr/>
        </p:nvPicPr>
        <p:blipFill>
          <a:blip r:embed="rId2"/>
          <a:stretch/>
        </p:blipFill>
        <p:spPr>
          <a:xfrm>
            <a:off x="4728240" y="1116000"/>
            <a:ext cx="2793960" cy="2015640"/>
          </a:xfrm>
          <a:prstGeom prst="rect">
            <a:avLst/>
          </a:prstGeom>
          <a:ln w="0">
            <a:noFill/>
          </a:ln>
        </p:spPr>
      </p:pic>
      <p:pic>
        <p:nvPicPr>
          <p:cNvPr id="196" name="" descr=""/>
          <p:cNvPicPr/>
          <p:nvPr/>
        </p:nvPicPr>
        <p:blipFill>
          <a:blip r:embed="rId3"/>
          <a:stretch/>
        </p:blipFill>
        <p:spPr>
          <a:xfrm>
            <a:off x="7968240" y="1116000"/>
            <a:ext cx="2793960" cy="2035800"/>
          </a:xfrm>
          <a:prstGeom prst="rect">
            <a:avLst/>
          </a:prstGeom>
          <a:ln w="0">
            <a:noFill/>
          </a:ln>
        </p:spPr>
      </p:pic>
      <p:pic>
        <p:nvPicPr>
          <p:cNvPr id="197" name="" descr=""/>
          <p:cNvPicPr/>
          <p:nvPr/>
        </p:nvPicPr>
        <p:blipFill>
          <a:blip r:embed="rId4"/>
          <a:stretch/>
        </p:blipFill>
        <p:spPr>
          <a:xfrm>
            <a:off x="1496160" y="3600360"/>
            <a:ext cx="2786040" cy="2029680"/>
          </a:xfrm>
          <a:prstGeom prst="rect">
            <a:avLst/>
          </a:prstGeom>
          <a:ln w="0">
            <a:noFill/>
          </a:ln>
        </p:spPr>
      </p:pic>
      <p:pic>
        <p:nvPicPr>
          <p:cNvPr id="198" name="" descr=""/>
          <p:cNvPicPr/>
          <p:nvPr/>
        </p:nvPicPr>
        <p:blipFill>
          <a:blip r:embed="rId5"/>
          <a:stretch/>
        </p:blipFill>
        <p:spPr>
          <a:xfrm>
            <a:off x="4736160" y="3600360"/>
            <a:ext cx="2786040" cy="2029680"/>
          </a:xfrm>
          <a:prstGeom prst="rect">
            <a:avLst/>
          </a:prstGeom>
          <a:ln w="0">
            <a:noFill/>
          </a:ln>
        </p:spPr>
      </p:pic>
      <p:pic>
        <p:nvPicPr>
          <p:cNvPr id="199" name="" descr=""/>
          <p:cNvPicPr/>
          <p:nvPr/>
        </p:nvPicPr>
        <p:blipFill>
          <a:blip r:embed="rId6"/>
          <a:stretch/>
        </p:blipFill>
        <p:spPr>
          <a:xfrm>
            <a:off x="7976160" y="3600360"/>
            <a:ext cx="2785680" cy="2029680"/>
          </a:xfrm>
          <a:prstGeom prst="rect">
            <a:avLst/>
          </a:prstGeom>
          <a:ln w="0">
            <a:noFill/>
          </a:ln>
        </p:spPr>
      </p:pic>
      <p:sp>
        <p:nvSpPr>
          <p:cNvPr id="200" name=""/>
          <p:cNvSpPr/>
          <p:nvPr/>
        </p:nvSpPr>
        <p:spPr>
          <a:xfrm>
            <a:off x="1512000" y="3132000"/>
            <a:ext cx="2646360" cy="3326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600" spc="-1" strike="noStrike">
                <a:latin typeface="Lato"/>
              </a:rPr>
              <a:t>Mga bangka sa tabing dagat</a:t>
            </a:r>
            <a:endParaRPr b="0" lang="en-PH" sz="1600" spc="-1" strike="noStrike">
              <a:latin typeface="Arial"/>
            </a:endParaRPr>
          </a:p>
        </p:txBody>
      </p:sp>
      <p:sp>
        <p:nvSpPr>
          <p:cNvPr id="201" name=""/>
          <p:cNvSpPr/>
          <p:nvPr/>
        </p:nvSpPr>
        <p:spPr>
          <a:xfrm>
            <a:off x="4716000" y="3132360"/>
            <a:ext cx="2951640" cy="4557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200" spc="-1" strike="noStrike">
                <a:latin typeface="Lato"/>
              </a:rPr>
              <a:t>Mga mangingisda habang nagtitinda ng kanilang nahuling mga isda</a:t>
            </a:r>
            <a:endParaRPr b="0" lang="en-PH" sz="1200" spc="-1" strike="noStrike">
              <a:latin typeface="Arial"/>
            </a:endParaRPr>
          </a:p>
        </p:txBody>
      </p:sp>
      <p:sp>
        <p:nvSpPr>
          <p:cNvPr id="202" name=""/>
          <p:cNvSpPr/>
          <p:nvPr/>
        </p:nvSpPr>
        <p:spPr>
          <a:xfrm>
            <a:off x="8244000" y="3132360"/>
            <a:ext cx="2254680" cy="3326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600" spc="-1" strike="noStrike">
                <a:latin typeface="Lato"/>
              </a:rPr>
              <a:t>Mga tindahan at kainan</a:t>
            </a:r>
            <a:endParaRPr b="0" lang="en-PH" sz="1600" spc="-1" strike="noStrike">
              <a:latin typeface="Arial"/>
            </a:endParaRPr>
          </a:p>
        </p:txBody>
      </p:sp>
      <p:sp>
        <p:nvSpPr>
          <p:cNvPr id="203" name=""/>
          <p:cNvSpPr/>
          <p:nvPr/>
        </p:nvSpPr>
        <p:spPr>
          <a:xfrm>
            <a:off x="1548000" y="5688000"/>
            <a:ext cx="2627640" cy="431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100" spc="-1" strike="noStrike">
                <a:latin typeface="Lato"/>
              </a:rPr>
              <a:t>Mga mangingisda habang ibinababa ang kanilang nahuling mga isda</a:t>
            </a:r>
            <a:endParaRPr b="0" lang="en-PH" sz="1100" spc="-1" strike="noStrike">
              <a:latin typeface="Arial"/>
            </a:endParaRPr>
          </a:p>
        </p:txBody>
      </p:sp>
      <p:sp>
        <p:nvSpPr>
          <p:cNvPr id="204" name=""/>
          <p:cNvSpPr/>
          <p:nvPr/>
        </p:nvSpPr>
        <p:spPr>
          <a:xfrm>
            <a:off x="4860000" y="5688000"/>
            <a:ext cx="2627640" cy="431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800" spc="-1" strike="noStrike">
                <a:latin typeface="Lato"/>
              </a:rPr>
              <a:t>Mga taong nagdadaing</a:t>
            </a:r>
            <a:endParaRPr b="0" lang="en-PH" sz="1800" spc="-1" strike="noStrike">
              <a:latin typeface="Arial"/>
            </a:endParaRPr>
          </a:p>
        </p:txBody>
      </p:sp>
      <p:sp>
        <p:nvSpPr>
          <p:cNvPr id="205" name=""/>
          <p:cNvSpPr/>
          <p:nvPr/>
        </p:nvSpPr>
        <p:spPr>
          <a:xfrm>
            <a:off x="8136000" y="5688000"/>
            <a:ext cx="2411640" cy="431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800" spc="-1" strike="noStrike">
                <a:latin typeface="Lato"/>
              </a:rPr>
              <a:t>Patuyuan ng mga isda</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6" name="" descr=""/>
          <p:cNvPicPr/>
          <p:nvPr/>
        </p:nvPicPr>
        <p:blipFill>
          <a:blip r:embed="rId1"/>
          <a:stretch/>
        </p:blipFill>
        <p:spPr>
          <a:xfrm>
            <a:off x="2027880" y="96480"/>
            <a:ext cx="6768000" cy="2040120"/>
          </a:xfrm>
          <a:prstGeom prst="rect">
            <a:avLst/>
          </a:prstGeom>
          <a:ln w="0">
            <a:noFill/>
          </a:ln>
        </p:spPr>
      </p:pic>
      <p:sp>
        <p:nvSpPr>
          <p:cNvPr id="207" name="PlaceHolder 1"/>
          <p:cNvSpPr>
            <a:spLocks noGrp="1"/>
          </p:cNvSpPr>
          <p:nvPr>
            <p:ph type="title"/>
          </p:nvPr>
        </p:nvSpPr>
        <p:spPr>
          <a:xfrm>
            <a:off x="180000" y="1584000"/>
            <a:ext cx="7019640" cy="4595400"/>
          </a:xfrm>
          <a:prstGeom prst="rect">
            <a:avLst/>
          </a:prstGeom>
          <a:noFill/>
          <a:ln w="0">
            <a:noFill/>
          </a:ln>
        </p:spPr>
        <p:txBody>
          <a:bodyPr lIns="0" rIns="0" tIns="0" bIns="0" anchor="t">
            <a:noAutofit/>
          </a:bodyPr>
          <a:p>
            <a:pPr>
              <a:lnSpc>
                <a:spcPct val="115000"/>
              </a:lnSpc>
              <a:buNone/>
            </a:pPr>
            <a:r>
              <a:rPr b="0" lang="en-PH" sz="2000" spc="-1" strike="noStrike">
                <a:latin typeface="Lato"/>
              </a:rPr>
              <a:t>Nasa itaas ng bundok ang Barangay Balagnan.</a:t>
            </a:r>
            <a:br/>
            <a:r>
              <a:rPr b="0" lang="en-PH" sz="2000" spc="-1" strike="noStrike">
                <a:latin typeface="Lato"/>
              </a:rPr>
              <a:t>Matatagpuan ito sa Banaue. Maraming uri ng halaman at malalaking puno ang matatagpuan dito. Marami ring mga uri ng hayop dito. Ang mga maliliit na bahay rito ay yari sa nipa at kawayan.</a:t>
            </a:r>
            <a:br/>
            <a:r>
              <a:rPr b="0" lang="en-PH" sz="2000" spc="-1" strike="noStrike">
                <a:latin typeface="Lato"/>
              </a:rPr>
              <a:t>May isang paaralan na pang-elementarya sa aming komunidad ngunit malayo ito sa aming bahay.</a:t>
            </a:r>
            <a:br/>
            <a:r>
              <a:rPr b="0" lang="en-PH" sz="2000" spc="-1" strike="noStrike">
                <a:latin typeface="Lato"/>
              </a:rPr>
              <a:t>Mahigit isang libong katao ang populasyon ng aming komunidad. Ifugao ang wikang sinasalita namin dito.</a:t>
            </a:r>
            <a:endParaRPr b="0" lang="en-PH" sz="2000" spc="-1" strike="noStrike">
              <a:latin typeface="Arial"/>
            </a:endParaRPr>
          </a:p>
          <a:p>
            <a:pPr algn="just">
              <a:lnSpc>
                <a:spcPct val="115000"/>
              </a:lnSpc>
              <a:buNone/>
            </a:pPr>
            <a:r>
              <a:rPr b="0" lang="en-PH" sz="2000" spc="-1" strike="noStrike">
                <a:latin typeface="Lato"/>
              </a:rPr>
              <a:t>Kapitan ang tawag sa pinuno ng aming barangay. Katulong niya sa pamumuno ang mga kagawad. Tinutulungan din siya ng mga barangay tanod.</a:t>
            </a:r>
            <a:endParaRPr b="0" lang="en-PH" sz="2000" spc="-1" strike="noStrike">
              <a:latin typeface="Arial"/>
            </a:endParaRPr>
          </a:p>
        </p:txBody>
      </p:sp>
      <p:pic>
        <p:nvPicPr>
          <p:cNvPr id="208" name="" descr=""/>
          <p:cNvPicPr/>
          <p:nvPr/>
        </p:nvPicPr>
        <p:blipFill>
          <a:blip r:embed="rId2"/>
          <a:stretch/>
        </p:blipFill>
        <p:spPr>
          <a:xfrm>
            <a:off x="7380000" y="2221920"/>
            <a:ext cx="2606400" cy="1917720"/>
          </a:xfrm>
          <a:prstGeom prst="rect">
            <a:avLst/>
          </a:prstGeom>
          <a:ln w="0">
            <a:noFill/>
          </a:ln>
        </p:spPr>
      </p:pic>
      <p:pic>
        <p:nvPicPr>
          <p:cNvPr id="209" name="" descr=""/>
          <p:cNvPicPr/>
          <p:nvPr/>
        </p:nvPicPr>
        <p:blipFill>
          <a:blip r:embed="rId3"/>
          <a:stretch/>
        </p:blipFill>
        <p:spPr>
          <a:xfrm>
            <a:off x="8820000" y="4201920"/>
            <a:ext cx="2620080" cy="191772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8" name="" descr=""/>
          <p:cNvPicPr/>
          <p:nvPr/>
        </p:nvPicPr>
        <p:blipFill>
          <a:blip r:embed="rId1"/>
          <a:stretch/>
        </p:blipFill>
        <p:spPr>
          <a:xfrm>
            <a:off x="2765880" y="180000"/>
            <a:ext cx="6659640" cy="2718720"/>
          </a:xfrm>
          <a:prstGeom prst="rect">
            <a:avLst/>
          </a:prstGeom>
          <a:ln w="0">
            <a:noFill/>
          </a:ln>
        </p:spPr>
      </p:pic>
      <p:pic>
        <p:nvPicPr>
          <p:cNvPr id="169" name="" descr=""/>
          <p:cNvPicPr/>
          <p:nvPr/>
        </p:nvPicPr>
        <p:blipFill>
          <a:blip r:embed="rId2"/>
          <a:stretch/>
        </p:blipFill>
        <p:spPr>
          <a:xfrm>
            <a:off x="2052000" y="3050280"/>
            <a:ext cx="4020840" cy="3033360"/>
          </a:xfrm>
          <a:prstGeom prst="rect">
            <a:avLst/>
          </a:prstGeom>
          <a:ln w="0">
            <a:noFill/>
          </a:ln>
        </p:spPr>
      </p:pic>
      <p:pic>
        <p:nvPicPr>
          <p:cNvPr id="170" name="" descr=""/>
          <p:cNvPicPr/>
          <p:nvPr/>
        </p:nvPicPr>
        <p:blipFill>
          <a:blip r:embed="rId3"/>
          <a:stretch/>
        </p:blipFill>
        <p:spPr>
          <a:xfrm>
            <a:off x="6202800" y="3050280"/>
            <a:ext cx="4020840" cy="303336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1" name="" descr=""/>
          <p:cNvPicPr/>
          <p:nvPr/>
        </p:nvPicPr>
        <p:blipFill>
          <a:blip r:embed="rId1"/>
          <a:stretch/>
        </p:blipFill>
        <p:spPr>
          <a:xfrm>
            <a:off x="3033000" y="216000"/>
            <a:ext cx="6125760" cy="1785240"/>
          </a:xfrm>
          <a:prstGeom prst="rect">
            <a:avLst/>
          </a:prstGeom>
          <a:ln w="0">
            <a:noFill/>
          </a:ln>
        </p:spPr>
      </p:pic>
      <p:sp>
        <p:nvSpPr>
          <p:cNvPr id="172" name="PlaceHolder 1"/>
          <p:cNvSpPr>
            <a:spLocks noGrp="1"/>
          </p:cNvSpPr>
          <p:nvPr>
            <p:ph type="title"/>
          </p:nvPr>
        </p:nvSpPr>
        <p:spPr>
          <a:xfrm>
            <a:off x="180000" y="2001600"/>
            <a:ext cx="11879640" cy="2144520"/>
          </a:xfrm>
          <a:prstGeom prst="rect">
            <a:avLst/>
          </a:prstGeom>
          <a:noFill/>
          <a:ln w="0">
            <a:noFill/>
          </a:ln>
        </p:spPr>
        <p:txBody>
          <a:bodyPr lIns="0" rIns="0" tIns="0" bIns="0" anchor="t">
            <a:noAutofit/>
          </a:bodyPr>
          <a:p>
            <a:pPr algn="just">
              <a:lnSpc>
                <a:spcPct val="100000"/>
              </a:lnSpc>
              <a:buNone/>
            </a:pPr>
            <a:r>
              <a:rPr b="0" lang="en-PH" sz="2000" spc="-1" strike="noStrike">
                <a:latin typeface="Lato"/>
              </a:rPr>
              <a:t>	</a:t>
            </a:r>
            <a:r>
              <a:rPr b="0" lang="en-PH" sz="2000" spc="-1" strike="noStrike">
                <a:latin typeface="Lato"/>
              </a:rPr>
              <a:t>May iba’t ibang uri ng mga bahay sa aming komunidad. Karamihan sa mga ito ay may isa o dalawang palapag. Ang iba naman ay umaabot sa tatlong palapag. May mga apartment at townhouse rin. Ang mga ito ay yari sa semento, bato, at kahoy.</a:t>
            </a:r>
            <a:endParaRPr b="0" lang="en-PH" sz="2000" spc="-1" strike="noStrike">
              <a:latin typeface="Arial"/>
            </a:endParaRPr>
          </a:p>
          <a:p>
            <a:pPr algn="just">
              <a:lnSpc>
                <a:spcPct val="100000"/>
              </a:lnSpc>
              <a:buNone/>
            </a:pPr>
            <a:r>
              <a:rPr b="0" lang="en-PH" sz="2000" spc="-1" strike="noStrike">
                <a:latin typeface="Lato"/>
              </a:rPr>
              <a:t>	</a:t>
            </a:r>
            <a:r>
              <a:rPr b="0" lang="en-PH" sz="2000" spc="-1" strike="noStrike">
                <a:latin typeface="Lato"/>
              </a:rPr>
              <a:t>May iba’t ibang gusali sa aming komunidad tulad ng paaralan, sambahan, sentrong pamilihan, at sentrong pamahalaan.</a:t>
            </a:r>
            <a:endParaRPr b="0" lang="en-PH" sz="2000" spc="-1" strike="noStrike">
              <a:latin typeface="Arial"/>
            </a:endParaRPr>
          </a:p>
          <a:p>
            <a:pPr algn="just">
              <a:lnSpc>
                <a:spcPct val="100000"/>
              </a:lnSpc>
              <a:buNone/>
            </a:pPr>
            <a:r>
              <a:rPr b="0" lang="en-PH" sz="2000" spc="-1" strike="noStrike">
                <a:latin typeface="Lato"/>
              </a:rPr>
              <a:t>	</a:t>
            </a:r>
            <a:r>
              <a:rPr b="0" lang="en-PH" sz="2000" spc="-1" strike="noStrike">
                <a:latin typeface="Lato"/>
              </a:rPr>
              <a:t>May maliliit na paaralang pang-kindergarten sa aming komunidad. Ito ay malapit sa isang malaking paaralan.</a:t>
            </a:r>
            <a:endParaRPr b="0" lang="en-PH" sz="2000" spc="-1" strike="noStrike">
              <a:latin typeface="Arial"/>
            </a:endParaRPr>
          </a:p>
        </p:txBody>
      </p:sp>
      <p:pic>
        <p:nvPicPr>
          <p:cNvPr id="173" name="" descr=""/>
          <p:cNvPicPr/>
          <p:nvPr/>
        </p:nvPicPr>
        <p:blipFill>
          <a:blip r:embed="rId2"/>
          <a:stretch/>
        </p:blipFill>
        <p:spPr>
          <a:xfrm>
            <a:off x="1620000" y="3980520"/>
            <a:ext cx="2900160" cy="2120400"/>
          </a:xfrm>
          <a:prstGeom prst="rect">
            <a:avLst/>
          </a:prstGeom>
          <a:ln w="0">
            <a:noFill/>
          </a:ln>
        </p:spPr>
      </p:pic>
      <p:pic>
        <p:nvPicPr>
          <p:cNvPr id="174" name="" descr=""/>
          <p:cNvPicPr/>
          <p:nvPr/>
        </p:nvPicPr>
        <p:blipFill>
          <a:blip r:embed="rId3"/>
          <a:stretch/>
        </p:blipFill>
        <p:spPr>
          <a:xfrm>
            <a:off x="4636440" y="3960000"/>
            <a:ext cx="2927880" cy="2140920"/>
          </a:xfrm>
          <a:prstGeom prst="rect">
            <a:avLst/>
          </a:prstGeom>
          <a:ln w="0">
            <a:noFill/>
          </a:ln>
        </p:spPr>
      </p:pic>
      <p:pic>
        <p:nvPicPr>
          <p:cNvPr id="175" name="" descr=""/>
          <p:cNvPicPr/>
          <p:nvPr/>
        </p:nvPicPr>
        <p:blipFill>
          <a:blip r:embed="rId4"/>
          <a:stretch/>
        </p:blipFill>
        <p:spPr>
          <a:xfrm>
            <a:off x="7691760" y="3960000"/>
            <a:ext cx="2927880" cy="214092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PlaceHolder 1"/>
          <p:cNvSpPr>
            <a:spLocks noGrp="1"/>
          </p:cNvSpPr>
          <p:nvPr>
            <p:ph type="title"/>
          </p:nvPr>
        </p:nvSpPr>
        <p:spPr>
          <a:xfrm>
            <a:off x="900000" y="2001600"/>
            <a:ext cx="5579640" cy="2138040"/>
          </a:xfrm>
          <a:prstGeom prst="rect">
            <a:avLst/>
          </a:prstGeom>
          <a:noFill/>
          <a:ln w="0">
            <a:noFill/>
          </a:ln>
        </p:spPr>
        <p:txBody>
          <a:bodyPr lIns="0" rIns="0" tIns="0" bIns="0" anchor="ctr">
            <a:noAutofit/>
          </a:bodyPr>
          <a:p>
            <a:pPr algn="just">
              <a:lnSpc>
                <a:spcPct val="100000"/>
              </a:lnSpc>
              <a:buNone/>
            </a:pPr>
            <a:r>
              <a:rPr b="0" lang="en-PH" sz="2000" spc="-1" strike="noStrike">
                <a:latin typeface="Lato"/>
              </a:rPr>
              <a:t>Marami ring mga tindahan, kainan, o restaurant sa Barangay Sikatuna. Bagama’t may malaking grocery at maliliit na tindahan sa aming komunidad, wala naman itong pampublikong pamilihan.</a:t>
            </a:r>
            <a:endParaRPr b="0" lang="en-PH" sz="2000" spc="-1" strike="noStrike">
              <a:latin typeface="Arial"/>
            </a:endParaRPr>
          </a:p>
        </p:txBody>
      </p:sp>
      <p:pic>
        <p:nvPicPr>
          <p:cNvPr id="177" name="" descr=""/>
          <p:cNvPicPr/>
          <p:nvPr/>
        </p:nvPicPr>
        <p:blipFill>
          <a:blip r:embed="rId1"/>
          <a:stretch/>
        </p:blipFill>
        <p:spPr>
          <a:xfrm>
            <a:off x="7020000" y="1440000"/>
            <a:ext cx="4486320" cy="3425040"/>
          </a:xfrm>
          <a:prstGeom prst="rect">
            <a:avLst/>
          </a:prstGeom>
          <a:ln w="0">
            <a:noFill/>
          </a:ln>
        </p:spPr>
      </p:pic>
      <p:sp>
        <p:nvSpPr>
          <p:cNvPr id="178" name=""/>
          <p:cNvSpPr/>
          <p:nvPr/>
        </p:nvSpPr>
        <p:spPr>
          <a:xfrm>
            <a:off x="8712000" y="4968000"/>
            <a:ext cx="1109880" cy="3643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i="1" lang="en-PH" sz="1800" spc="-1" strike="noStrike">
                <a:latin typeface="Lato"/>
              </a:rPr>
              <a:t>Tindahan</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PlaceHolder 1"/>
          <p:cNvSpPr>
            <a:spLocks noGrp="1"/>
          </p:cNvSpPr>
          <p:nvPr>
            <p:ph type="title"/>
          </p:nvPr>
        </p:nvSpPr>
        <p:spPr>
          <a:xfrm>
            <a:off x="900000" y="2001600"/>
            <a:ext cx="6119640" cy="4118040"/>
          </a:xfrm>
          <a:prstGeom prst="rect">
            <a:avLst/>
          </a:prstGeom>
          <a:noFill/>
          <a:ln w="0">
            <a:noFill/>
          </a:ln>
        </p:spPr>
        <p:txBody>
          <a:bodyPr lIns="0" rIns="0" tIns="0" bIns="0" anchor="ctr">
            <a:noAutofit/>
          </a:bodyPr>
          <a:p>
            <a:pPr algn="just">
              <a:lnSpc>
                <a:spcPct val="100000"/>
              </a:lnSpc>
              <a:buNone/>
            </a:pPr>
            <a:r>
              <a:rPr b="0" lang="en-PH" sz="2000" spc="-1" strike="noStrike">
                <a:latin typeface="Lato"/>
              </a:rPr>
              <a:t>Ang pangalan ng aming komunidad ay Barangay Bagong Silang. Matatagpuan ito sa Lungsod Caloocan.</a:t>
            </a:r>
            <a:endParaRPr b="0" lang="en-PH" sz="2000" spc="-1" strike="noStrike">
              <a:latin typeface="Arial"/>
            </a:endParaRPr>
          </a:p>
          <a:p>
            <a:pPr algn="just">
              <a:lnSpc>
                <a:spcPct val="100000"/>
              </a:lnSpc>
              <a:buNone/>
            </a:pPr>
            <a:r>
              <a:rPr b="0" lang="en-PH" sz="2000" spc="-1" strike="noStrike">
                <a:latin typeface="Lato"/>
              </a:rPr>
              <a:t>May iba’t ibang wika ang mga tao rito tulad ng Bisaya, Kapampangan, Ilonggo, at iba pa. Bagama’t gumagamit ang mga tao ng iba’t ibang wika, lahat kami ay nagsasalita ng wikang Filipino.</a:t>
            </a:r>
            <a:endParaRPr b="0" lang="en-PH" sz="2000" spc="-1" strike="noStrike">
              <a:latin typeface="Arial"/>
            </a:endParaRPr>
          </a:p>
          <a:p>
            <a:pPr algn="just">
              <a:lnSpc>
                <a:spcPct val="100000"/>
              </a:lnSpc>
              <a:buNone/>
            </a:pPr>
            <a:r>
              <a:rPr b="0" lang="en-PH" sz="2000" spc="-1" strike="noStrike">
                <a:latin typeface="Lato"/>
              </a:rPr>
              <a:t>May mga gusali rin dito tulad ng paaralan, simbahan, at sentrong pamahalaan. May mga sentrong pangkalusugan at maliliit na tirahan din dito.</a:t>
            </a:r>
            <a:endParaRPr b="0" lang="en-PH" sz="2000" spc="-1" strike="noStrike">
              <a:latin typeface="Arial"/>
            </a:endParaRPr>
          </a:p>
        </p:txBody>
      </p:sp>
      <p:pic>
        <p:nvPicPr>
          <p:cNvPr id="180" name="" descr=""/>
          <p:cNvPicPr/>
          <p:nvPr/>
        </p:nvPicPr>
        <p:blipFill>
          <a:blip r:embed="rId1"/>
          <a:stretch/>
        </p:blipFill>
        <p:spPr>
          <a:xfrm>
            <a:off x="2778840" y="149400"/>
            <a:ext cx="6634080" cy="1950840"/>
          </a:xfrm>
          <a:prstGeom prst="rect">
            <a:avLst/>
          </a:prstGeom>
          <a:ln w="0">
            <a:noFill/>
          </a:ln>
        </p:spPr>
      </p:pic>
      <p:pic>
        <p:nvPicPr>
          <p:cNvPr id="181" name="" descr=""/>
          <p:cNvPicPr/>
          <p:nvPr/>
        </p:nvPicPr>
        <p:blipFill>
          <a:blip r:embed="rId2"/>
          <a:stretch/>
        </p:blipFill>
        <p:spPr>
          <a:xfrm>
            <a:off x="7314840" y="1836000"/>
            <a:ext cx="3124800" cy="3871080"/>
          </a:xfrm>
          <a:prstGeom prst="rect">
            <a:avLst/>
          </a:prstGeom>
          <a:ln w="0">
            <a:noFill/>
          </a:ln>
        </p:spPr>
      </p:pic>
      <p:sp>
        <p:nvSpPr>
          <p:cNvPr id="182" name=""/>
          <p:cNvSpPr/>
          <p:nvPr/>
        </p:nvSpPr>
        <p:spPr>
          <a:xfrm>
            <a:off x="8316000" y="5796000"/>
            <a:ext cx="1158840" cy="3643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i="1" lang="en-PH" sz="1800" spc="-1" strike="noStrike">
                <a:latin typeface="Lato"/>
              </a:rPr>
              <a:t>Simbahan</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PlaceHolder 1"/>
          <p:cNvSpPr>
            <a:spLocks noGrp="1"/>
          </p:cNvSpPr>
          <p:nvPr>
            <p:ph type="title"/>
          </p:nvPr>
        </p:nvSpPr>
        <p:spPr>
          <a:xfrm>
            <a:off x="900000" y="1461600"/>
            <a:ext cx="5579640" cy="3578040"/>
          </a:xfrm>
          <a:prstGeom prst="rect">
            <a:avLst/>
          </a:prstGeom>
          <a:noFill/>
          <a:ln w="0">
            <a:noFill/>
          </a:ln>
        </p:spPr>
        <p:txBody>
          <a:bodyPr lIns="0" rIns="0" tIns="0" bIns="0" anchor="ctr">
            <a:noAutofit/>
          </a:bodyPr>
          <a:p>
            <a:pPr algn="just">
              <a:lnSpc>
                <a:spcPct val="100000"/>
              </a:lnSpc>
              <a:buNone/>
            </a:pPr>
            <a:r>
              <a:rPr b="0" lang="en-PH" sz="2000" spc="-1" strike="noStrike">
                <a:latin typeface="Lato"/>
              </a:rPr>
              <a:t>May mga namumuno rin dito. Nangunguna sa mga namumunong ito ang kapitan ng aming barangay. Kasama niyang namumuno ang pitong kagawad.</a:t>
            </a:r>
            <a:endParaRPr b="0" lang="en-PH" sz="2000" spc="-1" strike="noStrike">
              <a:latin typeface="Arial"/>
            </a:endParaRPr>
          </a:p>
        </p:txBody>
      </p:sp>
      <p:pic>
        <p:nvPicPr>
          <p:cNvPr id="184" name="" descr=""/>
          <p:cNvPicPr/>
          <p:nvPr/>
        </p:nvPicPr>
        <p:blipFill>
          <a:blip r:embed="rId1"/>
          <a:stretch/>
        </p:blipFill>
        <p:spPr>
          <a:xfrm>
            <a:off x="6840000" y="1440000"/>
            <a:ext cx="4709520" cy="3425040"/>
          </a:xfrm>
          <a:prstGeom prst="rect">
            <a:avLst/>
          </a:prstGeom>
          <a:ln w="0">
            <a:noFill/>
          </a:ln>
        </p:spPr>
      </p:pic>
      <p:sp>
        <p:nvSpPr>
          <p:cNvPr id="185" name=""/>
          <p:cNvSpPr/>
          <p:nvPr/>
        </p:nvSpPr>
        <p:spPr>
          <a:xfrm>
            <a:off x="8640000" y="5040000"/>
            <a:ext cx="1556640" cy="3643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i="1" lang="en-PH" sz="1800" spc="-1" strike="noStrike">
                <a:latin typeface="Lato"/>
              </a:rPr>
              <a:t>Barangay Hall</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PlaceHolder 1"/>
          <p:cNvSpPr>
            <a:spLocks noGrp="1"/>
          </p:cNvSpPr>
          <p:nvPr>
            <p:ph type="title"/>
          </p:nvPr>
        </p:nvSpPr>
        <p:spPr>
          <a:xfrm>
            <a:off x="900000" y="2880000"/>
            <a:ext cx="10439640" cy="2159640"/>
          </a:xfrm>
          <a:prstGeom prst="rect">
            <a:avLst/>
          </a:prstGeom>
          <a:noFill/>
          <a:ln w="0">
            <a:noFill/>
          </a:ln>
        </p:spPr>
        <p:txBody>
          <a:bodyPr lIns="0" rIns="0" tIns="0" bIns="0" anchor="ctr">
            <a:noAutofit/>
          </a:bodyPr>
          <a:p>
            <a:pPr algn="just">
              <a:lnSpc>
                <a:spcPct val="100000"/>
              </a:lnSpc>
              <a:buNone/>
            </a:pPr>
            <a:r>
              <a:rPr b="0" lang="en-PH" sz="2000" spc="-1" strike="noStrike">
                <a:latin typeface="Lato"/>
              </a:rPr>
              <a:t>Mahangin at presko sa aming komunidad. Ito ay nasa kabukiran. Ang bukid ay isang malawak na taniman ng palay at mga gulay. Karamihan ng mga bahay rito ay yari sa kahoy, semento, at yero.</a:t>
            </a:r>
            <a:br/>
            <a:endParaRPr b="0" lang="en-PH" sz="2000" spc="-1" strike="noStrike">
              <a:latin typeface="Arial"/>
            </a:endParaRPr>
          </a:p>
          <a:p>
            <a:pPr algn="just">
              <a:lnSpc>
                <a:spcPct val="100000"/>
              </a:lnSpc>
              <a:buNone/>
            </a:pPr>
            <a:r>
              <a:rPr b="0" lang="en-PH" sz="2000" spc="-1" strike="noStrike">
                <a:latin typeface="Lato"/>
              </a:rPr>
              <a:t>May sementadong daan dito patungo sa mga bahay. May paaralan, pamilihan, at sentrong pampamahalaan.</a:t>
            </a:r>
            <a:endParaRPr b="0" lang="en-PH" sz="2000" spc="-1" strike="noStrike">
              <a:latin typeface="Arial"/>
            </a:endParaRPr>
          </a:p>
        </p:txBody>
      </p:sp>
      <p:pic>
        <p:nvPicPr>
          <p:cNvPr id="187" name="" descr=""/>
          <p:cNvPicPr/>
          <p:nvPr/>
        </p:nvPicPr>
        <p:blipFill>
          <a:blip r:embed="rId1"/>
          <a:stretch/>
        </p:blipFill>
        <p:spPr>
          <a:xfrm>
            <a:off x="2778840" y="713880"/>
            <a:ext cx="6634080" cy="211788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PlaceHolder 1"/>
          <p:cNvSpPr>
            <a:spLocks noGrp="1"/>
          </p:cNvSpPr>
          <p:nvPr>
            <p:ph type="title"/>
          </p:nvPr>
        </p:nvSpPr>
        <p:spPr>
          <a:xfrm>
            <a:off x="900000" y="5040000"/>
            <a:ext cx="10439640" cy="899640"/>
          </a:xfrm>
          <a:prstGeom prst="rect">
            <a:avLst/>
          </a:prstGeom>
          <a:noFill/>
          <a:ln w="0">
            <a:noFill/>
          </a:ln>
        </p:spPr>
        <p:txBody>
          <a:bodyPr lIns="0" rIns="0" tIns="0" bIns="0" anchor="ctr">
            <a:noAutofit/>
          </a:bodyPr>
          <a:p>
            <a:pPr algn="just">
              <a:lnSpc>
                <a:spcPct val="100000"/>
              </a:lnSpc>
              <a:buNone/>
            </a:pPr>
            <a:r>
              <a:rPr b="0" lang="en-PH" sz="2000" spc="-1" strike="noStrike">
                <a:latin typeface="Lato"/>
              </a:rPr>
              <a:t>Kapampangan ang wikang sinasalita ng mga tao sa aming komunidad. Umaabot sa mahigit limang libong katao ang populasyon dito.</a:t>
            </a:r>
            <a:endParaRPr b="0" lang="en-PH" sz="2000" spc="-1" strike="noStrike">
              <a:latin typeface="Arial"/>
            </a:endParaRPr>
          </a:p>
        </p:txBody>
      </p:sp>
      <p:pic>
        <p:nvPicPr>
          <p:cNvPr id="189" name="" descr=""/>
          <p:cNvPicPr/>
          <p:nvPr/>
        </p:nvPicPr>
        <p:blipFill>
          <a:blip r:embed="rId1"/>
          <a:stretch/>
        </p:blipFill>
        <p:spPr>
          <a:xfrm>
            <a:off x="3753360" y="765000"/>
            <a:ext cx="4685040" cy="432000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PlaceHolder 1"/>
          <p:cNvSpPr>
            <a:spLocks noGrp="1"/>
          </p:cNvSpPr>
          <p:nvPr>
            <p:ph type="title"/>
          </p:nvPr>
        </p:nvSpPr>
        <p:spPr>
          <a:xfrm>
            <a:off x="1260000" y="2556000"/>
            <a:ext cx="5219640" cy="3203640"/>
          </a:xfrm>
          <a:prstGeom prst="rect">
            <a:avLst/>
          </a:prstGeom>
          <a:noFill/>
          <a:ln w="0">
            <a:noFill/>
          </a:ln>
        </p:spPr>
        <p:txBody>
          <a:bodyPr lIns="0" rIns="0" tIns="0" bIns="0" anchor="ctr">
            <a:noAutofit/>
          </a:bodyPr>
          <a:p>
            <a:pPr algn="just">
              <a:lnSpc>
                <a:spcPct val="100000"/>
              </a:lnSpc>
              <a:buNone/>
            </a:pPr>
            <a:r>
              <a:rPr b="0" lang="en-PH" sz="2000" spc="-1" strike="noStrike">
                <a:latin typeface="Lato"/>
              </a:rPr>
              <a:t>Matatagpuan ito sa Calabanga, Camarines Sur. Ito ay nasa tabing dagat. Malapit ito sa San Miguel Bay.</a:t>
            </a:r>
            <a:endParaRPr b="0" lang="en-PH" sz="2000" spc="-1" strike="noStrike">
              <a:latin typeface="Arial"/>
            </a:endParaRPr>
          </a:p>
          <a:p>
            <a:pPr algn="just">
              <a:lnSpc>
                <a:spcPct val="100000"/>
              </a:lnSpc>
              <a:buNone/>
            </a:pPr>
            <a:br/>
            <a:r>
              <a:rPr b="0" lang="en-PH" sz="2000" spc="-1" strike="noStrike">
                <a:latin typeface="Lato"/>
              </a:rPr>
              <a:t>Maraming mangingisda sa aming komunidad. Ang mga isdang kanilang nahuhuli ay kanilang ipinagbibili. Tuwing umaga sa tabing dagat, nagbibilihan ang mga tao ng mga nahuling isda.</a:t>
            </a:r>
            <a:endParaRPr b="0" lang="en-PH" sz="2000" spc="-1" strike="noStrike">
              <a:latin typeface="Arial"/>
            </a:endParaRPr>
          </a:p>
        </p:txBody>
      </p:sp>
      <p:pic>
        <p:nvPicPr>
          <p:cNvPr id="191" name="" descr=""/>
          <p:cNvPicPr/>
          <p:nvPr/>
        </p:nvPicPr>
        <p:blipFill>
          <a:blip r:embed="rId1"/>
          <a:stretch/>
        </p:blipFill>
        <p:spPr>
          <a:xfrm>
            <a:off x="3170880" y="396000"/>
            <a:ext cx="5849640" cy="1979640"/>
          </a:xfrm>
          <a:prstGeom prst="rect">
            <a:avLst/>
          </a:prstGeom>
          <a:ln w="0">
            <a:noFill/>
          </a:ln>
        </p:spPr>
      </p:pic>
      <p:pic>
        <p:nvPicPr>
          <p:cNvPr id="192" name="" descr=""/>
          <p:cNvPicPr/>
          <p:nvPr/>
        </p:nvPicPr>
        <p:blipFill>
          <a:blip r:embed="rId2"/>
          <a:stretch/>
        </p:blipFill>
        <p:spPr>
          <a:xfrm>
            <a:off x="6810120" y="2514600"/>
            <a:ext cx="4709520" cy="342504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14474</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2023-08-02T15:48:30Z</dcterms:modified>
  <cp:revision>5607</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