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16000"/>
            <a:ext cx="809388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PAGBIBIGAY NG SOLUSYON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360000" y="2930400"/>
            <a:ext cx="12186720" cy="633960"/>
          </a:xfrm>
          <a:prstGeom prst="rect">
            <a:avLst/>
          </a:prstGeom>
          <a:noFill/>
          <a:ln w="0">
            <a:noFill/>
          </a:ln>
        </p:spPr>
        <p:style>
          <a:lnRef idx="0"/>
          <a:fillRef idx="0"/>
          <a:effectRef idx="0"/>
          <a:fontRef idx="minor"/>
        </p:style>
      </p:sp>
      <p:sp>
        <p:nvSpPr>
          <p:cNvPr id="157" name=""/>
          <p:cNvSpPr/>
          <p:nvPr/>
        </p:nvSpPr>
        <p:spPr>
          <a:xfrm>
            <a:off x="540000" y="3240000"/>
            <a:ext cx="10797480" cy="2517480"/>
          </a:xfrm>
          <a:prstGeom prst="rect">
            <a:avLst/>
          </a:prstGeom>
          <a:noFill/>
          <a:ln w="0">
            <a:noFill/>
          </a:ln>
        </p:spPr>
        <p:style>
          <a:lnRef idx="0"/>
          <a:fillRef idx="0"/>
          <a:effectRef idx="0"/>
          <a:fontRef idx="minor"/>
        </p:style>
      </p:sp>
      <p:sp>
        <p:nvSpPr>
          <p:cNvPr id="158" name="PlaceHolder 7"/>
          <p:cNvSpPr/>
          <p:nvPr/>
        </p:nvSpPr>
        <p:spPr>
          <a:xfrm>
            <a:off x="540000" y="54504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c9211e"/>
                </a:solidFill>
                <a:latin typeface="Lato"/>
                <a:ea typeface="DejaVu Sans"/>
              </a:rPr>
              <a:t>SUSI SA PAGWAWASTO:</a:t>
            </a:r>
            <a:endParaRPr b="0" lang="en-PH" sz="3600" spc="-1" strike="noStrike">
              <a:latin typeface="Arial"/>
            </a:endParaRPr>
          </a:p>
          <a:p>
            <a:pPr>
              <a:lnSpc>
                <a:spcPct val="100000"/>
              </a:lnSpc>
              <a:buNone/>
            </a:pPr>
            <a:endParaRPr b="0" lang="en-PH" sz="3600" spc="-1" strike="noStrike">
              <a:latin typeface="Arial"/>
            </a:endParaRPr>
          </a:p>
          <a:p>
            <a:pPr>
              <a:lnSpc>
                <a:spcPct val="100000"/>
              </a:lnSpc>
              <a:buNone/>
            </a:pPr>
            <a:endParaRPr b="0" lang="en-PH" sz="3600" spc="-1" strike="noStrike">
              <a:latin typeface="Arial"/>
            </a:endParaRPr>
          </a:p>
        </p:txBody>
      </p:sp>
      <p:sp>
        <p:nvSpPr>
          <p:cNvPr id="159" name=""/>
          <p:cNvSpPr/>
          <p:nvPr/>
        </p:nvSpPr>
        <p:spPr>
          <a:xfrm>
            <a:off x="2727000" y="1278000"/>
            <a:ext cx="4652640" cy="4301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1. suliranin</a:t>
            </a:r>
            <a:endParaRPr b="0" lang="en-PH" sz="1800" spc="-1" strike="noStrike">
              <a:latin typeface="Arial"/>
            </a:endParaRPr>
          </a:p>
          <a:p>
            <a:pPr>
              <a:lnSpc>
                <a:spcPct val="150000"/>
              </a:lnSpc>
              <a:buNone/>
            </a:pPr>
            <a:r>
              <a:rPr b="0" lang="en-PH" sz="1800" spc="-1" strike="noStrike">
                <a:latin typeface="Lato"/>
              </a:rPr>
              <a:t>2. tao</a:t>
            </a:r>
            <a:endParaRPr b="0" lang="en-PH" sz="1800" spc="-1" strike="noStrike">
              <a:latin typeface="Arial"/>
            </a:endParaRPr>
          </a:p>
          <a:p>
            <a:pPr>
              <a:lnSpc>
                <a:spcPct val="150000"/>
              </a:lnSpc>
              <a:buNone/>
            </a:pPr>
            <a:r>
              <a:rPr b="0" lang="en-PH" sz="1800" spc="-1" strike="noStrike">
                <a:latin typeface="Lato"/>
              </a:rPr>
              <a:t>3. interes</a:t>
            </a:r>
            <a:endParaRPr b="0" lang="en-PH" sz="1800" spc="-1" strike="noStrike">
              <a:latin typeface="Arial"/>
            </a:endParaRPr>
          </a:p>
          <a:p>
            <a:pPr>
              <a:lnSpc>
                <a:spcPct val="150000"/>
              </a:lnSpc>
              <a:buNone/>
            </a:pPr>
            <a:r>
              <a:rPr b="0" lang="en-PH" sz="1800" spc="-1" strike="noStrike">
                <a:latin typeface="Lato"/>
              </a:rPr>
              <a:t>4. sanhi        </a:t>
            </a:r>
            <a:endParaRPr b="0" lang="en-PH" sz="1800" spc="-1" strike="noStrike">
              <a:latin typeface="Arial"/>
            </a:endParaRPr>
          </a:p>
          <a:p>
            <a:pPr>
              <a:lnSpc>
                <a:spcPct val="150000"/>
              </a:lnSpc>
              <a:buNone/>
            </a:pPr>
            <a:r>
              <a:rPr b="0" lang="en-PH" sz="1800" spc="-1" strike="noStrike">
                <a:latin typeface="Lato"/>
              </a:rPr>
              <a:t>5. malutas</a:t>
            </a:r>
            <a:endParaRPr b="0" lang="en-PH" sz="1800" spc="-1" strike="noStrike">
              <a:latin typeface="Arial"/>
            </a:endParaRPr>
          </a:p>
          <a:p>
            <a:pPr>
              <a:lnSpc>
                <a:spcPct val="150000"/>
              </a:lnSpc>
              <a:buNone/>
            </a:pPr>
            <a:r>
              <a:rPr b="0" lang="en-PH" sz="1800" spc="-1" strike="noStrike">
                <a:latin typeface="Lato"/>
              </a:rPr>
              <a:t>6. problema</a:t>
            </a:r>
            <a:endParaRPr b="0" lang="en-PH" sz="1800" spc="-1" strike="noStrike">
              <a:latin typeface="Arial"/>
            </a:endParaRPr>
          </a:p>
          <a:p>
            <a:pPr>
              <a:lnSpc>
                <a:spcPct val="150000"/>
              </a:lnSpc>
              <a:buNone/>
            </a:pPr>
            <a:r>
              <a:rPr b="0" lang="en-PH" sz="1800" spc="-1" strike="noStrike">
                <a:latin typeface="Lato"/>
              </a:rPr>
              <a:t>7. pinakamainam</a:t>
            </a:r>
            <a:endParaRPr b="0" lang="en-PH" sz="1800" spc="-1" strike="noStrike">
              <a:latin typeface="Arial"/>
            </a:endParaRPr>
          </a:p>
          <a:p>
            <a:pPr>
              <a:lnSpc>
                <a:spcPct val="150000"/>
              </a:lnSpc>
              <a:buNone/>
            </a:pPr>
            <a:r>
              <a:rPr b="0" lang="en-PH" sz="1800" spc="-1" strike="noStrike">
                <a:latin typeface="Lato"/>
              </a:rPr>
              <a:t>8. lunas</a:t>
            </a:r>
            <a:endParaRPr b="0" lang="en-PH" sz="1800" spc="-1" strike="noStrike">
              <a:latin typeface="Arial"/>
            </a:endParaRPr>
          </a:p>
          <a:p>
            <a:pPr>
              <a:lnSpc>
                <a:spcPct val="150000"/>
              </a:lnSpc>
              <a:buNone/>
            </a:pPr>
            <a:r>
              <a:rPr b="0" lang="en-PH" sz="1800" spc="-1" strike="noStrike">
                <a:latin typeface="Lato"/>
              </a:rPr>
              <a:t>9. buhay</a:t>
            </a:r>
            <a:endParaRPr b="0" lang="en-PH" sz="1800" spc="-1" strike="noStrike">
              <a:latin typeface="Arial"/>
            </a:endParaRPr>
          </a:p>
          <a:p>
            <a:pPr>
              <a:lnSpc>
                <a:spcPct val="150000"/>
              </a:lnSpc>
              <a:buNone/>
            </a:pPr>
            <a:r>
              <a:rPr b="0" lang="en-PH" sz="1800" spc="-1" strike="noStrike">
                <a:latin typeface="Lato"/>
              </a:rPr>
              <a:t>10. harapin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930400"/>
            <a:ext cx="12186720" cy="633960"/>
          </a:xfrm>
          <a:prstGeom prst="rect">
            <a:avLst/>
          </a:prstGeom>
          <a:noFill/>
          <a:ln w="0">
            <a:noFill/>
          </a:ln>
        </p:spPr>
        <p:style>
          <a:lnRef idx="0"/>
          <a:fillRef idx="0"/>
          <a:effectRef idx="0"/>
          <a:fontRef idx="minor"/>
        </p:style>
      </p:sp>
      <p:sp>
        <p:nvSpPr>
          <p:cNvPr id="126" name=""/>
          <p:cNvSpPr/>
          <p:nvPr/>
        </p:nvSpPr>
        <p:spPr>
          <a:xfrm>
            <a:off x="540000" y="3240000"/>
            <a:ext cx="10797480" cy="2517480"/>
          </a:xfrm>
          <a:prstGeom prst="rect">
            <a:avLst/>
          </a:prstGeom>
          <a:noFill/>
          <a:ln w="0">
            <a:noFill/>
          </a:ln>
        </p:spPr>
        <p:style>
          <a:lnRef idx="0"/>
          <a:fillRef idx="0"/>
          <a:effectRef idx="0"/>
          <a:fontRef idx="minor"/>
        </p:style>
      </p:sp>
      <p:sp>
        <p:nvSpPr>
          <p:cNvPr id="127" name="PlaceHolder 12"/>
          <p:cNvSpPr/>
          <p:nvPr/>
        </p:nvSpPr>
        <p:spPr>
          <a:xfrm>
            <a:off x="900000" y="2159640"/>
            <a:ext cx="10439640" cy="7146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Isang mahalagang elemento ng akda, lalo na ng isang kuwento, ang suliranin.</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suliranin sa kuwento ay ang dinaranas na problema ng pangunahing tauhan. Nagiging kapana-panabik o nagkakaroon ng interes ang mambabasa dahil dito. Inaasahan na bago matapos ang kuwento ay mabibigyan ito ng solusyon ng mga tauhan.</a:t>
            </a:r>
            <a:endParaRPr b="0" lang="en-PH" sz="1800" spc="-1" strike="noStrike">
              <a:latin typeface="Arial"/>
            </a:endParaRPr>
          </a:p>
        </p:txBody>
      </p:sp>
      <p:sp>
        <p:nvSpPr>
          <p:cNvPr id="128" name="PlaceHolder 8"/>
          <p:cNvSpPr/>
          <p:nvPr/>
        </p:nvSpPr>
        <p:spPr>
          <a:xfrm>
            <a:off x="470520" y="180000"/>
            <a:ext cx="10509120" cy="23389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SULIRANIN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930400"/>
            <a:ext cx="12186720" cy="633960"/>
          </a:xfrm>
          <a:prstGeom prst="rect">
            <a:avLst/>
          </a:prstGeom>
          <a:noFill/>
          <a:ln w="0">
            <a:noFill/>
          </a:ln>
        </p:spPr>
        <p:style>
          <a:lnRef idx="0"/>
          <a:fillRef idx="0"/>
          <a:effectRef idx="0"/>
          <a:fontRef idx="minor"/>
        </p:style>
      </p:sp>
      <p:sp>
        <p:nvSpPr>
          <p:cNvPr id="130" name=""/>
          <p:cNvSpPr/>
          <p:nvPr/>
        </p:nvSpPr>
        <p:spPr>
          <a:xfrm>
            <a:off x="540000" y="3240000"/>
            <a:ext cx="10797480" cy="2517480"/>
          </a:xfrm>
          <a:prstGeom prst="rect">
            <a:avLst/>
          </a:prstGeom>
          <a:noFill/>
          <a:ln w="0">
            <a:noFill/>
          </a:ln>
        </p:spPr>
        <p:style>
          <a:lnRef idx="0"/>
          <a:fillRef idx="0"/>
          <a:effectRef idx="0"/>
          <a:fontRef idx="minor"/>
        </p:style>
      </p:sp>
      <p:sp>
        <p:nvSpPr>
          <p:cNvPr id="131" name="PlaceHolder 3"/>
          <p:cNvSpPr/>
          <p:nvPr/>
        </p:nvSpPr>
        <p:spPr>
          <a:xfrm>
            <a:off x="540000" y="1044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Halimbawa ng teksto:</a:t>
            </a:r>
            <a:endParaRPr b="0" lang="en-PH" sz="1800" spc="-1" strike="noStrike">
              <a:latin typeface="Arial"/>
            </a:endParaRPr>
          </a:p>
        </p:txBody>
      </p:sp>
      <p:sp>
        <p:nvSpPr>
          <p:cNvPr id="132" name=""/>
          <p:cNvSpPr/>
          <p:nvPr/>
        </p:nvSpPr>
        <p:spPr>
          <a:xfrm>
            <a:off x="540000" y="1620000"/>
            <a:ext cx="10979640" cy="2699640"/>
          </a:xfrm>
          <a:prstGeom prst="rect">
            <a:avLst/>
          </a:prstGeom>
          <a:solidFill>
            <a:srgbClr val="ffffff"/>
          </a:solidFill>
          <a:ln w="29160">
            <a:solidFill>
              <a:srgbClr val="000000"/>
            </a:solidFill>
            <a:round/>
          </a:ln>
        </p:spPr>
        <p:style>
          <a:lnRef idx="0"/>
          <a:fillRef idx="0"/>
          <a:effectRef idx="0"/>
          <a:fontRef idx="minor"/>
        </p:style>
      </p:sp>
      <p:sp>
        <p:nvSpPr>
          <p:cNvPr id="133" name=""/>
          <p:cNvSpPr/>
          <p:nvPr/>
        </p:nvSpPr>
        <p:spPr>
          <a:xfrm>
            <a:off x="540000" y="1800000"/>
            <a:ext cx="10979640" cy="395748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latin typeface="Lato"/>
              </a:rPr>
              <a:t>	</a:t>
            </a:r>
            <a:r>
              <a:rPr b="0" lang="en-PH" sz="1800" spc="-1" strike="noStrike">
                <a:latin typeface="Lato"/>
              </a:rPr>
              <a:t>May pagsusulit sila Ana sa klase nang araw na iyon. Kaya kahit masama ang kaniyang pakiramdam ay pinilit niyang pumasok. Nilalamig siya sa loob ng silid-aralan kahit hindi naman nakatutok sa kaniya ang electric fan. Nanunuyo rin ang kaniyang mga labi at mainit na mainit ang kaniyang pakiramdam. Tanghali pa</a:t>
            </a:r>
            <a:endParaRPr b="0" lang="en-PH" sz="1800" spc="-1" strike="noStrike">
              <a:latin typeface="Arial"/>
            </a:endParaRPr>
          </a:p>
          <a:p>
            <a:pPr>
              <a:lnSpc>
                <a:spcPct val="150000"/>
              </a:lnSpc>
              <a:buNone/>
            </a:pPr>
            <a:r>
              <a:rPr b="0" lang="en-PH" sz="1800" spc="-1" strike="noStrike">
                <a:latin typeface="Lato"/>
              </a:rPr>
              <a:t>lamang ay nagpaalam na si Ana sa kaniyang guro kung maaaring sa isang araw na lamang siya kumuha ng pagsusulit. Pumunta siya sa clinic para magpatingin at pagkatapos nito ay umuwi na siya ng bahay.</a:t>
            </a:r>
            <a:endParaRPr b="0" lang="en-PH" sz="1800" spc="-1" strike="noStrike">
              <a:latin typeface="Arial"/>
            </a:endParaRPr>
          </a:p>
        </p:txBody>
      </p:sp>
      <p:sp>
        <p:nvSpPr>
          <p:cNvPr id="134" name="PlaceHolder 1"/>
          <p:cNvSpPr/>
          <p:nvPr/>
        </p:nvSpPr>
        <p:spPr>
          <a:xfrm>
            <a:off x="470520" y="4680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Ano ang suliranin ng pangunahing tauhan sa kuwento?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2930400"/>
            <a:ext cx="12186720" cy="633960"/>
          </a:xfrm>
          <a:prstGeom prst="rect">
            <a:avLst/>
          </a:prstGeom>
          <a:noFill/>
          <a:ln w="0">
            <a:noFill/>
          </a:ln>
        </p:spPr>
        <p:style>
          <a:lnRef idx="0"/>
          <a:fillRef idx="0"/>
          <a:effectRef idx="0"/>
          <a:fontRef idx="minor"/>
        </p:style>
      </p:sp>
      <p:sp>
        <p:nvSpPr>
          <p:cNvPr id="136" name=""/>
          <p:cNvSpPr/>
          <p:nvPr/>
        </p:nvSpPr>
        <p:spPr>
          <a:xfrm>
            <a:off x="540000" y="3240000"/>
            <a:ext cx="10797480" cy="2517480"/>
          </a:xfrm>
          <a:prstGeom prst="rect">
            <a:avLst/>
          </a:prstGeom>
          <a:noFill/>
          <a:ln w="0">
            <a:noFill/>
          </a:ln>
        </p:spPr>
        <p:style>
          <a:lnRef idx="0"/>
          <a:fillRef idx="0"/>
          <a:effectRef idx="0"/>
          <a:fontRef idx="minor"/>
        </p:style>
      </p:sp>
      <p:sp>
        <p:nvSpPr>
          <p:cNvPr id="137" name="PlaceHolder 4"/>
          <p:cNvSpPr/>
          <p:nvPr/>
        </p:nvSpPr>
        <p:spPr>
          <a:xfrm>
            <a:off x="540000" y="1260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Ang suliranin sa kuwento ay pumasok si Ana kahit masama ang kaniyang pakiramdam.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Mapapansin na hindi lang isa ang ginawang solusyon ni Ana.</a:t>
            </a:r>
            <a:endParaRPr b="0" lang="en-PH" sz="1800" spc="-1" strike="noStrike">
              <a:latin typeface="Arial"/>
            </a:endParaRPr>
          </a:p>
          <a:p>
            <a:pPr marL="360000" indent="-216000">
              <a:lnSpc>
                <a:spcPct val="150000"/>
              </a:lnSpc>
              <a:buClr>
                <a:srgbClr val="000000"/>
              </a:buClr>
              <a:buSzPct val="45000"/>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Una, </a:t>
            </a:r>
            <a:r>
              <a:rPr b="0" lang="en-PH" sz="1800" spc="-1" strike="noStrike" u="sng">
                <a:solidFill>
                  <a:srgbClr val="000000"/>
                </a:solidFill>
                <a:uFillTx/>
                <a:latin typeface="Lato"/>
                <a:ea typeface="DejaVu Sans"/>
              </a:rPr>
              <a:t>nagpaalam siya sa kaniyang guro</a:t>
            </a:r>
            <a:r>
              <a:rPr b="0" lang="en-PH" sz="1800" spc="-1" strike="noStrike">
                <a:solidFill>
                  <a:srgbClr val="000000"/>
                </a:solidFill>
                <a:latin typeface="Lato"/>
                <a:ea typeface="DejaVu Sans"/>
              </a:rPr>
              <a:t> na kukuha na lamang ng pagsusulit sa isang araw.</a:t>
            </a:r>
            <a:r>
              <a:rPr b="0" lang="en-PH" sz="1800" spc="-1" strike="noStrike">
                <a:solidFill>
                  <a:srgbClr val="000000"/>
                </a:solidFill>
                <a:latin typeface="Lato"/>
                <a:ea typeface="DejaVu Sans"/>
              </a:rPr>
              <a:t>	</a:t>
            </a:r>
            <a:endParaRPr b="0" lang="en-PH" sz="1800" spc="-1" strike="noStrike">
              <a:latin typeface="Arial"/>
            </a:endParaRPr>
          </a:p>
          <a:p>
            <a:pPr marL="360000" indent="-216000">
              <a:lnSpc>
                <a:spcPct val="150000"/>
              </a:lnSpc>
              <a:buClr>
                <a:srgbClr val="000000"/>
              </a:buClr>
              <a:buSzPct val="45000"/>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Ikalawa, </a:t>
            </a:r>
            <a:r>
              <a:rPr b="0" lang="en-PH" sz="1800" spc="-1" strike="noStrike" u="sng">
                <a:solidFill>
                  <a:srgbClr val="000000"/>
                </a:solidFill>
                <a:uFillTx/>
                <a:latin typeface="Lato"/>
                <a:ea typeface="DejaVu Sans"/>
              </a:rPr>
              <a:t>dumaan siya sa</a:t>
            </a:r>
            <a:r>
              <a:rPr b="0" lang="en-PH" sz="1800" spc="-1" strike="noStrike">
                <a:solidFill>
                  <a:srgbClr val="000000"/>
                </a:solidFill>
                <a:latin typeface="Lato"/>
                <a:ea typeface="DejaVu Sans"/>
              </a:rPr>
              <a:t> clinic para magpatingin.</a:t>
            </a:r>
            <a:endParaRPr b="0" lang="en-PH" sz="1800" spc="-1" strike="noStrike">
              <a:latin typeface="Arial"/>
            </a:endParaRPr>
          </a:p>
          <a:p>
            <a:pPr marL="360000" indent="-216000">
              <a:lnSpc>
                <a:spcPct val="150000"/>
              </a:lnSpc>
              <a:buClr>
                <a:srgbClr val="000000"/>
              </a:buClr>
              <a:buSzPct val="45000"/>
              <a:buFont typeface="Wingdings" charset="2"/>
              <a:buChar char=""/>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Ikatlo, </a:t>
            </a:r>
            <a:r>
              <a:rPr b="0" lang="en-PH" sz="1800" spc="-1" strike="noStrike" u="sng">
                <a:solidFill>
                  <a:srgbClr val="000000"/>
                </a:solidFill>
                <a:uFillTx/>
                <a:latin typeface="Lato"/>
                <a:ea typeface="DejaVu Sans"/>
              </a:rPr>
              <a:t>umuwi</a:t>
            </a:r>
            <a:r>
              <a:rPr b="0" lang="en-PH" sz="1800" spc="-1" strike="noStrike">
                <a:solidFill>
                  <a:srgbClr val="000000"/>
                </a:solidFill>
                <a:latin typeface="Lato"/>
                <a:ea typeface="DejaVu Sans"/>
              </a:rPr>
              <a:t> na siya ng bahay.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Minsan, hindi lang isa ang makikitang solusyon na ginawa ng tauhan sa kaniyang suliranin.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2930400"/>
            <a:ext cx="12186720" cy="633960"/>
          </a:xfrm>
          <a:prstGeom prst="rect">
            <a:avLst/>
          </a:prstGeom>
          <a:noFill/>
          <a:ln w="0">
            <a:noFill/>
          </a:ln>
        </p:spPr>
        <p:style>
          <a:lnRef idx="0"/>
          <a:fillRef idx="0"/>
          <a:effectRef idx="0"/>
          <a:fontRef idx="minor"/>
        </p:style>
      </p:sp>
      <p:sp>
        <p:nvSpPr>
          <p:cNvPr id="139" name=""/>
          <p:cNvSpPr/>
          <p:nvPr/>
        </p:nvSpPr>
        <p:spPr>
          <a:xfrm>
            <a:off x="540000" y="3240000"/>
            <a:ext cx="10797480" cy="2517480"/>
          </a:xfrm>
          <a:prstGeom prst="rect">
            <a:avLst/>
          </a:prstGeom>
          <a:noFill/>
          <a:ln w="0">
            <a:noFill/>
          </a:ln>
        </p:spPr>
        <p:style>
          <a:lnRef idx="0"/>
          <a:fillRef idx="0"/>
          <a:effectRef idx="0"/>
          <a:fontRef idx="minor"/>
        </p:style>
      </p:sp>
      <p:sp>
        <p:nvSpPr>
          <p:cNvPr id="140" name="PlaceHolder 2"/>
          <p:cNvSpPr/>
          <p:nvPr/>
        </p:nvSpPr>
        <p:spPr>
          <a:xfrm>
            <a:off x="540000" y="684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Bukod sa kuwento, may mga akda rin na kung saan nagpapahayag ng suliranin ang sumulat.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Ang sumulat din ang nagmumungkahi ng mga posibleng solusyon.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p:txBody>
      </p:sp>
      <p:sp>
        <p:nvSpPr>
          <p:cNvPr id="141" name=""/>
          <p:cNvSpPr/>
          <p:nvPr/>
        </p:nvSpPr>
        <p:spPr>
          <a:xfrm>
            <a:off x="540000" y="2088000"/>
            <a:ext cx="10979640" cy="2699640"/>
          </a:xfrm>
          <a:prstGeom prst="rect">
            <a:avLst/>
          </a:prstGeom>
          <a:solidFill>
            <a:srgbClr val="ffffff"/>
          </a:solidFill>
          <a:ln w="29160">
            <a:solidFill>
              <a:srgbClr val="000000"/>
            </a:solidFill>
            <a:round/>
          </a:ln>
        </p:spPr>
        <p:style>
          <a:lnRef idx="0"/>
          <a:fillRef idx="0"/>
          <a:effectRef idx="0"/>
          <a:fontRef idx="minor"/>
        </p:style>
      </p:sp>
      <p:sp>
        <p:nvSpPr>
          <p:cNvPr id="142" name=""/>
          <p:cNvSpPr/>
          <p:nvPr/>
        </p:nvSpPr>
        <p:spPr>
          <a:xfrm>
            <a:off x="540000" y="2052000"/>
            <a:ext cx="10979640" cy="269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latin typeface="Lato"/>
              </a:rPr>
              <a:t>	</a:t>
            </a:r>
            <a:r>
              <a:rPr b="0" lang="en-PH" sz="1800" spc="-1" strike="noStrike">
                <a:latin typeface="Lato"/>
              </a:rPr>
              <a:t>Ang pagguho ng lupa ay isang likas na pangyayari. Kapag ang lupa at mga bato ay nadurog, umaagos ito pababa mula sa matataas na lugar. Nagdudulot ito ng pagkasira ng mga bahay at mga ari-arian. Maaari din itong ikamatay ng mga tao at mga hayop. Ang mga puno at halaman ay kaya nitong tabunan. Kaya naman ang pinakamainam na gawin ng mga tao para maiwasan ito ay ang pagtatanim ng mga puno. Ang ugat ng mga puno ay kakapit sa lupa at sisipsip ng tubig kapag umulan. Kung magtatanim tayo ng mga puno, hindi makakalbo ang mga bundok at kagubatan. Dahil dito, maiiwasan ang pagguho ng lupa.</a:t>
            </a:r>
            <a:endParaRPr b="0" lang="en-PH" sz="1800" spc="-1" strike="noStrike">
              <a:latin typeface="Arial"/>
            </a:endParaRPr>
          </a:p>
        </p:txBody>
      </p:sp>
      <p:sp>
        <p:nvSpPr>
          <p:cNvPr id="143" name="PlaceHolder 13"/>
          <p:cNvSpPr/>
          <p:nvPr/>
        </p:nvSpPr>
        <p:spPr>
          <a:xfrm>
            <a:off x="470520" y="5148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Ano ang suliranin ng pangunahing tauhan sa kuwento?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2930400"/>
            <a:ext cx="12186720" cy="633960"/>
          </a:xfrm>
          <a:prstGeom prst="rect">
            <a:avLst/>
          </a:prstGeom>
          <a:noFill/>
          <a:ln w="0">
            <a:noFill/>
          </a:ln>
        </p:spPr>
        <p:style>
          <a:lnRef idx="0"/>
          <a:fillRef idx="0"/>
          <a:effectRef idx="0"/>
          <a:fontRef idx="minor"/>
        </p:style>
      </p:sp>
      <p:sp>
        <p:nvSpPr>
          <p:cNvPr id="145" name=""/>
          <p:cNvSpPr/>
          <p:nvPr/>
        </p:nvSpPr>
        <p:spPr>
          <a:xfrm>
            <a:off x="540000" y="3240000"/>
            <a:ext cx="10797480" cy="2517480"/>
          </a:xfrm>
          <a:prstGeom prst="rect">
            <a:avLst/>
          </a:prstGeom>
          <a:noFill/>
          <a:ln w="0">
            <a:noFill/>
          </a:ln>
        </p:spPr>
        <p:style>
          <a:lnRef idx="0"/>
          <a:fillRef idx="0"/>
          <a:effectRef idx="0"/>
          <a:fontRef idx="minor"/>
        </p:style>
      </p:sp>
      <p:sp>
        <p:nvSpPr>
          <p:cNvPr id="146" name="PlaceHolder 5"/>
          <p:cNvSpPr/>
          <p:nvPr/>
        </p:nvSpPr>
        <p:spPr>
          <a:xfrm>
            <a:off x="540000" y="1260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Ito ay ang </a:t>
            </a:r>
            <a:r>
              <a:rPr b="0" lang="en-PH" sz="1800" spc="-1" strike="noStrike" u="sng">
                <a:solidFill>
                  <a:srgbClr val="000000"/>
                </a:solidFill>
                <a:uFillTx/>
                <a:latin typeface="Lato"/>
                <a:ea typeface="DejaVu Sans"/>
              </a:rPr>
              <a:t>pagguho ng lupa</a:t>
            </a:r>
            <a:r>
              <a:rPr b="0" lang="en-PH" sz="1800" spc="-1" strike="noStrike">
                <a:solidFill>
                  <a:srgbClr val="000000"/>
                </a:solidFill>
                <a:latin typeface="Lato"/>
                <a:ea typeface="DejaVu Sans"/>
              </a:rPr>
              <a:t> na nagdudulot ng pinsala sa tao, hayop, at halaman.</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May mga pagkakataon din na ang suliranin ng akda ang siya ring paksa nito. Ang natukoy na suliranin na ang pagguho ng lupa ay siya ring paksa ng babasahin. Dito umiikot ang mga pangungusap na nakapaloob sa talata.</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Ano ang binanggit na solusyon ng may-akda?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Ito ay ang pagtatanim ng mga puno.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60000" y="2930400"/>
            <a:ext cx="12186720" cy="633960"/>
          </a:xfrm>
          <a:prstGeom prst="rect">
            <a:avLst/>
          </a:prstGeom>
          <a:noFill/>
          <a:ln w="0">
            <a:noFill/>
          </a:ln>
        </p:spPr>
        <p:style>
          <a:lnRef idx="0"/>
          <a:fillRef idx="0"/>
          <a:effectRef idx="0"/>
          <a:fontRef idx="minor"/>
        </p:style>
      </p:sp>
      <p:sp>
        <p:nvSpPr>
          <p:cNvPr id="148" name=""/>
          <p:cNvSpPr/>
          <p:nvPr/>
        </p:nvSpPr>
        <p:spPr>
          <a:xfrm>
            <a:off x="540000" y="3240000"/>
            <a:ext cx="10797480" cy="2517480"/>
          </a:xfrm>
          <a:prstGeom prst="rect">
            <a:avLst/>
          </a:prstGeom>
          <a:noFill/>
          <a:ln w="0">
            <a:noFill/>
          </a:ln>
        </p:spPr>
        <p:style>
          <a:lnRef idx="0"/>
          <a:fillRef idx="0"/>
          <a:effectRef idx="0"/>
          <a:fontRef idx="minor"/>
        </p:style>
      </p:sp>
      <p:sp>
        <p:nvSpPr>
          <p:cNvPr id="149" name="PlaceHolder 9"/>
          <p:cNvSpPr/>
          <p:nvPr/>
        </p:nvSpPr>
        <p:spPr>
          <a:xfrm>
            <a:off x="540000" y="126000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Tandaan na ang suliranin ay isang problema o pagsubok na kailangang mabigyan ng kalutasan o solusyon.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Sa kabilang banda, ang solusyon ay ang nagsisilbing lunas o sagot sa problema o suliranin.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Mahalagang isaisip na sa pagbibigay ng solusyon sa mga suliraning naobserbahan, makabubuti na:</a:t>
            </a:r>
            <a:endParaRPr b="0" lang="en-PH" sz="1800" spc="-1" strike="noStrike">
              <a:latin typeface="Arial"/>
            </a:endParaRPr>
          </a:p>
          <a:p>
            <a:pPr>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1. Alamin muna ang sanhi o pinagmulan ng suliranin.</a:t>
            </a: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2. Isipin ang maaaring maging solusyon. Maaaring makaisip ka ng maraming solusyon pero </a:t>
            </a: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Kailangang piliin mo ang pinakamainam sa kanilang lahat.</a:t>
            </a: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3. Isipin ang mga taong makatutulong sa iyo para malutas ang suliranin.</a:t>
            </a:r>
            <a:endParaRPr b="0" lang="en-PH" sz="1800" spc="-1" strike="noStrike">
              <a:latin typeface="Arial"/>
            </a:endParaRPr>
          </a:p>
          <a:p>
            <a:pPr marL="720000">
              <a:lnSpc>
                <a:spcPct val="100000"/>
              </a:lnSpc>
              <a:buNone/>
            </a:pPr>
            <a:endParaRPr b="0" lang="en-PH" sz="1800" spc="-1" strike="noStrike">
              <a:latin typeface="Arial"/>
            </a:endParaRPr>
          </a:p>
          <a:p>
            <a:pPr marL="720000">
              <a:lnSpc>
                <a:spcPct val="100000"/>
              </a:lnSpc>
              <a:buNone/>
            </a:pPr>
            <a:r>
              <a:rPr b="0" lang="en-PH" sz="1800" spc="-1" strike="noStrike">
                <a:solidFill>
                  <a:srgbClr val="000000"/>
                </a:solidFill>
                <a:latin typeface="Lato"/>
                <a:ea typeface="DejaVu Sans"/>
              </a:rPr>
              <a:t>4. Timbanging mabuti ang iyong solusyon. Isipin ang kalalabasan o kahihinatnan ng iyong solusyon.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itle 4"/>
          <p:cNvSpPr/>
          <p:nvPr/>
        </p:nvSpPr>
        <p:spPr>
          <a:xfrm>
            <a:off x="1523880" y="1799640"/>
            <a:ext cx="9137520" cy="23810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360000" y="2930400"/>
            <a:ext cx="12186720" cy="633960"/>
          </a:xfrm>
          <a:prstGeom prst="rect">
            <a:avLst/>
          </a:prstGeom>
          <a:noFill/>
          <a:ln w="0">
            <a:noFill/>
          </a:ln>
        </p:spPr>
        <p:style>
          <a:lnRef idx="0"/>
          <a:fillRef idx="0"/>
          <a:effectRef idx="0"/>
          <a:fontRef idx="minor"/>
        </p:style>
      </p:sp>
      <p:sp>
        <p:nvSpPr>
          <p:cNvPr id="152" name=""/>
          <p:cNvSpPr/>
          <p:nvPr/>
        </p:nvSpPr>
        <p:spPr>
          <a:xfrm>
            <a:off x="540000" y="3240000"/>
            <a:ext cx="10797480" cy="2517480"/>
          </a:xfrm>
          <a:prstGeom prst="rect">
            <a:avLst/>
          </a:prstGeom>
          <a:noFill/>
          <a:ln w="0">
            <a:noFill/>
          </a:ln>
        </p:spPr>
        <p:style>
          <a:lnRef idx="0"/>
          <a:fillRef idx="0"/>
          <a:effectRef idx="0"/>
          <a:fontRef idx="minor"/>
        </p:style>
      </p:sp>
      <p:sp>
        <p:nvSpPr>
          <p:cNvPr id="153" name="PlaceHolder 6"/>
          <p:cNvSpPr/>
          <p:nvPr/>
        </p:nvSpPr>
        <p:spPr>
          <a:xfrm>
            <a:off x="540000" y="545040"/>
            <a:ext cx="11229120" cy="714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Punan ang pangungusap ng angkop na salita upang mabuo ang nais nito ipahiwatig. Piliin mo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salita sa loob ng kahon. Isulat ang mga sagot sa iyong kuwaderno.</a:t>
            </a:r>
            <a:endParaRPr b="0" lang="en-PH" sz="1800" spc="-1" strike="noStrike">
              <a:latin typeface="Arial"/>
            </a:endParaRPr>
          </a:p>
        </p:txBody>
      </p:sp>
      <p:sp>
        <p:nvSpPr>
          <p:cNvPr id="154" name=""/>
          <p:cNvSpPr/>
          <p:nvPr/>
        </p:nvSpPr>
        <p:spPr>
          <a:xfrm>
            <a:off x="2160000" y="1296000"/>
            <a:ext cx="7235640" cy="12596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50000"/>
              </a:lnSpc>
              <a:buNone/>
            </a:pPr>
            <a:r>
              <a:rPr b="0" lang="en-PH" sz="1800" spc="-1" strike="noStrike">
                <a:solidFill>
                  <a:srgbClr val="000000"/>
                </a:solidFill>
                <a:latin typeface="Arial"/>
                <a:ea typeface="DejaVu Sans"/>
              </a:rPr>
              <a:t>malutas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harapin</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pinakamainam</a:t>
            </a:r>
            <a:endParaRPr b="0" lang="en-PH" sz="1800" spc="-1" strike="noStrike">
              <a:latin typeface="Arial"/>
            </a:endParaRPr>
          </a:p>
          <a:p>
            <a:pPr algn="ctr">
              <a:lnSpc>
                <a:spcPct val="150000"/>
              </a:lnSpc>
              <a:buNone/>
            </a:pPr>
            <a:r>
              <a:rPr b="0" lang="en-PH" sz="1800" spc="-1" strike="noStrike">
                <a:solidFill>
                  <a:srgbClr val="000000"/>
                </a:solidFill>
                <a:latin typeface="Arial"/>
                <a:ea typeface="DejaVu Sans"/>
              </a:rPr>
              <a:t>lunas</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suliranin</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buhay</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sanhi</a:t>
            </a:r>
            <a:endParaRPr b="0" lang="en-PH" sz="1800" spc="-1" strike="noStrike">
              <a:latin typeface="Arial"/>
            </a:endParaRPr>
          </a:p>
          <a:p>
            <a:pPr algn="ctr">
              <a:lnSpc>
                <a:spcPct val="150000"/>
              </a:lnSpc>
              <a:buNone/>
            </a:pP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tao</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interes</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problema</a:t>
            </a:r>
            <a:r>
              <a:rPr b="0" lang="en-PH" sz="1800" spc="-1" strike="noStrike">
                <a:solidFill>
                  <a:srgbClr val="000000"/>
                </a:solidFill>
                <a:latin typeface="Arial"/>
                <a:ea typeface="DejaVu Sans"/>
              </a:rPr>
              <a:t>	</a:t>
            </a:r>
            <a:endParaRPr b="0" lang="en-PH" sz="1800" spc="-1" strike="noStrike">
              <a:latin typeface="Arial"/>
            </a:endParaRPr>
          </a:p>
        </p:txBody>
      </p:sp>
      <p:sp>
        <p:nvSpPr>
          <p:cNvPr id="155" name=""/>
          <p:cNvSpPr/>
          <p:nvPr/>
        </p:nvSpPr>
        <p:spPr>
          <a:xfrm>
            <a:off x="576000" y="2634840"/>
            <a:ext cx="10799640" cy="3558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Ang _________________ ay isang mahalagang elemento ng akda o kuwento.</a:t>
            </a:r>
            <a:endParaRPr b="0" lang="en-PH" sz="1800" spc="-1" strike="noStrike">
              <a:latin typeface="Arial"/>
            </a:endParaRPr>
          </a:p>
          <a:p>
            <a:pPr>
              <a:lnSpc>
                <a:spcPct val="115000"/>
              </a:lnSpc>
              <a:buNone/>
            </a:pPr>
            <a:r>
              <a:rPr b="0" lang="en-PH" sz="1800" spc="-1" strike="noStrike">
                <a:latin typeface="Lato"/>
              </a:rPr>
              <a:t>2. Mayroong mga ______________ na makatutulong sa iyo sa paglutas ng suliranin.</a:t>
            </a:r>
            <a:endParaRPr b="0" lang="en-PH" sz="1800" spc="-1" strike="noStrike">
              <a:latin typeface="Arial"/>
            </a:endParaRPr>
          </a:p>
          <a:p>
            <a:pPr>
              <a:lnSpc>
                <a:spcPct val="115000"/>
              </a:lnSpc>
              <a:buNone/>
            </a:pPr>
            <a:r>
              <a:rPr b="0" lang="en-PH" sz="1800" spc="-1" strike="noStrike">
                <a:latin typeface="Lato"/>
              </a:rPr>
              <a:t>3. Layunin ng suliranin na magkaroon ng ______________ ang mambabasa na basahin ang akda.</a:t>
            </a:r>
            <a:endParaRPr b="0" lang="en-PH" sz="1800" spc="-1" strike="noStrike">
              <a:latin typeface="Arial"/>
            </a:endParaRPr>
          </a:p>
          <a:p>
            <a:pPr>
              <a:lnSpc>
                <a:spcPct val="115000"/>
              </a:lnSpc>
              <a:buNone/>
            </a:pPr>
            <a:r>
              <a:rPr b="0" lang="en-PH" sz="1800" spc="-1" strike="noStrike">
                <a:latin typeface="Lato"/>
              </a:rPr>
              <a:t>4. Mabuting alamin muna ang ______________ o pinagmulan ng suliranin.</a:t>
            </a:r>
            <a:endParaRPr b="0" lang="en-PH" sz="1800" spc="-1" strike="noStrike">
              <a:latin typeface="Arial"/>
            </a:endParaRPr>
          </a:p>
          <a:p>
            <a:pPr>
              <a:lnSpc>
                <a:spcPct val="115000"/>
              </a:lnSpc>
              <a:buNone/>
            </a:pPr>
            <a:r>
              <a:rPr b="0" lang="en-PH" sz="1800" spc="-1" strike="noStrike">
                <a:latin typeface="Lato"/>
              </a:rPr>
              <a:t>5. Ang kasanayan sa pagtukoy sa suliranin at solusyon ay makatutulong upang __________ ang mga suliranin na nakikita sa paligid.</a:t>
            </a:r>
            <a:endParaRPr b="0" lang="en-PH" sz="1800" spc="-1" strike="noStrike">
              <a:latin typeface="Arial"/>
            </a:endParaRPr>
          </a:p>
          <a:p>
            <a:pPr>
              <a:lnSpc>
                <a:spcPct val="115000"/>
              </a:lnSpc>
              <a:buNone/>
            </a:pPr>
            <a:r>
              <a:rPr b="0" lang="en-PH" sz="1800" spc="-1" strike="noStrike">
                <a:latin typeface="Lato"/>
              </a:rPr>
              <a:t>6. Ang iba pang tawag sa suliranin ay __________________.</a:t>
            </a:r>
            <a:endParaRPr b="0" lang="en-PH" sz="1800" spc="-1" strike="noStrike">
              <a:latin typeface="Arial"/>
            </a:endParaRPr>
          </a:p>
          <a:p>
            <a:pPr>
              <a:lnSpc>
                <a:spcPct val="115000"/>
              </a:lnSpc>
              <a:buNone/>
            </a:pPr>
            <a:r>
              <a:rPr b="0" lang="en-PH" sz="1800" spc="-1" strike="noStrike">
                <a:latin typeface="Lato"/>
              </a:rPr>
              <a:t>7. Sa mga solusyong naisip, mahalaga na piliin ang ___________ na solusyon.</a:t>
            </a:r>
            <a:endParaRPr b="0" lang="en-PH" sz="1800" spc="-1" strike="noStrike">
              <a:latin typeface="Arial"/>
            </a:endParaRPr>
          </a:p>
          <a:p>
            <a:pPr>
              <a:lnSpc>
                <a:spcPct val="115000"/>
              </a:lnSpc>
              <a:buNone/>
            </a:pPr>
            <a:r>
              <a:rPr b="0" lang="en-PH" sz="1800" spc="-1" strike="noStrike">
                <a:latin typeface="Lato"/>
              </a:rPr>
              <a:t>8. Ang salitang _______________ ay katumbas ng salitang “solusyon.”</a:t>
            </a:r>
            <a:endParaRPr b="0" lang="en-PH" sz="1800" spc="-1" strike="noStrike">
              <a:latin typeface="Arial"/>
            </a:endParaRPr>
          </a:p>
          <a:p>
            <a:pPr>
              <a:lnSpc>
                <a:spcPct val="115000"/>
              </a:lnSpc>
              <a:buNone/>
            </a:pPr>
            <a:r>
              <a:rPr b="0" lang="en-PH" sz="1800" spc="-1" strike="noStrike">
                <a:latin typeface="Lato"/>
              </a:rPr>
              <a:t>9. Ang suliranin ay bahagi ng _____________.</a:t>
            </a:r>
            <a:endParaRPr b="0" lang="en-PH" sz="1800" spc="-1" strike="noStrike">
              <a:latin typeface="Arial"/>
            </a:endParaRPr>
          </a:p>
          <a:p>
            <a:pPr>
              <a:lnSpc>
                <a:spcPct val="115000"/>
              </a:lnSpc>
              <a:buNone/>
            </a:pPr>
            <a:r>
              <a:rPr b="0" lang="en-PH" sz="1800" spc="-1" strike="noStrike">
                <a:latin typeface="Lato"/>
              </a:rPr>
              <a:t>10. Ang mga suliranin ay kailangang __________________ sa pamamagitan ng pagbibigay ng solusyon dito.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1340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2023-04-04T10:30:50Z</dcterms:modified>
  <cp:revision>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