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_rels/slideMaster9.xml.rels" ContentType="application/vnd.openxmlformats-package.relationships+xml"/>
  <Override PartName="/ppt/slideMasters/_rels/slideMaster8.xml.rels" ContentType="application/vnd.openxmlformats-package.relationships+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3.xml.rels" ContentType="application/vnd.openxmlformats-package.relationships+xml"/>
  <Override PartName="/ppt/slideMasters/_rels/slideMaster5.xml.rels" ContentType="application/vnd.openxmlformats-package.relationships+xml"/>
  <Override PartName="/ppt/slideMasters/_rels/slideMaster4.xml.rels" ContentType="application/vnd.openxmlformats-package.relationships+xml"/>
  <Override PartName="/ppt/slideMasters/_rels/slideMaster2.xml.rels" ContentType="application/vnd.openxmlformats-package.relationships+xml"/>
  <Override PartName="/ppt/slideMasters/_rels/slideMaster1.xml.rels" ContentType="application/vnd.openxmlformats-package.relationships+xml"/>
  <Override PartName="/ppt/slideMasters/slideMaster9.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_rels/presentation.xml.rels" ContentType="application/vnd.openxmlformats-package.relationships+xml"/>
  <Override PartName="/ppt/media/image1.png" ContentType="image/png"/>
  <Override PartName="/ppt/media/image2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_rels/slideLayout54.xml.rels" ContentType="application/vnd.openxmlformats-package.relationships+xml"/>
  <Override PartName="/ppt/slideLayouts/_rels/slideLayout82.xml.rels" ContentType="application/vnd.openxmlformats-package.relationships+xml"/>
  <Override PartName="/ppt/slideLayouts/_rels/slideLayout71.xml.rels" ContentType="application/vnd.openxmlformats-package.relationships+xml"/>
  <Override PartName="/ppt/slideLayouts/_rels/slideLayout74.xml.rels" ContentType="application/vnd.openxmlformats-package.relationships+xml"/>
  <Override PartName="/ppt/slideLayouts/_rels/slideLayout79.xml.rels" ContentType="application/vnd.openxmlformats-package.relationships+xml"/>
  <Override PartName="/ppt/slideLayouts/_rels/slideLayout97.xml.rels" ContentType="application/vnd.openxmlformats-package.relationships+xml"/>
  <Override PartName="/ppt/slideLayouts/_rels/slideLayout96.xml.rels" ContentType="application/vnd.openxmlformats-package.relationships+xml"/>
  <Override PartName="/ppt/slideLayouts/_rels/slideLayout88.xml.rels" ContentType="application/vnd.openxmlformats-package.relationships+xml"/>
  <Override PartName="/ppt/slideLayouts/_rels/slideLayout53.xml.rels" ContentType="application/vnd.openxmlformats-package.relationships+xml"/>
  <Override PartName="/ppt/slideLayouts/_rels/slideLayout81.xml.rels" ContentType="application/vnd.openxmlformats-package.relationships+xml"/>
  <Override PartName="/ppt/slideLayouts/_rels/slideLayout87.xml.rels" ContentType="application/vnd.openxmlformats-package.relationships+xml"/>
  <Override PartName="/ppt/slideLayouts/_rels/slideLayout86.xml.rels" ContentType="application/vnd.openxmlformats-package.relationships+xml"/>
  <Override PartName="/ppt/slideLayouts/_rels/slideLayout78.xml.rels" ContentType="application/vnd.openxmlformats-package.relationships+xml"/>
  <Override PartName="/ppt/slideLayouts/_rels/slideLayout73.xml.rels" ContentType="application/vnd.openxmlformats-package.relationships+xml"/>
  <Override PartName="/ppt/slideLayouts/_rels/slideLayout100.xml.rels" ContentType="application/vnd.openxmlformats-package.relationships+xml"/>
  <Override PartName="/ppt/slideLayouts/_rels/slideLayout85.xml.rels" ContentType="application/vnd.openxmlformats-package.relationships+xml"/>
  <Override PartName="/ppt/slideLayouts/_rels/slideLayout84.xml.rels" ContentType="application/vnd.openxmlformats-package.relationships+xml"/>
  <Override PartName="/ppt/slideLayouts/_rels/slideLayout95.xml.rels" ContentType="application/vnd.openxmlformats-package.relationships+xml"/>
  <Override PartName="/ppt/slideLayouts/_rels/slideLayout37.xml.rels" ContentType="application/vnd.openxmlformats-package.relationships+xml"/>
  <Override PartName="/ppt/slideLayouts/_rels/slideLayout76.xml.rels" ContentType="application/vnd.openxmlformats-package.relationships+xml"/>
  <Override PartName="/ppt/slideLayouts/_rels/slideLayout75.xml.rels" ContentType="application/vnd.openxmlformats-package.relationships+xml"/>
  <Override PartName="/ppt/slideLayouts/_rels/slideLayout63.xml.rels" ContentType="application/vnd.openxmlformats-package.relationships+xml"/>
  <Override PartName="/ppt/slideLayouts/_rels/slideLayout68.xml.rels" ContentType="application/vnd.openxmlformats-package.relationships+xml"/>
  <Override PartName="/ppt/slideLayouts/_rels/slideLayout4.xml.rels" ContentType="application/vnd.openxmlformats-package.relationships+xml"/>
  <Override PartName="/ppt/slideLayouts/_rels/slideLayout9.xml.rels" ContentType="application/vnd.openxmlformats-package.relationships+xml"/>
  <Override PartName="/ppt/slideLayouts/_rels/slideLayout3.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6.xml.rels" ContentType="application/vnd.openxmlformats-package.relationships+xml"/>
  <Override PartName="/ppt/slideLayouts/_rels/slideLayout64.xml.rels" ContentType="application/vnd.openxmlformats-package.relationships+xml"/>
  <Override PartName="/ppt/slideLayouts/_rels/slideLayout32.xml.rels" ContentType="application/vnd.openxmlformats-package.relationships+xml"/>
  <Override PartName="/ppt/slideLayouts/_rels/slideLayout62.xml.rels" ContentType="application/vnd.openxmlformats-package.relationships+xml"/>
  <Override PartName="/ppt/slideLayouts/_rels/slideLayout67.xml.rels" ContentType="application/vnd.openxmlformats-package.relationships+xml"/>
  <Override PartName="/ppt/slideLayouts/_rels/slideLayout66.xml.rels" ContentType="application/vnd.openxmlformats-package.relationships+xml"/>
  <Override PartName="/ppt/slideLayouts/_rels/slideLayout61.xml.rels" ContentType="application/vnd.openxmlformats-package.relationships+xml"/>
  <Override PartName="/ppt/slideLayouts/_rels/slideLayout60.xml.rels" ContentType="application/vnd.openxmlformats-package.relationships+xml"/>
  <Override PartName="/ppt/slideLayouts/_rels/slideLayout65.xml.rels" ContentType="application/vnd.openxmlformats-package.relationships+xml"/>
  <Override PartName="/ppt/slideLayouts/_rels/slideLayout57.xml.rels" ContentType="application/vnd.openxmlformats-package.relationships+xml"/>
  <Override PartName="/ppt/slideLayouts/_rels/slideLayout70.xml.rels" ContentType="application/vnd.openxmlformats-package.relationships+xml"/>
  <Override PartName="/ppt/slideLayouts/_rels/slideLayout46.xml.rels" ContentType="application/vnd.openxmlformats-package.relationships+xml"/>
  <Override PartName="/ppt/slideLayouts/_rels/slideLayout51.xml.rels" ContentType="application/vnd.openxmlformats-package.relationships+xml"/>
  <Override PartName="/ppt/slideLayouts/_rels/slideLayout56.xml.rels" ContentType="application/vnd.openxmlformats-package.relationships+xml"/>
  <Override PartName="/ppt/slideLayouts/_rels/slideLayout83.xml.rels" ContentType="application/vnd.openxmlformats-package.relationships+xml"/>
  <Override PartName="/ppt/slideLayouts/_rels/slideLayout50.xml.rels" ContentType="application/vnd.openxmlformats-package.relationships+xml"/>
  <Override PartName="/ppt/slideLayouts/_rels/slideLayout55.xml.rels" ContentType="application/vnd.openxmlformats-package.relationships+xml"/>
  <Override PartName="/ppt/slideLayouts/_rels/slideLayout5.xml.rels" ContentType="application/vnd.openxmlformats-package.relationships+xml"/>
  <Override PartName="/ppt/slideLayouts/_rels/slideLayout69.xml.rels" ContentType="application/vnd.openxmlformats-package.relationships+xml"/>
  <Override PartName="/ppt/slideLayouts/_rels/slideLayout52.xml.rels" ContentType="application/vnd.openxmlformats-package.relationships+xml"/>
  <Override PartName="/ppt/slideLayouts/_rels/slideLayout7.xml.rels" ContentType="application/vnd.openxmlformats-package.relationships+xml"/>
  <Override PartName="/ppt/slideLayouts/_rels/slideLayout2.xml.rels" ContentType="application/vnd.openxmlformats-package.relationships+xml"/>
  <Override PartName="/ppt/slideLayouts/_rels/slideLayout47.xml.rels" ContentType="application/vnd.openxmlformats-package.relationships+xml"/>
  <Override PartName="/ppt/slideLayouts/_rels/slideLayout26.xml.rels" ContentType="application/vnd.openxmlformats-package.relationships+xml"/>
  <Override PartName="/ppt/slideLayouts/_rels/slideLayout58.xml.rels" ContentType="application/vnd.openxmlformats-package.relationships+xml"/>
  <Override PartName="/ppt/slideLayouts/_rels/slideLayout45.xml.rels" ContentType="application/vnd.openxmlformats-package.relationships+xml"/>
  <Override PartName="/ppt/slideLayouts/_rels/slideLayout77.xml.rels" ContentType="application/vnd.openxmlformats-package.relationships+xml"/>
  <Override PartName="/ppt/slideLayouts/_rels/slideLayout72.xml.rels" ContentType="application/vnd.openxmlformats-package.relationships+xml"/>
  <Override PartName="/ppt/slideLayouts/_rels/slideLayout94.xml.rels" ContentType="application/vnd.openxmlformats-package.relationships+xml"/>
  <Override PartName="/ppt/slideLayouts/_rels/slideLayout36.xml.rels" ContentType="application/vnd.openxmlformats-package.relationships+xml"/>
  <Override PartName="/ppt/slideLayouts/_rels/slideLayout44.xml.rels" ContentType="application/vnd.openxmlformats-package.relationships+xml"/>
  <Override PartName="/ppt/slideLayouts/_rels/slideLayout35.xml.rels" ContentType="application/vnd.openxmlformats-package.relationships+xml"/>
  <Override PartName="/ppt/slideLayouts/_rels/slideLayout93.xml.rels" ContentType="application/vnd.openxmlformats-package.relationships+xml"/>
  <Override PartName="/ppt/slideLayouts/_rels/slideLayout92.xml.rels" ContentType="application/vnd.openxmlformats-package.relationships+xml"/>
  <Override PartName="/ppt/slideLayouts/_rels/slideLayout39.xml.rels" ContentType="application/vnd.openxmlformats-package.relationships+xml"/>
  <Override PartName="/ppt/slideLayouts/_rels/slideLayout34.xml.rels" ContentType="application/vnd.openxmlformats-package.relationships+xml"/>
  <Override PartName="/ppt/slideLayouts/_rels/slideLayout38.xml.rels" ContentType="application/vnd.openxmlformats-package.relationships+xml"/>
  <Override PartName="/ppt/slideLayouts/_rels/slideLayout91.xml.rels" ContentType="application/vnd.openxmlformats-package.relationships+xml"/>
  <Override PartName="/ppt/slideLayouts/_rels/slideLayout33.xml.rels" ContentType="application/vnd.openxmlformats-package.relationships+xml"/>
  <Override PartName="/ppt/slideLayouts/_rels/slideLayout43.xml.rels" ContentType="application/vnd.openxmlformats-package.relationships+xml"/>
  <Override PartName="/ppt/slideLayouts/_rels/slideLayout30.xml.rels" ContentType="application/vnd.openxmlformats-package.relationships+xml"/>
  <Override PartName="/ppt/slideLayouts/_rels/slideLayout105.xml.rels" ContentType="application/vnd.openxmlformats-package.relationships+xml"/>
  <Override PartName="/ppt/slideLayouts/_rels/slideLayout15.xml.rels" ContentType="application/vnd.openxmlformats-package.relationships+xml"/>
  <Override PartName="/ppt/slideLayouts/_rels/slideLayout10.xml.rels" ContentType="application/vnd.openxmlformats-package.relationships+xml"/>
  <Override PartName="/ppt/slideLayouts/_rels/slideLayout29.xml.rels" ContentType="application/vnd.openxmlformats-package.relationships+xml"/>
  <Override PartName="/ppt/slideLayouts/_rels/slideLayout24.xml.rels" ContentType="application/vnd.openxmlformats-package.relationships+xml"/>
  <Override PartName="/ppt/slideLayouts/_rels/slideLayout28.xml.rels" ContentType="application/vnd.openxmlformats-package.relationships+xml"/>
  <Override PartName="/ppt/slideLayouts/_rels/slideLayout23.xml.rels" ContentType="application/vnd.openxmlformats-package.relationships+xml"/>
  <Override PartName="/ppt/slideLayouts/_rels/slideLayout80.xml.rels" ContentType="application/vnd.openxmlformats-package.relationships+xml"/>
  <Override PartName="/ppt/slideLayouts/_rels/slideLayout27.xml.rels" ContentType="application/vnd.openxmlformats-package.relationships+xml"/>
  <Override PartName="/ppt/slideLayouts/_rels/slideLayout22.xml.rels" ContentType="application/vnd.openxmlformats-package.relationships+xml"/>
  <Override PartName="/ppt/slideLayouts/_rels/slideLayout20.xml.rels" ContentType="application/vnd.openxmlformats-package.relationships+xml"/>
  <Override PartName="/ppt/slideLayouts/_rels/slideLayout25.xml.rels" ContentType="application/vnd.openxmlformats-package.relationships+xml"/>
  <Override PartName="/ppt/slideLayouts/_rels/slideLayout48.xml.rels" ContentType="application/vnd.openxmlformats-package.relationships+xml"/>
  <Override PartName="/ppt/slideLayouts/_rels/slideLayout98.xml.rels" ContentType="application/vnd.openxmlformats-package.relationships+xml"/>
  <Override PartName="/ppt/slideLayouts/_rels/slideLayout42.xml.rels" ContentType="application/vnd.openxmlformats-package.relationships+xml"/>
  <Override PartName="/ppt/slideLayouts/_rels/slideLayout104.xml.rels" ContentType="application/vnd.openxmlformats-package.relationships+xml"/>
  <Override PartName="/ppt/slideLayouts/_rels/slideLayout19.xml.rels" ContentType="application/vnd.openxmlformats-package.relationships+xml"/>
  <Override PartName="/ppt/slideLayouts/_rels/slideLayout90.xml.rels" ContentType="application/vnd.openxmlformats-package.relationships+xml"/>
  <Override PartName="/ppt/slideLayouts/_rels/slideLayout89.xml.rels" ContentType="application/vnd.openxmlformats-package.relationships+xml"/>
  <Override PartName="/ppt/slideLayouts/_rels/slideLayout14.xml.rels" ContentType="application/vnd.openxmlformats-package.relationships+xml"/>
  <Override PartName="/ppt/slideLayouts/_rels/slideLayout18.xml.rels" ContentType="application/vnd.openxmlformats-package.relationships+xml"/>
  <Override PartName="/ppt/slideLayouts/_rels/slideLayout13.xml.rels" ContentType="application/vnd.openxmlformats-package.relationships+xml"/>
  <Override PartName="/ppt/slideLayouts/_rels/slideLayout41.xml.rels" ContentType="application/vnd.openxmlformats-package.relationships+xml"/>
  <Override PartName="/ppt/slideLayouts/_rels/slideLayout108.xml.rels" ContentType="application/vnd.openxmlformats-package.relationships+xml"/>
  <Override PartName="/ppt/slideLayouts/_rels/slideLayout103.xml.rels" ContentType="application/vnd.openxmlformats-package.relationships+xml"/>
  <Override PartName="/ppt/slideLayouts/_rels/slideLayout12.xml.rels" ContentType="application/vnd.openxmlformats-package.relationships+xml"/>
  <Override PartName="/ppt/slideLayouts/_rels/slideLayout17.xml.rels" ContentType="application/vnd.openxmlformats-package.relationships+xml"/>
  <Override PartName="/ppt/slideLayouts/_rels/slideLayout99.xml.rels" ContentType="application/vnd.openxmlformats-package.relationships+xml"/>
  <Override PartName="/ppt/slideLayouts/_rels/slideLayout16.xml.rels" ContentType="application/vnd.openxmlformats-package.relationships+xml"/>
  <Override PartName="/ppt/slideLayouts/_rels/slideLayout11.xml.rels" ContentType="application/vnd.openxmlformats-package.relationships+xml"/>
  <Override PartName="/ppt/slideLayouts/_rels/slideLayout40.xml.rels" ContentType="application/vnd.openxmlformats-package.relationships+xml"/>
  <Override PartName="/ppt/slideLayouts/_rels/slideLayout107.xml.rels" ContentType="application/vnd.openxmlformats-package.relationships+xml"/>
  <Override PartName="/ppt/slideLayouts/_rels/slideLayout102.xml.rels" ContentType="application/vnd.openxmlformats-package.relationships+xml"/>
  <Override PartName="/ppt/slideLayouts/_rels/slideLayout21.xml.rels" ContentType="application/vnd.openxmlformats-package.relationships+xml"/>
  <Override PartName="/ppt/slideLayouts/_rels/slideLayout106.xml.rels" ContentType="application/vnd.openxmlformats-package.relationships+xml"/>
  <Override PartName="/ppt/slideLayouts/_rels/slideLayout101.xml.rels" ContentType="application/vnd.openxmlformats-package.relationships+xml"/>
  <Override PartName="/ppt/slideLayouts/_rels/slideLayout31.xml.rels" ContentType="application/vnd.openxmlformats-package.relationships+xml"/>
  <Override PartName="/ppt/slideLayouts/_rels/slideLayout59.xml.rels" ContentType="application/vnd.openxmlformats-package.relationships+xml"/>
  <Override PartName="/ppt/slideLayouts/_rels/slideLayout49.xml.rels" ContentType="application/vnd.openxmlformats-package.relationshi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99.xml" ContentType="application/vnd.openxmlformats-officedocument.presentationml.slideLayout+xml"/>
  <Override PartName="/ppt/slideLayouts/slideLayout49.xml" ContentType="application/vnd.openxmlformats-officedocument.presentationml.slideLayout+xml"/>
  <Override PartName="/ppt/slideLayouts/slideLayout17.xml" ContentType="application/vnd.openxmlformats-officedocument.presentationml.slideLayout+xml"/>
  <Override PartName="/ppt/slideLayouts/slideLayout108.xml" ContentType="application/vnd.openxmlformats-officedocument.presentationml.slideLayout+xml"/>
  <Override PartName="/ppt/slideLayouts/slideLayout20.xml" ContentType="application/vnd.openxmlformats-officedocument.presentationml.slideLayout+xml"/>
  <Override PartName="/ppt/slideLayouts/slideLayout79.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1.xml" ContentType="application/vnd.openxmlformats-officedocument.presentationml.slideLayout+xml"/>
  <Override PartName="/ppt/slideLayouts/slideLayout10.xml" ContentType="application/vnd.openxmlformats-officedocument.presentationml.slideLayout+xml"/>
  <Override PartName="/ppt/slideLayouts/slideLayout69.xml" ContentType="application/vnd.openxmlformats-officedocument.presentationml.slideLayout+xml"/>
  <Override PartName="/ppt/slideLayouts/slideLayout102.xml" ContentType="application/vnd.openxmlformats-officedocument.presentationml.slideLayout+xml"/>
  <Override PartName="/ppt/slideLayouts/slideLayout11.xml" ContentType="application/vnd.openxmlformats-officedocument.presentationml.slideLayout+xml"/>
  <Override PartName="/ppt/slideLayouts/slideLayout103.xml" ContentType="application/vnd.openxmlformats-officedocument.presentationml.slideLayout+xml"/>
  <Override PartName="/ppt/slideLayouts/slideLayout12.xml" ContentType="application/vnd.openxmlformats-officedocument.presentationml.slideLayout+xml"/>
  <Override PartName="/ppt/slideLayouts/slideLayout104.xml" ContentType="application/vnd.openxmlformats-officedocument.presentationml.slideLayout+xml"/>
  <Override PartName="/ppt/slideLayouts/slideLayout13.xml" ContentType="application/vnd.openxmlformats-officedocument.presentationml.slideLayout+xml"/>
  <Override PartName="/ppt/slideLayouts/slideLayout105.xml" ContentType="application/vnd.openxmlformats-officedocument.presentationml.slideLayout+xml"/>
  <Override PartName="/ppt/slideLayouts/slideLayout14.xml" ContentType="application/vnd.openxmlformats-officedocument.presentationml.slideLayout+xml"/>
  <Override PartName="/ppt/slideLayouts/slideLayout106.xml" ContentType="application/vnd.openxmlformats-officedocument.presentationml.slideLayout+xml"/>
  <Override PartName="/ppt/slideLayouts/slideLayout15.xml" ContentType="application/vnd.openxmlformats-officedocument.presentationml.slideLayout+xml"/>
  <Override PartName="/ppt/slideLayouts/slideLayout90.xml" ContentType="application/vnd.openxmlformats-officedocument.presentationml.slideLayout+xml"/>
  <Override PartName="/ppt/slideLayouts/slideLayout107.xml" ContentType="application/vnd.openxmlformats-officedocument.presentationml.slideLayout+xml"/>
  <Override PartName="/ppt/slideLayouts/slideLayout16.xml" ContentType="application/vnd.openxmlformats-officedocument.presentationml.slideLayout+xml"/>
  <Override PartName="/ppt/slideLayouts/slideLayout91.xml" ContentType="application/vnd.openxmlformats-officedocument.presentationml.slideLayout+xml"/>
  <Override PartName="/ppt/slideLayouts/slideLayout98.xml" ContentType="application/vnd.openxmlformats-officedocument.presentationml.slideLayout+xml"/>
  <Override PartName="/ppt/slideLayouts/slideLayout7.xml" ContentType="application/vnd.openxmlformats-officedocument.presentationml.slideLayout+xml"/>
  <Override PartName="/ppt/slideLayouts/slideLayout48.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89.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1.xml" ContentType="application/vnd.openxmlformats-officedocument.presentationml.slideLayout+xml"/>
  <Override PartName="/ppt/slideLayouts/slideLayout92.xml" ContentType="application/vnd.openxmlformats-officedocument.presentationml.slideLayout+xml"/>
  <Override PartName="/ppt/slideLayouts/slideLayout43.xml" ContentType="application/vnd.openxmlformats-officedocument.presentationml.slideLayout+xml"/>
  <Override PartName="/ppt/slideLayouts/slideLayout2.xml" ContentType="application/vnd.openxmlformats-officedocument.presentationml.slideLayout+xml"/>
  <Override PartName="/ppt/slideLayouts/slideLayout93.xml" ContentType="application/vnd.openxmlformats-officedocument.presentationml.slideLayout+xml"/>
  <Override PartName="/ppt/slideLayouts/slideLayout44.xml" ContentType="application/vnd.openxmlformats-officedocument.presentationml.slideLayout+xml"/>
  <Override PartName="/ppt/slideLayouts/slideLayout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4.xml" ContentType="application/vnd.openxmlformats-officedocument.presentationml.slideLayout+xml"/>
  <Override PartName="/ppt/slideLayouts/slideLayout45.xml" ContentType="application/vnd.openxmlformats-officedocument.presentationml.slideLayout+xml"/>
  <Override PartName="/ppt/slideLayouts/slideLayout96.xml" ContentType="application/vnd.openxmlformats-officedocument.presentationml.slideLayout+xml"/>
  <Override PartName="/ppt/slideLayouts/slideLayout5.xml" ContentType="application/vnd.openxmlformats-officedocument.presentationml.slideLayout+xml"/>
  <Override PartName="/ppt/slideLayouts/slideLayout46.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97.xml" ContentType="application/vnd.openxmlformats-officedocument.presentationml.slideLayout+xml"/>
  <Override PartName="/ppt/slideLayouts/slideLayout6.xml" ContentType="application/vnd.openxmlformats-officedocument.presentationml.slideLayout+xml"/>
  <Override PartName="/ppt/slideLayouts/slideLayout47.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68.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72.xml" ContentType="application/vnd.openxmlformats-officedocument.presentationml.slideLayout+xml"/>
  <Override PartName="/ppt/slideLayouts/slideLayout33.xml" ContentType="application/vnd.openxmlformats-officedocument.presentationml.slideLayout+xml"/>
  <Override PartName="/ppt/slideLayouts/slideLayout100.xml" ContentType="application/vnd.openxmlformats-officedocument.presentationml.slideLayout+xml"/>
  <Override PartName="/ppt/slideLayouts/slideLayout84.xml" ContentType="application/vnd.openxmlformats-officedocument.presentationml.slideLayout+xml"/>
  <Override PartName="/ppt/slideLayouts/slideLayout66.xml" ContentType="application/vnd.openxmlformats-officedocument.presentationml.slideLayout+xml"/>
  <Override PartName="/ppt/slides/_rels/slide14.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Override PartName="/ppt/slides/slide4.xml" ContentType="application/vnd.openxmlformats-officedocument.presentationml.slide+xml"/>
  <Override PartName="/ppt/slides/slide13.xml" ContentType="application/vnd.openxmlformats-officedocument.presentationml.slide+xml"/>
  <Override PartName="/ppt/slides/slide5.xml" ContentType="application/vnd.openxmlformats-officedocument.presentationml.slide+xml"/>
  <Override PartName="/ppt/slides/slide14.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 id="2147483739" r:id="rId9"/>
    <p:sldMasterId id="2147483752" r:id="rId10"/>
  </p:sldMasterIdLst>
  <p:sldIdLst>
    <p:sldId id="256" r:id="rId11"/>
    <p:sldId id="257" r:id="rId12"/>
    <p:sldId id="258" r:id="rId13"/>
    <p:sldId id="259" r:id="rId14"/>
    <p:sldId id="260" r:id="rId15"/>
    <p:sldId id="261" r:id="rId16"/>
    <p:sldId id="262" r:id="rId17"/>
    <p:sldId id="263" r:id="rId18"/>
    <p:sldId id="264" r:id="rId19"/>
    <p:sldId id="265" r:id="rId20"/>
    <p:sldId id="266" r:id="rId21"/>
    <p:sldId id="267" r:id="rId22"/>
    <p:sldId id="268" r:id="rId23"/>
    <p:sldId id="269" r:id="rId24"/>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slideMaster" Target="slideMasters/slideMaster8.xml"/><Relationship Id="rId10" Type="http://schemas.openxmlformats.org/officeDocument/2006/relationships/slideMaster" Target="slideMasters/slideMaster9.xml"/><Relationship Id="rId11" Type="http://schemas.openxmlformats.org/officeDocument/2006/relationships/slide" Target="slides/slide1.xml"/><Relationship Id="rId12" Type="http://schemas.openxmlformats.org/officeDocument/2006/relationships/slide" Target="slides/slide2.xml"/><Relationship Id="rId13" Type="http://schemas.openxmlformats.org/officeDocument/2006/relationships/slide" Target="slides/slide3.xml"/><Relationship Id="rId14" Type="http://schemas.openxmlformats.org/officeDocument/2006/relationships/slide" Target="slides/slide4.xml"/><Relationship Id="rId15" Type="http://schemas.openxmlformats.org/officeDocument/2006/relationships/slide" Target="slides/slide5.xml"/><Relationship Id="rId16" Type="http://schemas.openxmlformats.org/officeDocument/2006/relationships/slide" Target="slides/slide6.xml"/><Relationship Id="rId17" Type="http://schemas.openxmlformats.org/officeDocument/2006/relationships/slide" Target="slides/slide7.xml"/><Relationship Id="rId18" Type="http://schemas.openxmlformats.org/officeDocument/2006/relationships/slide" Target="slides/slide8.xml"/><Relationship Id="rId19" Type="http://schemas.openxmlformats.org/officeDocument/2006/relationships/slide" Target="slides/slide9.xml"/><Relationship Id="rId20" Type="http://schemas.openxmlformats.org/officeDocument/2006/relationships/slide" Target="slides/slide10.xml"/><Relationship Id="rId21" Type="http://schemas.openxmlformats.org/officeDocument/2006/relationships/slide" Target="slides/slide11.xml"/><Relationship Id="rId22" Type="http://schemas.openxmlformats.org/officeDocument/2006/relationships/slide" Target="slides/slide12.xml"/><Relationship Id="rId23" Type="http://schemas.openxmlformats.org/officeDocument/2006/relationships/slide" Target="slides/slide13.xml"/><Relationship Id="rId24" Type="http://schemas.openxmlformats.org/officeDocument/2006/relationships/slide" Target="slides/slide14.xml"/><Relationship Id="rId25"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8.xml"/>
</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9.xml"/>
</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9.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0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0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0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0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2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3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4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4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4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5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5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5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6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7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8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8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9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9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9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0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1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2"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4"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2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2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9"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5"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3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37"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1"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4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3"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4"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49"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51"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2"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3"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4"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5"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6"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6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6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6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7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7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7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7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7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8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8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9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9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8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0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0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8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3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31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3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1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1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32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32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32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3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2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3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9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3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9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image" Target="../media/image6.png"/><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 Id="rId9" Type="http://schemas.openxmlformats.org/officeDocument/2006/relationships/slideLayout" Target="../slideLayouts/slideLayout30.xml"/><Relationship Id="rId10" Type="http://schemas.openxmlformats.org/officeDocument/2006/relationships/slideLayout" Target="../slideLayouts/slideLayout31.xml"/><Relationship Id="rId11" Type="http://schemas.openxmlformats.org/officeDocument/2006/relationships/slideLayout" Target="../slideLayouts/slideLayout32.xml"/><Relationship Id="rId12" Type="http://schemas.openxmlformats.org/officeDocument/2006/relationships/slideLayout" Target="../slideLayouts/slideLayout33.xml"/><Relationship Id="rId13" Type="http://schemas.openxmlformats.org/officeDocument/2006/relationships/slideLayout" Target="../slideLayouts/slideLayout34.xml"/><Relationship Id="rId14" Type="http://schemas.openxmlformats.org/officeDocument/2006/relationships/slideLayout" Target="../slideLayouts/slideLayout35.xml"/><Relationship Id="rId15"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image" Target="../media/image7.png"/><Relationship Id="rId3" Type="http://schemas.openxmlformats.org/officeDocument/2006/relationships/image" Target="../media/image8.png"/><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 Id="rId11" Type="http://schemas.openxmlformats.org/officeDocument/2006/relationships/slideLayout" Target="../slideLayouts/slideLayout56.xml"/><Relationship Id="rId12" Type="http://schemas.openxmlformats.org/officeDocument/2006/relationships/slideLayout" Target="../slideLayouts/slideLayout57.xml"/><Relationship Id="rId13" Type="http://schemas.openxmlformats.org/officeDocument/2006/relationships/slideLayout" Target="../slideLayouts/slideLayout58.xml"/><Relationship Id="rId14" Type="http://schemas.openxmlformats.org/officeDocument/2006/relationships/slideLayout" Target="../slideLayouts/slideLayout59.xml"/><Relationship Id="rId15"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slideLayout" Target="../slideLayouts/slideLayout61.xml"/><Relationship Id="rId5" Type="http://schemas.openxmlformats.org/officeDocument/2006/relationships/slideLayout" Target="../slideLayouts/slideLayout62.xml"/><Relationship Id="rId6" Type="http://schemas.openxmlformats.org/officeDocument/2006/relationships/slideLayout" Target="../slideLayouts/slideLayout63.xml"/><Relationship Id="rId7" Type="http://schemas.openxmlformats.org/officeDocument/2006/relationships/slideLayout" Target="../slideLayouts/slideLayout64.xml"/><Relationship Id="rId8" Type="http://schemas.openxmlformats.org/officeDocument/2006/relationships/slideLayout" Target="../slideLayouts/slideLayout65.xml"/><Relationship Id="rId9" Type="http://schemas.openxmlformats.org/officeDocument/2006/relationships/slideLayout" Target="../slideLayouts/slideLayout66.xml"/><Relationship Id="rId10" Type="http://schemas.openxmlformats.org/officeDocument/2006/relationships/slideLayout" Target="../slideLayouts/slideLayout67.xml"/><Relationship Id="rId11" Type="http://schemas.openxmlformats.org/officeDocument/2006/relationships/slideLayout" Target="../slideLayouts/slideLayout68.xml"/><Relationship Id="rId12" Type="http://schemas.openxmlformats.org/officeDocument/2006/relationships/slideLayout" Target="../slideLayouts/slideLayout69.xml"/><Relationship Id="rId13" Type="http://schemas.openxmlformats.org/officeDocument/2006/relationships/slideLayout" Target="../slideLayouts/slideLayout70.xml"/><Relationship Id="rId14" Type="http://schemas.openxmlformats.org/officeDocument/2006/relationships/slideLayout" Target="../slideLayouts/slideLayout71.xml"/><Relationship Id="rId15"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slideLayout" Target="../slideLayouts/slideLayout82.xml"/><Relationship Id="rId14" Type="http://schemas.openxmlformats.org/officeDocument/2006/relationships/slideLayout" Target="../slideLayouts/slideLayout83.xml"/><Relationship Id="rId15" Type="http://schemas.openxmlformats.org/officeDocument/2006/relationships/slideLayout" Target="../slideLayouts/slideLayout84.xml"/>
</Relationships>
</file>

<file path=ppt/slideMasters/_rels/slideMaster8.xml.rels><?xml version="1.0" encoding="UTF-8"?>
<Relationships xmlns="http://schemas.openxmlformats.org/package/2006/relationships"><Relationship Id="rId1" Type="http://schemas.openxmlformats.org/officeDocument/2006/relationships/theme" Target="../theme/theme8.xml"/><Relationship Id="rId2" Type="http://schemas.openxmlformats.org/officeDocument/2006/relationships/image" Target="../media/image15.png"/><Relationship Id="rId3" Type="http://schemas.openxmlformats.org/officeDocument/2006/relationships/image" Target="../media/image16.png"/><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 Id="rId11" Type="http://schemas.openxmlformats.org/officeDocument/2006/relationships/slideLayout" Target="../slideLayouts/slideLayout92.xml"/><Relationship Id="rId12" Type="http://schemas.openxmlformats.org/officeDocument/2006/relationships/slideLayout" Target="../slideLayouts/slideLayout93.xml"/><Relationship Id="rId13" Type="http://schemas.openxmlformats.org/officeDocument/2006/relationships/slideLayout" Target="../slideLayouts/slideLayout94.xml"/><Relationship Id="rId14" Type="http://schemas.openxmlformats.org/officeDocument/2006/relationships/slideLayout" Target="../slideLayouts/slideLayout95.xml"/><Relationship Id="rId15" Type="http://schemas.openxmlformats.org/officeDocument/2006/relationships/slideLayout" Target="../slideLayouts/slideLayout96.xml"/>
</Relationships>
</file>

<file path=ppt/slideMasters/_rels/slideMaster9.xml.rels><?xml version="1.0" encoding="UTF-8"?>
<Relationships xmlns="http://schemas.openxmlformats.org/package/2006/relationships"><Relationship Id="rId1" Type="http://schemas.openxmlformats.org/officeDocument/2006/relationships/theme" Target="../theme/theme9.xml"/><Relationship Id="rId2" Type="http://schemas.openxmlformats.org/officeDocument/2006/relationships/image" Target="../media/image17.png"/><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 Id="rId11" Type="http://schemas.openxmlformats.org/officeDocument/2006/relationships/slideLayout" Target="../slideLayouts/slideLayout105.xml"/><Relationship Id="rId12" Type="http://schemas.openxmlformats.org/officeDocument/2006/relationships/slideLayout" Target="../slideLayouts/slideLayout106.xml"/><Relationship Id="rId13" Type="http://schemas.openxmlformats.org/officeDocument/2006/relationships/slideLayout" Target="../slideLayouts/slideLayout107.xml"/><Relationship Id="rId14" Type="http://schemas.openxmlformats.org/officeDocument/2006/relationships/slideLayout" Target="../slideLayouts/slideLayout108.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7000" cy="684288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3880" cy="2783880"/>
          </a:xfrm>
          <a:prstGeom prst="rect">
            <a:avLst/>
          </a:prstGeom>
          <a:ln w="0">
            <a:noFill/>
          </a:ln>
        </p:spPr>
      </p:pic>
      <p:sp>
        <p:nvSpPr>
          <p:cNvPr id="2" name="Rectangle 5"/>
          <p:cNvSpPr/>
          <p:nvPr/>
        </p:nvSpPr>
        <p:spPr>
          <a:xfrm>
            <a:off x="3487320" y="1475280"/>
            <a:ext cx="8689320" cy="384732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89320" cy="36900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7000" cy="619920"/>
          </a:xfrm>
          <a:prstGeom prst="rect">
            <a:avLst/>
          </a:prstGeom>
          <a:ln w="0">
            <a:noFill/>
          </a:ln>
        </p:spPr>
      </p:pic>
      <p:sp>
        <p:nvSpPr>
          <p:cNvPr id="43" name="Rectangle 7"/>
          <p:cNvSpPr/>
          <p:nvPr/>
        </p:nvSpPr>
        <p:spPr>
          <a:xfrm>
            <a:off x="10868760" y="0"/>
            <a:ext cx="955440" cy="95544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19520" cy="1019520"/>
          </a:xfrm>
          <a:prstGeom prst="rect">
            <a:avLst/>
          </a:prstGeom>
          <a:ln w="0">
            <a:noFill/>
          </a:ln>
        </p:spPr>
      </p:pic>
      <p:sp>
        <p:nvSpPr>
          <p:cNvPr id="45" name="TextBox 9"/>
          <p:cNvSpPr/>
          <p:nvPr/>
        </p:nvSpPr>
        <p:spPr>
          <a:xfrm>
            <a:off x="185400" y="6362280"/>
            <a:ext cx="467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0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Picture 18" descr=""/>
          <p:cNvPicPr/>
          <p:nvPr/>
        </p:nvPicPr>
        <p:blipFill>
          <a:blip r:embed="rId2"/>
          <a:stretch/>
        </p:blipFill>
        <p:spPr>
          <a:xfrm>
            <a:off x="0" y="6242760"/>
            <a:ext cx="12177000" cy="619920"/>
          </a:xfrm>
          <a:prstGeom prst="rect">
            <a:avLst/>
          </a:prstGeom>
          <a:ln w="0">
            <a:noFill/>
          </a:ln>
        </p:spPr>
      </p:pic>
      <p:sp>
        <p:nvSpPr>
          <p:cNvPr id="86" name="Rectangle 7"/>
          <p:cNvSpPr/>
          <p:nvPr/>
        </p:nvSpPr>
        <p:spPr>
          <a:xfrm>
            <a:off x="10868760" y="0"/>
            <a:ext cx="955440" cy="955440"/>
          </a:xfrm>
          <a:prstGeom prst="rect">
            <a:avLst/>
          </a:prstGeom>
          <a:solidFill>
            <a:srgbClr val="9c0000"/>
          </a:solidFill>
          <a:ln w="25560">
            <a:noFill/>
          </a:ln>
        </p:spPr>
        <p:style>
          <a:lnRef idx="0"/>
          <a:fillRef idx="0"/>
          <a:effectRef idx="0"/>
          <a:fontRef idx="minor"/>
        </p:style>
      </p:sp>
      <p:pic>
        <p:nvPicPr>
          <p:cNvPr id="87" name="Picture 10" descr=""/>
          <p:cNvPicPr/>
          <p:nvPr/>
        </p:nvPicPr>
        <p:blipFill>
          <a:blip r:embed="rId3"/>
          <a:stretch/>
        </p:blipFill>
        <p:spPr>
          <a:xfrm>
            <a:off x="10857240" y="-64440"/>
            <a:ext cx="1019520" cy="1019520"/>
          </a:xfrm>
          <a:prstGeom prst="rect">
            <a:avLst/>
          </a:prstGeom>
          <a:ln w="0">
            <a:noFill/>
          </a:ln>
        </p:spPr>
      </p:pic>
      <p:sp>
        <p:nvSpPr>
          <p:cNvPr id="88" name="TextBox 9"/>
          <p:cNvSpPr/>
          <p:nvPr/>
        </p:nvSpPr>
        <p:spPr>
          <a:xfrm>
            <a:off x="185400" y="6362280"/>
            <a:ext cx="467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89" name="TextBox 11"/>
          <p:cNvSpPr/>
          <p:nvPr/>
        </p:nvSpPr>
        <p:spPr>
          <a:xfrm>
            <a:off x="9452520" y="6352200"/>
            <a:ext cx="260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9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28" name="Picture 18" descr=""/>
          <p:cNvPicPr/>
          <p:nvPr/>
        </p:nvPicPr>
        <p:blipFill>
          <a:blip r:embed="rId2"/>
          <a:stretch/>
        </p:blipFill>
        <p:spPr>
          <a:xfrm>
            <a:off x="0" y="6242760"/>
            <a:ext cx="12177000" cy="619920"/>
          </a:xfrm>
          <a:prstGeom prst="rect">
            <a:avLst/>
          </a:prstGeom>
          <a:ln w="0">
            <a:noFill/>
          </a:ln>
        </p:spPr>
      </p:pic>
      <p:sp>
        <p:nvSpPr>
          <p:cNvPr id="129" name="Rectangle 7"/>
          <p:cNvSpPr/>
          <p:nvPr/>
        </p:nvSpPr>
        <p:spPr>
          <a:xfrm>
            <a:off x="10868760" y="0"/>
            <a:ext cx="955440" cy="955440"/>
          </a:xfrm>
          <a:prstGeom prst="rect">
            <a:avLst/>
          </a:prstGeom>
          <a:solidFill>
            <a:srgbClr val="9c0000"/>
          </a:solidFill>
          <a:ln w="25560">
            <a:noFill/>
          </a:ln>
        </p:spPr>
        <p:style>
          <a:lnRef idx="0"/>
          <a:fillRef idx="0"/>
          <a:effectRef idx="0"/>
          <a:fontRef idx="minor"/>
        </p:style>
      </p:sp>
      <p:pic>
        <p:nvPicPr>
          <p:cNvPr id="130" name="Picture 10" descr=""/>
          <p:cNvPicPr/>
          <p:nvPr/>
        </p:nvPicPr>
        <p:blipFill>
          <a:blip r:embed="rId3"/>
          <a:stretch/>
        </p:blipFill>
        <p:spPr>
          <a:xfrm>
            <a:off x="10857240" y="-64440"/>
            <a:ext cx="1019520" cy="1019520"/>
          </a:xfrm>
          <a:prstGeom prst="rect">
            <a:avLst/>
          </a:prstGeom>
          <a:ln w="0">
            <a:noFill/>
          </a:ln>
        </p:spPr>
      </p:pic>
      <p:sp>
        <p:nvSpPr>
          <p:cNvPr id="131" name="TextBox 9"/>
          <p:cNvSpPr/>
          <p:nvPr/>
        </p:nvSpPr>
        <p:spPr>
          <a:xfrm>
            <a:off x="185400" y="6362280"/>
            <a:ext cx="467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32" name="TextBox 11"/>
          <p:cNvSpPr/>
          <p:nvPr/>
        </p:nvSpPr>
        <p:spPr>
          <a:xfrm>
            <a:off x="9452520" y="6352200"/>
            <a:ext cx="260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3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34"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71" name="Picture 18" descr=""/>
          <p:cNvPicPr/>
          <p:nvPr/>
        </p:nvPicPr>
        <p:blipFill>
          <a:blip r:embed="rId2"/>
          <a:stretch/>
        </p:blipFill>
        <p:spPr>
          <a:xfrm>
            <a:off x="0" y="6242760"/>
            <a:ext cx="12177000" cy="619920"/>
          </a:xfrm>
          <a:prstGeom prst="rect">
            <a:avLst/>
          </a:prstGeom>
          <a:ln w="0">
            <a:noFill/>
          </a:ln>
        </p:spPr>
      </p:pic>
      <p:sp>
        <p:nvSpPr>
          <p:cNvPr id="172" name="Rectangle 7"/>
          <p:cNvSpPr/>
          <p:nvPr/>
        </p:nvSpPr>
        <p:spPr>
          <a:xfrm>
            <a:off x="10868760" y="0"/>
            <a:ext cx="955440" cy="955440"/>
          </a:xfrm>
          <a:prstGeom prst="rect">
            <a:avLst/>
          </a:prstGeom>
          <a:solidFill>
            <a:srgbClr val="9c0000"/>
          </a:solidFill>
          <a:ln w="25560">
            <a:noFill/>
          </a:ln>
        </p:spPr>
        <p:style>
          <a:lnRef idx="0"/>
          <a:fillRef idx="0"/>
          <a:effectRef idx="0"/>
          <a:fontRef idx="minor"/>
        </p:style>
      </p:sp>
      <p:pic>
        <p:nvPicPr>
          <p:cNvPr id="173" name="Picture 10" descr=""/>
          <p:cNvPicPr/>
          <p:nvPr/>
        </p:nvPicPr>
        <p:blipFill>
          <a:blip r:embed="rId3"/>
          <a:stretch/>
        </p:blipFill>
        <p:spPr>
          <a:xfrm>
            <a:off x="10857240" y="-64440"/>
            <a:ext cx="1019520" cy="1019520"/>
          </a:xfrm>
          <a:prstGeom prst="rect">
            <a:avLst/>
          </a:prstGeom>
          <a:ln w="0">
            <a:noFill/>
          </a:ln>
        </p:spPr>
      </p:pic>
      <p:sp>
        <p:nvSpPr>
          <p:cNvPr id="174" name="TextBox 9"/>
          <p:cNvSpPr/>
          <p:nvPr/>
        </p:nvSpPr>
        <p:spPr>
          <a:xfrm>
            <a:off x="185400" y="6362280"/>
            <a:ext cx="467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175" name="TextBox 11"/>
          <p:cNvSpPr/>
          <p:nvPr/>
        </p:nvSpPr>
        <p:spPr>
          <a:xfrm>
            <a:off x="9452520" y="6352200"/>
            <a:ext cx="260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1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17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14" name="Picture 18" descr=""/>
          <p:cNvPicPr/>
          <p:nvPr/>
        </p:nvPicPr>
        <p:blipFill>
          <a:blip r:embed="rId2"/>
          <a:stretch/>
        </p:blipFill>
        <p:spPr>
          <a:xfrm>
            <a:off x="0" y="6242760"/>
            <a:ext cx="12177000" cy="619920"/>
          </a:xfrm>
          <a:prstGeom prst="rect">
            <a:avLst/>
          </a:prstGeom>
          <a:ln w="0">
            <a:noFill/>
          </a:ln>
        </p:spPr>
      </p:pic>
      <p:sp>
        <p:nvSpPr>
          <p:cNvPr id="215" name="Rectangle 7"/>
          <p:cNvSpPr/>
          <p:nvPr/>
        </p:nvSpPr>
        <p:spPr>
          <a:xfrm>
            <a:off x="10868760" y="0"/>
            <a:ext cx="955440" cy="955440"/>
          </a:xfrm>
          <a:prstGeom prst="rect">
            <a:avLst/>
          </a:prstGeom>
          <a:solidFill>
            <a:srgbClr val="9c0000"/>
          </a:solidFill>
          <a:ln w="25560">
            <a:noFill/>
          </a:ln>
        </p:spPr>
        <p:style>
          <a:lnRef idx="0"/>
          <a:fillRef idx="0"/>
          <a:effectRef idx="0"/>
          <a:fontRef idx="minor"/>
        </p:style>
      </p:sp>
      <p:pic>
        <p:nvPicPr>
          <p:cNvPr id="216" name="Picture 10" descr=""/>
          <p:cNvPicPr/>
          <p:nvPr/>
        </p:nvPicPr>
        <p:blipFill>
          <a:blip r:embed="rId3"/>
          <a:stretch/>
        </p:blipFill>
        <p:spPr>
          <a:xfrm>
            <a:off x="10857240" y="-64440"/>
            <a:ext cx="1019520" cy="1019520"/>
          </a:xfrm>
          <a:prstGeom prst="rect">
            <a:avLst/>
          </a:prstGeom>
          <a:ln w="0">
            <a:noFill/>
          </a:ln>
        </p:spPr>
      </p:pic>
      <p:sp>
        <p:nvSpPr>
          <p:cNvPr id="217" name="TextBox 9"/>
          <p:cNvSpPr/>
          <p:nvPr/>
        </p:nvSpPr>
        <p:spPr>
          <a:xfrm>
            <a:off x="185400" y="6362280"/>
            <a:ext cx="467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18" name="TextBox 11"/>
          <p:cNvSpPr/>
          <p:nvPr/>
        </p:nvSpPr>
        <p:spPr>
          <a:xfrm>
            <a:off x="9452520" y="6352200"/>
            <a:ext cx="260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20"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257" name="Picture 18" descr=""/>
          <p:cNvPicPr/>
          <p:nvPr/>
        </p:nvPicPr>
        <p:blipFill>
          <a:blip r:embed="rId2"/>
          <a:stretch/>
        </p:blipFill>
        <p:spPr>
          <a:xfrm>
            <a:off x="0" y="6242760"/>
            <a:ext cx="12177000" cy="619920"/>
          </a:xfrm>
          <a:prstGeom prst="rect">
            <a:avLst/>
          </a:prstGeom>
          <a:ln w="0">
            <a:noFill/>
          </a:ln>
        </p:spPr>
      </p:pic>
      <p:sp>
        <p:nvSpPr>
          <p:cNvPr id="258" name="Rectangle 7"/>
          <p:cNvSpPr/>
          <p:nvPr/>
        </p:nvSpPr>
        <p:spPr>
          <a:xfrm>
            <a:off x="10868760" y="0"/>
            <a:ext cx="955440" cy="955440"/>
          </a:xfrm>
          <a:prstGeom prst="rect">
            <a:avLst/>
          </a:prstGeom>
          <a:solidFill>
            <a:srgbClr val="9c0000"/>
          </a:solidFill>
          <a:ln w="25560">
            <a:noFill/>
          </a:ln>
        </p:spPr>
        <p:style>
          <a:lnRef idx="0"/>
          <a:fillRef idx="0"/>
          <a:effectRef idx="0"/>
          <a:fontRef idx="minor"/>
        </p:style>
      </p:sp>
      <p:pic>
        <p:nvPicPr>
          <p:cNvPr id="259" name="Picture 10" descr=""/>
          <p:cNvPicPr/>
          <p:nvPr/>
        </p:nvPicPr>
        <p:blipFill>
          <a:blip r:embed="rId3"/>
          <a:stretch/>
        </p:blipFill>
        <p:spPr>
          <a:xfrm>
            <a:off x="10857240" y="-64440"/>
            <a:ext cx="1019520" cy="1019520"/>
          </a:xfrm>
          <a:prstGeom prst="rect">
            <a:avLst/>
          </a:prstGeom>
          <a:ln w="0">
            <a:noFill/>
          </a:ln>
        </p:spPr>
      </p:pic>
      <p:sp>
        <p:nvSpPr>
          <p:cNvPr id="260" name="TextBox 9"/>
          <p:cNvSpPr/>
          <p:nvPr/>
        </p:nvSpPr>
        <p:spPr>
          <a:xfrm>
            <a:off x="185400" y="6362280"/>
            <a:ext cx="467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261" name="TextBox 11"/>
          <p:cNvSpPr/>
          <p:nvPr/>
        </p:nvSpPr>
        <p:spPr>
          <a:xfrm>
            <a:off x="9452520" y="6352200"/>
            <a:ext cx="260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2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263"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Lst>
</p:sldMaster>
</file>

<file path=ppt/slideMasters/slideMaster8.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00" name="Picture 18" descr=""/>
          <p:cNvPicPr/>
          <p:nvPr/>
        </p:nvPicPr>
        <p:blipFill>
          <a:blip r:embed="rId2"/>
          <a:stretch/>
        </p:blipFill>
        <p:spPr>
          <a:xfrm>
            <a:off x="0" y="6242760"/>
            <a:ext cx="12177000" cy="619920"/>
          </a:xfrm>
          <a:prstGeom prst="rect">
            <a:avLst/>
          </a:prstGeom>
          <a:ln w="0">
            <a:noFill/>
          </a:ln>
        </p:spPr>
      </p:pic>
      <p:sp>
        <p:nvSpPr>
          <p:cNvPr id="301" name="Rectangle 7"/>
          <p:cNvSpPr/>
          <p:nvPr/>
        </p:nvSpPr>
        <p:spPr>
          <a:xfrm>
            <a:off x="10868760" y="0"/>
            <a:ext cx="955440" cy="955440"/>
          </a:xfrm>
          <a:prstGeom prst="rect">
            <a:avLst/>
          </a:prstGeom>
          <a:solidFill>
            <a:srgbClr val="9c0000"/>
          </a:solidFill>
          <a:ln w="25560">
            <a:noFill/>
          </a:ln>
        </p:spPr>
        <p:style>
          <a:lnRef idx="0"/>
          <a:fillRef idx="0"/>
          <a:effectRef idx="0"/>
          <a:fontRef idx="minor"/>
        </p:style>
      </p:sp>
      <p:pic>
        <p:nvPicPr>
          <p:cNvPr id="302" name="Picture 10" descr=""/>
          <p:cNvPicPr/>
          <p:nvPr/>
        </p:nvPicPr>
        <p:blipFill>
          <a:blip r:embed="rId3"/>
          <a:stretch/>
        </p:blipFill>
        <p:spPr>
          <a:xfrm>
            <a:off x="10857240" y="-64440"/>
            <a:ext cx="1019520" cy="1019520"/>
          </a:xfrm>
          <a:prstGeom prst="rect">
            <a:avLst/>
          </a:prstGeom>
          <a:ln w="0">
            <a:noFill/>
          </a:ln>
        </p:spPr>
      </p:pic>
      <p:sp>
        <p:nvSpPr>
          <p:cNvPr id="303" name="TextBox 9"/>
          <p:cNvSpPr/>
          <p:nvPr/>
        </p:nvSpPr>
        <p:spPr>
          <a:xfrm>
            <a:off x="185400" y="6362280"/>
            <a:ext cx="46767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304" name="TextBox 11"/>
          <p:cNvSpPr/>
          <p:nvPr/>
        </p:nvSpPr>
        <p:spPr>
          <a:xfrm>
            <a:off x="9452520" y="6352200"/>
            <a:ext cx="26082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3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06"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sldMaster>
</file>

<file path=ppt/slideMasters/slideMaster9.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343" name="New REX Education Mission Logo V.png" descr="New REX Education Mission Logo V.png"/>
          <p:cNvPicPr/>
          <p:nvPr/>
        </p:nvPicPr>
        <p:blipFill>
          <a:blip r:embed="rId2"/>
          <a:stretch/>
        </p:blipFill>
        <p:spPr>
          <a:xfrm>
            <a:off x="2755800" y="1508760"/>
            <a:ext cx="6601320" cy="3369600"/>
          </a:xfrm>
          <a:prstGeom prst="rect">
            <a:avLst/>
          </a:prstGeom>
          <a:ln w="12600">
            <a:noFill/>
          </a:ln>
        </p:spPr>
      </p:pic>
      <p:sp>
        <p:nvSpPr>
          <p:cNvPr id="34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34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73.xml"/>
</Relationships>
</file>

<file path=ppt/slides/_rels/slide11.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73.xml"/>
</Relationships>
</file>

<file path=ppt/slides/_rels/slide13.xml.rels><?xml version="1.0" encoding="UTF-8"?>
<Relationships xmlns="http://schemas.openxmlformats.org/package/2006/relationships"><Relationship Id="rId1" Type="http://schemas.openxmlformats.org/officeDocument/2006/relationships/slideLayout" Target="../slideLayouts/slideLayout85.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97.xml"/>
</Relationships>
</file>

<file path=ppt/slides/_rels/slide2.xml.rels><?xml version="1.0" encoding="UTF-8"?>
<Relationships xmlns="http://schemas.openxmlformats.org/package/2006/relationships"><Relationship Id="rId1" Type="http://schemas.openxmlformats.org/officeDocument/2006/relationships/image" Target="../media/image18.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25.xml"/>
</Relationships>
</file>

<file path=ppt/slides/_rels/slide6.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7.xml.rels><?xml version="1.0" encoding="UTF-8"?>
<Relationships xmlns="http://schemas.openxmlformats.org/package/2006/relationships"><Relationship Id="rId1" Type="http://schemas.openxmlformats.org/officeDocument/2006/relationships/slideLayout" Target="../slideLayouts/slideLayout49.xml"/>
</Relationships>
</file>

<file path=ppt/slides/_rels/slide8.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7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7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2" name="TextBox 8"/>
          <p:cNvSpPr/>
          <p:nvPr/>
        </p:nvSpPr>
        <p:spPr>
          <a:xfrm>
            <a:off x="4032000" y="2756880"/>
            <a:ext cx="7953120" cy="6991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Sexual Reproduction in Plants</a:t>
            </a:r>
            <a:r>
              <a:rPr b="1" lang="en-US" sz="4000" spc="-1" strike="noStrike">
                <a:solidFill>
                  <a:srgbClr val="ffffff"/>
                </a:solidFill>
                <a:latin typeface="Lato"/>
                <a:ea typeface="PingFang SC"/>
              </a:rPr>
              <a:t> </a:t>
            </a:r>
            <a:endParaRPr b="0" lang="en-PH" sz="40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9" name="" descr=""/>
          <p:cNvPicPr/>
          <p:nvPr/>
        </p:nvPicPr>
        <p:blipFill>
          <a:blip r:embed="rId1"/>
          <a:stretch/>
        </p:blipFill>
        <p:spPr>
          <a:xfrm>
            <a:off x="7509240" y="2702880"/>
            <a:ext cx="3650760" cy="2517120"/>
          </a:xfrm>
          <a:prstGeom prst="rect">
            <a:avLst/>
          </a:prstGeom>
          <a:ln w="29160">
            <a:solidFill>
              <a:srgbClr val="bf0041"/>
            </a:solidFill>
            <a:round/>
          </a:ln>
        </p:spPr>
      </p:pic>
      <p:sp>
        <p:nvSpPr>
          <p:cNvPr id="410" name=""/>
          <p:cNvSpPr/>
          <p:nvPr/>
        </p:nvSpPr>
        <p:spPr>
          <a:xfrm>
            <a:off x="720000" y="2700000"/>
            <a:ext cx="6477120" cy="2340000"/>
          </a:xfrm>
          <a:prstGeom prst="rect">
            <a:avLst/>
          </a:prstGeom>
          <a:noFill/>
          <a:ln w="0">
            <a:noFill/>
          </a:ln>
        </p:spPr>
        <p:style>
          <a:lnRef idx="0"/>
          <a:fillRef idx="0"/>
          <a:effectRef idx="0"/>
          <a:fontRef idx="minor"/>
        </p:style>
        <p:txBody>
          <a:bodyPr lIns="90000" rIns="90000" tIns="45000" bIns="45000" anchor="t">
            <a:noAutofit/>
          </a:bodyPr>
          <a:p>
            <a:pPr lvl="1" marL="432000" indent="-216000">
              <a:lnSpc>
                <a:spcPct val="115000"/>
              </a:lnSpc>
              <a:buClr>
                <a:srgbClr val="000000"/>
              </a:buClr>
              <a:buFont typeface="Wingdings" charset="2"/>
              <a:buChar char=""/>
            </a:pPr>
            <a:r>
              <a:rPr b="0" lang="en-PH" sz="1800" spc="-1" strike="noStrike">
                <a:solidFill>
                  <a:srgbClr val="000000"/>
                </a:solidFill>
                <a:latin typeface="Lato"/>
                <a:ea typeface="DejaVu Sans"/>
              </a:rPr>
              <a:t>By rupturing the seed coat, the radicle emerges to form a primary root. The seed starts absorbing underground water. Shortly, the radicle and the plumule shoot start growing upward.</a:t>
            </a:r>
            <a:endParaRPr b="0" lang="en-PH" sz="1800" spc="-1" strike="noStrike">
              <a:latin typeface="Arial"/>
            </a:endParaRPr>
          </a:p>
          <a:p>
            <a:pPr>
              <a:lnSpc>
                <a:spcPct val="115000"/>
              </a:lnSpc>
              <a:buNone/>
            </a:pPr>
            <a:endParaRPr b="0" lang="en-PH" sz="1800" spc="-1" strike="noStrike">
              <a:latin typeface="Arial"/>
            </a:endParaRPr>
          </a:p>
          <a:p>
            <a:pPr lvl="1" marL="432000" indent="-216000">
              <a:lnSpc>
                <a:spcPct val="115000"/>
              </a:lnSpc>
              <a:buClr>
                <a:srgbClr val="000000"/>
              </a:buClr>
              <a:buFont typeface="Wingdings" charset="2"/>
              <a:buChar char=""/>
            </a:pPr>
            <a:r>
              <a:rPr b="0" lang="en-PH" sz="1800" spc="-1" strike="noStrike">
                <a:solidFill>
                  <a:srgbClr val="000000"/>
                </a:solidFill>
                <a:latin typeface="Lato"/>
                <a:ea typeface="DejaVu Sans"/>
              </a:rPr>
              <a:t>In the final stage of seed germination, seeds divide </a:t>
            </a:r>
            <a:r>
              <a:rPr b="0" lang="en-PH" sz="1800" spc="-1" strike="noStrike">
                <a:solidFill>
                  <a:srgbClr val="000000"/>
                </a:solidFill>
                <a:latin typeface="Lato"/>
                <a:ea typeface="DejaVu Sans"/>
              </a:rPr>
              <a:t>	</a:t>
            </a:r>
            <a:r>
              <a:rPr b="0" lang="en-PH" sz="1800" spc="-1" strike="noStrike">
                <a:solidFill>
                  <a:srgbClr val="000000"/>
                </a:solidFill>
                <a:latin typeface="Lato"/>
                <a:ea typeface="DejaVu Sans"/>
              </a:rPr>
              <a:t>to give rise to the seedling.</a:t>
            </a:r>
            <a:endParaRPr b="0" lang="en-PH" sz="1800" spc="-1" strike="noStrike">
              <a:latin typeface="Arial"/>
            </a:endParaRPr>
          </a:p>
        </p:txBody>
      </p:sp>
      <p:sp>
        <p:nvSpPr>
          <p:cNvPr id="411" name=""/>
          <p:cNvSpPr txBox="1"/>
          <p:nvPr/>
        </p:nvSpPr>
        <p:spPr>
          <a:xfrm>
            <a:off x="270036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2" name=""/>
          <p:cNvSpPr/>
          <p:nvPr/>
        </p:nvSpPr>
        <p:spPr>
          <a:xfrm>
            <a:off x="695880" y="2340000"/>
            <a:ext cx="10800000" cy="3600000"/>
          </a:xfrm>
          <a:prstGeom prst="rect">
            <a:avLst/>
          </a:prstGeom>
          <a:noFill/>
          <a:ln w="0">
            <a:noFill/>
          </a:ln>
        </p:spPr>
        <p:style>
          <a:lnRef idx="0"/>
          <a:fillRef idx="0"/>
          <a:effectRef idx="0"/>
          <a:fontRef idx="minor"/>
        </p:style>
        <p:txBody>
          <a:bodyPr lIns="90000" rIns="90000" tIns="45000" bIns="45000" anchor="t">
            <a:noAutofit/>
          </a:bodyPr>
          <a:p>
            <a:pPr algn="just">
              <a:lnSpc>
                <a:spcPct val="115000"/>
              </a:lnSpc>
              <a:buNone/>
            </a:pPr>
            <a:r>
              <a:rPr b="1" lang="en-PH" sz="1800" spc="-1" strike="noStrike">
                <a:solidFill>
                  <a:srgbClr val="000000"/>
                </a:solidFill>
                <a:latin typeface="Lato"/>
                <a:ea typeface="DejaVu Sans"/>
              </a:rPr>
              <a:t>Water:</a:t>
            </a:r>
            <a:r>
              <a:rPr b="0" lang="en-PH" sz="1800" spc="-1" strike="noStrike">
                <a:solidFill>
                  <a:srgbClr val="000000"/>
                </a:solidFill>
                <a:latin typeface="Lato"/>
                <a:ea typeface="DejaVu Sans"/>
              </a:rPr>
              <a:t> </a:t>
            </a:r>
            <a:r>
              <a:rPr b="0" lang="en-PH" sz="1800" spc="-1" strike="noStrike">
                <a:solidFill>
                  <a:srgbClr val="000000"/>
                </a:solidFill>
                <a:latin typeface="Lato"/>
                <a:ea typeface="Ð®@ìþ"/>
              </a:rPr>
              <a:t>Seeds are extremely dry and need to take a large amount of water. Water helps by providing necessary hydration for the growing embryo. </a:t>
            </a:r>
            <a:endParaRPr b="0" lang="en-PH" sz="1800" spc="-1" strike="noStrike">
              <a:latin typeface="Lato"/>
            </a:endParaRPr>
          </a:p>
          <a:p>
            <a:pPr algn="just">
              <a:lnSpc>
                <a:spcPct val="115000"/>
              </a:lnSpc>
              <a:buNone/>
            </a:pPr>
            <a:endParaRPr b="0" lang="en-PH" sz="1800" spc="-1" strike="noStrike">
              <a:latin typeface="Lato"/>
            </a:endParaRPr>
          </a:p>
          <a:p>
            <a:pPr algn="just">
              <a:lnSpc>
                <a:spcPct val="115000"/>
              </a:lnSpc>
              <a:buNone/>
            </a:pPr>
            <a:r>
              <a:rPr b="1" lang="en-PH" sz="1800" spc="-1" strike="noStrike">
                <a:solidFill>
                  <a:srgbClr val="000000"/>
                </a:solidFill>
                <a:latin typeface="Lato"/>
                <a:ea typeface="Ð®@ìþ"/>
              </a:rPr>
              <a:t>Oxygen:</a:t>
            </a:r>
            <a:r>
              <a:rPr b="0" lang="en-PH" sz="1800" spc="-1" strike="noStrike">
                <a:solidFill>
                  <a:srgbClr val="000000"/>
                </a:solidFill>
                <a:latin typeface="Lato"/>
                <a:ea typeface="Ð®@ìþ"/>
              </a:rPr>
              <a:t> It is an essential source of energy required for seed growth. Oxygen can be found in the pores of soil particles. </a:t>
            </a:r>
            <a:endParaRPr b="0" lang="en-PH" sz="1800" spc="-1" strike="noStrike">
              <a:latin typeface="Lato"/>
            </a:endParaRPr>
          </a:p>
          <a:p>
            <a:pPr algn="just">
              <a:lnSpc>
                <a:spcPct val="115000"/>
              </a:lnSpc>
              <a:buNone/>
            </a:pPr>
            <a:endParaRPr b="0" lang="en-PH" sz="1800" spc="-1" strike="noStrike">
              <a:latin typeface="Lato"/>
            </a:endParaRPr>
          </a:p>
          <a:p>
            <a:pPr algn="just">
              <a:lnSpc>
                <a:spcPct val="115000"/>
              </a:lnSpc>
              <a:buNone/>
            </a:pPr>
            <a:r>
              <a:rPr b="1" lang="en-PH" sz="1800" spc="-1" strike="noStrike">
                <a:solidFill>
                  <a:srgbClr val="000000"/>
                </a:solidFill>
                <a:latin typeface="Lato"/>
                <a:ea typeface="Ð®@ìþ"/>
              </a:rPr>
              <a:t>Temperature:</a:t>
            </a:r>
            <a:r>
              <a:rPr b="0" lang="en-PH" sz="1800" spc="-1" strike="noStrike">
                <a:solidFill>
                  <a:srgbClr val="000000"/>
                </a:solidFill>
                <a:latin typeface="Lato"/>
                <a:ea typeface="Ð®@ìþ"/>
              </a:rPr>
              <a:t> For a seed to germinate, it requires a moderate temperature of</a:t>
            </a:r>
            <a:endParaRPr b="0" lang="en-PH" sz="1800" spc="-1" strike="noStrike">
              <a:latin typeface="Lato"/>
            </a:endParaRPr>
          </a:p>
          <a:p>
            <a:pPr algn="just">
              <a:lnSpc>
                <a:spcPct val="115000"/>
              </a:lnSpc>
              <a:buNone/>
            </a:pPr>
            <a:r>
              <a:rPr b="0" lang="en-PH" sz="1800" spc="-1" strike="noStrike">
                <a:solidFill>
                  <a:srgbClr val="000000"/>
                </a:solidFill>
                <a:latin typeface="Lato"/>
                <a:ea typeface="Ð®@ìþ"/>
              </a:rPr>
              <a:t>around 25–30°C. Some seeds need lower or higher temperatures between 5°C and 40°C. </a:t>
            </a:r>
            <a:endParaRPr b="0" lang="en-PH" sz="1800" spc="-1" strike="noStrike">
              <a:latin typeface="Lato"/>
            </a:endParaRPr>
          </a:p>
          <a:p>
            <a:pPr algn="just">
              <a:lnSpc>
                <a:spcPct val="115000"/>
              </a:lnSpc>
              <a:buNone/>
            </a:pPr>
            <a:endParaRPr b="0" lang="en-PH" sz="1800" spc="-1" strike="noStrike">
              <a:latin typeface="Lato"/>
            </a:endParaRPr>
          </a:p>
          <a:p>
            <a:pPr algn="just">
              <a:lnSpc>
                <a:spcPct val="115000"/>
              </a:lnSpc>
              <a:buNone/>
            </a:pPr>
            <a:r>
              <a:rPr b="0" lang="en-PH" sz="1800" spc="-1" strike="noStrike">
                <a:solidFill>
                  <a:srgbClr val="000000"/>
                </a:solidFill>
                <a:latin typeface="Lato"/>
                <a:ea typeface="Ð®@ìþ"/>
              </a:rPr>
              <a:t> </a:t>
            </a:r>
            <a:r>
              <a:rPr b="1" lang="en-PH" sz="1800" spc="-1" strike="noStrike">
                <a:solidFill>
                  <a:srgbClr val="000000"/>
                </a:solidFill>
                <a:latin typeface="Lato"/>
                <a:ea typeface="Ð®@ìþ"/>
              </a:rPr>
              <a:t>Light:</a:t>
            </a:r>
            <a:r>
              <a:rPr b="0" lang="en-PH" sz="1800" spc="-1" strike="noStrike">
                <a:solidFill>
                  <a:srgbClr val="000000"/>
                </a:solidFill>
                <a:latin typeface="Lato"/>
                <a:ea typeface="Ð®@ìþ"/>
              </a:rPr>
              <a:t> This can act as an environmental trigger. Many seeds do not germinate</a:t>
            </a:r>
            <a:endParaRPr b="0" lang="en-PH" sz="1800" spc="-1" strike="noStrike">
              <a:latin typeface="Lato"/>
            </a:endParaRPr>
          </a:p>
          <a:p>
            <a:pPr algn="just">
              <a:lnSpc>
                <a:spcPct val="115000"/>
              </a:lnSpc>
              <a:buNone/>
            </a:pPr>
            <a:r>
              <a:rPr b="0" lang="en-PH" sz="1800" spc="-1" strike="noStrike">
                <a:solidFill>
                  <a:srgbClr val="000000"/>
                </a:solidFill>
                <a:latin typeface="Lato"/>
                <a:ea typeface="Ð®@ìþ"/>
              </a:rPr>
              <a:t>until sunlight falls on them.</a:t>
            </a:r>
            <a:endParaRPr b="0" lang="en-PH" sz="1800" spc="-1" strike="noStrike">
              <a:latin typeface="Lato"/>
            </a:endParaRPr>
          </a:p>
        </p:txBody>
      </p:sp>
      <p:sp>
        <p:nvSpPr>
          <p:cNvPr id="413" name=""/>
          <p:cNvSpPr txBox="1"/>
          <p:nvPr/>
        </p:nvSpPr>
        <p:spPr>
          <a:xfrm>
            <a:off x="3273120" y="1747440"/>
            <a:ext cx="5645880" cy="412560"/>
          </a:xfrm>
          <a:prstGeom prst="rect">
            <a:avLst/>
          </a:prstGeom>
          <a:noFill/>
          <a:ln w="0">
            <a:noFill/>
          </a:ln>
        </p:spPr>
        <p:txBody>
          <a:bodyPr lIns="90000" rIns="90000" tIns="45000" bIns="45000" anchor="t">
            <a:noAutofit/>
          </a:bodyPr>
          <a:p>
            <a:r>
              <a:rPr b="1" lang="en-PH" sz="1800" spc="-1" strike="noStrike">
                <a:solidFill>
                  <a:srgbClr val="000000"/>
                </a:solidFill>
                <a:latin typeface="Lato"/>
                <a:ea typeface="DejaVu Sans"/>
              </a:rPr>
              <a:t>Conditions Necessary for Seed Germination</a:t>
            </a:r>
            <a:endParaRPr b="0" lang="en-PH" sz="1800" spc="-1" strike="noStrike">
              <a:latin typeface="Arial"/>
            </a:endParaRPr>
          </a:p>
        </p:txBody>
      </p:sp>
      <p:sp>
        <p:nvSpPr>
          <p:cNvPr id="414" name=""/>
          <p:cNvSpPr txBox="1"/>
          <p:nvPr/>
        </p:nvSpPr>
        <p:spPr>
          <a:xfrm>
            <a:off x="270036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5" name=""/>
          <p:cNvSpPr/>
          <p:nvPr/>
        </p:nvSpPr>
        <p:spPr>
          <a:xfrm>
            <a:off x="864000" y="1728000"/>
            <a:ext cx="10437120" cy="7200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PH" sz="1800" spc="-1" strike="noStrike">
                <a:solidFill>
                  <a:srgbClr val="000000"/>
                </a:solidFill>
                <a:latin typeface="Lato"/>
                <a:ea typeface="Ð®@ìþ"/>
              </a:rPr>
              <a:t>Directions:</a:t>
            </a:r>
            <a:r>
              <a:rPr b="0" lang="en-PH" sz="1800" spc="-1" strike="noStrike">
                <a:solidFill>
                  <a:srgbClr val="000000"/>
                </a:solidFill>
                <a:latin typeface="Lato"/>
                <a:ea typeface="Ð®@ìþ"/>
              </a:rPr>
              <a:t> Help the bee navigate the reproduction process in flowering plants. Arrange the events in the correct order. Write numbers 1–6 in the correct box.</a:t>
            </a:r>
            <a:endParaRPr b="0" lang="en-PH" sz="1800" spc="-1" strike="noStrike">
              <a:latin typeface="Arial"/>
            </a:endParaRPr>
          </a:p>
        </p:txBody>
      </p:sp>
      <p:sp>
        <p:nvSpPr>
          <p:cNvPr id="416" name=""/>
          <p:cNvSpPr/>
          <p:nvPr/>
        </p:nvSpPr>
        <p:spPr>
          <a:xfrm>
            <a:off x="7845480" y="2448000"/>
            <a:ext cx="2553480" cy="143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A bee visits the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flower and its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body rubs off on</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pollen.</a:t>
            </a:r>
            <a:endParaRPr b="0" lang="en-PH" sz="1800" spc="-1" strike="noStrike">
              <a:latin typeface="Arial"/>
            </a:endParaRPr>
          </a:p>
        </p:txBody>
      </p:sp>
      <p:sp>
        <p:nvSpPr>
          <p:cNvPr id="417" name=""/>
          <p:cNvSpPr/>
          <p:nvPr/>
        </p:nvSpPr>
        <p:spPr>
          <a:xfrm>
            <a:off x="4716000" y="4248000"/>
            <a:ext cx="2553480" cy="161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The bee visits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another flower,</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and the pollen</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transfers to the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stigma.</a:t>
            </a:r>
            <a:endParaRPr b="0" lang="en-PH" sz="1800" spc="-1" strike="noStrike">
              <a:latin typeface="Arial"/>
            </a:endParaRPr>
          </a:p>
        </p:txBody>
      </p:sp>
      <p:sp>
        <p:nvSpPr>
          <p:cNvPr id="418" name=""/>
          <p:cNvSpPr/>
          <p:nvPr/>
        </p:nvSpPr>
        <p:spPr>
          <a:xfrm>
            <a:off x="1656000" y="4248000"/>
            <a:ext cx="2553480" cy="161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Enough moisture,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air, and water are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available. The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seed germinates.</a:t>
            </a:r>
            <a:endParaRPr b="0" lang="en-PH" sz="1800" spc="-1" strike="noStrike">
              <a:latin typeface="Arial"/>
            </a:endParaRPr>
          </a:p>
        </p:txBody>
      </p:sp>
      <p:sp>
        <p:nvSpPr>
          <p:cNvPr id="419" name=""/>
          <p:cNvSpPr/>
          <p:nvPr/>
        </p:nvSpPr>
        <p:spPr>
          <a:xfrm>
            <a:off x="1620000" y="2448000"/>
            <a:ext cx="2553480" cy="143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Seed is dispersed</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to a new location.</a:t>
            </a:r>
            <a:endParaRPr b="0" lang="en-PH" sz="1800" spc="-1" strike="noStrike">
              <a:latin typeface="Arial"/>
            </a:endParaRPr>
          </a:p>
        </p:txBody>
      </p:sp>
      <p:sp>
        <p:nvSpPr>
          <p:cNvPr id="420" name=""/>
          <p:cNvSpPr/>
          <p:nvPr/>
        </p:nvSpPr>
        <p:spPr>
          <a:xfrm>
            <a:off x="4680000" y="2448000"/>
            <a:ext cx="2553480" cy="143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Plant grows and</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eventually bears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flowers.</a:t>
            </a:r>
            <a:endParaRPr b="0" lang="en-PH" sz="1800" spc="-1" strike="noStrike">
              <a:latin typeface="Arial"/>
            </a:endParaRPr>
          </a:p>
        </p:txBody>
      </p:sp>
      <p:sp>
        <p:nvSpPr>
          <p:cNvPr id="421" name=""/>
          <p:cNvSpPr/>
          <p:nvPr/>
        </p:nvSpPr>
        <p:spPr>
          <a:xfrm>
            <a:off x="7848000" y="4212000"/>
            <a:ext cx="2553480" cy="161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The flower dies,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and the seed pod</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develops. Some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plants develop a</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fruit with seeds.</a:t>
            </a:r>
            <a:endParaRPr b="0" lang="en-PH" sz="1800" spc="-1" strike="noStrike">
              <a:latin typeface="Arial"/>
            </a:endParaRPr>
          </a:p>
        </p:txBody>
      </p:sp>
      <p:sp>
        <p:nvSpPr>
          <p:cNvPr id="422" name=""/>
          <p:cNvSpPr/>
          <p:nvPr/>
        </p:nvSpPr>
        <p:spPr>
          <a:xfrm>
            <a:off x="1404000" y="3674520"/>
            <a:ext cx="537480" cy="357480"/>
          </a:xfrm>
          <a:prstGeom prst="rect">
            <a:avLst/>
          </a:prstGeom>
          <a:solidFill>
            <a:srgbClr val="ffffff"/>
          </a:solidFill>
          <a:ln w="0">
            <a:solidFill>
              <a:srgbClr val="bf0041"/>
            </a:solidFill>
          </a:ln>
        </p:spPr>
        <p:style>
          <a:lnRef idx="0"/>
          <a:fillRef idx="0"/>
          <a:effectRef idx="0"/>
          <a:fontRef idx="minor"/>
        </p:style>
      </p:sp>
      <p:sp>
        <p:nvSpPr>
          <p:cNvPr id="423" name=""/>
          <p:cNvSpPr/>
          <p:nvPr/>
        </p:nvSpPr>
        <p:spPr>
          <a:xfrm>
            <a:off x="4430520" y="3638520"/>
            <a:ext cx="537480" cy="357480"/>
          </a:xfrm>
          <a:prstGeom prst="rect">
            <a:avLst/>
          </a:prstGeom>
          <a:solidFill>
            <a:srgbClr val="ffffff"/>
          </a:solidFill>
          <a:ln w="0">
            <a:solidFill>
              <a:srgbClr val="bf0041"/>
            </a:solidFill>
          </a:ln>
        </p:spPr>
        <p:style>
          <a:lnRef idx="0"/>
          <a:fillRef idx="0"/>
          <a:effectRef idx="0"/>
          <a:fontRef idx="minor"/>
        </p:style>
      </p:sp>
      <p:sp>
        <p:nvSpPr>
          <p:cNvPr id="424" name=""/>
          <p:cNvSpPr/>
          <p:nvPr/>
        </p:nvSpPr>
        <p:spPr>
          <a:xfrm>
            <a:off x="4464000" y="5580000"/>
            <a:ext cx="537480" cy="357480"/>
          </a:xfrm>
          <a:prstGeom prst="rect">
            <a:avLst/>
          </a:prstGeom>
          <a:solidFill>
            <a:srgbClr val="ffffff"/>
          </a:solidFill>
          <a:ln w="0">
            <a:solidFill>
              <a:srgbClr val="bf0041"/>
            </a:solidFill>
          </a:ln>
        </p:spPr>
        <p:style>
          <a:lnRef idx="0"/>
          <a:fillRef idx="0"/>
          <a:effectRef idx="0"/>
          <a:fontRef idx="minor"/>
        </p:style>
      </p:sp>
      <p:sp>
        <p:nvSpPr>
          <p:cNvPr id="425" name=""/>
          <p:cNvSpPr/>
          <p:nvPr/>
        </p:nvSpPr>
        <p:spPr>
          <a:xfrm>
            <a:off x="7596000" y="3672000"/>
            <a:ext cx="537480" cy="357480"/>
          </a:xfrm>
          <a:prstGeom prst="rect">
            <a:avLst/>
          </a:prstGeom>
          <a:solidFill>
            <a:srgbClr val="ffffff"/>
          </a:solidFill>
          <a:ln w="0">
            <a:solidFill>
              <a:srgbClr val="bf0041"/>
            </a:solidFill>
          </a:ln>
        </p:spPr>
        <p:style>
          <a:lnRef idx="0"/>
          <a:fillRef idx="0"/>
          <a:effectRef idx="0"/>
          <a:fontRef idx="minor"/>
        </p:style>
      </p:sp>
      <p:sp>
        <p:nvSpPr>
          <p:cNvPr id="426" name=""/>
          <p:cNvSpPr/>
          <p:nvPr/>
        </p:nvSpPr>
        <p:spPr>
          <a:xfrm>
            <a:off x="1404000" y="5616000"/>
            <a:ext cx="537480" cy="357480"/>
          </a:xfrm>
          <a:prstGeom prst="rect">
            <a:avLst/>
          </a:prstGeom>
          <a:solidFill>
            <a:srgbClr val="ffffff"/>
          </a:solidFill>
          <a:ln w="0">
            <a:solidFill>
              <a:srgbClr val="bf0041"/>
            </a:solidFill>
          </a:ln>
        </p:spPr>
        <p:style>
          <a:lnRef idx="0"/>
          <a:fillRef idx="0"/>
          <a:effectRef idx="0"/>
          <a:fontRef idx="minor"/>
        </p:style>
      </p:sp>
      <p:sp>
        <p:nvSpPr>
          <p:cNvPr id="427" name=""/>
          <p:cNvSpPr/>
          <p:nvPr/>
        </p:nvSpPr>
        <p:spPr>
          <a:xfrm>
            <a:off x="7632000" y="5508000"/>
            <a:ext cx="537480" cy="357480"/>
          </a:xfrm>
          <a:prstGeom prst="rect">
            <a:avLst/>
          </a:prstGeom>
          <a:solidFill>
            <a:srgbClr val="ffffff"/>
          </a:solidFill>
          <a:ln w="0">
            <a:solidFill>
              <a:srgbClr val="bf0041"/>
            </a:solidFill>
          </a:ln>
        </p:spPr>
        <p:style>
          <a:lnRef idx="0"/>
          <a:fillRef idx="0"/>
          <a:effectRef idx="0"/>
          <a:fontRef idx="minor"/>
        </p:style>
      </p:sp>
      <p:sp>
        <p:nvSpPr>
          <p:cNvPr id="428" name=""/>
          <p:cNvSpPr txBox="1"/>
          <p:nvPr/>
        </p:nvSpPr>
        <p:spPr>
          <a:xfrm>
            <a:off x="5319000" y="1178640"/>
            <a:ext cx="1554120" cy="45000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rPr>
              <a:t>Activity </a:t>
            </a:r>
            <a:endParaRPr b="1" lang="en-PH" sz="2000" spc="-1" strike="noStrike">
              <a:solidFill>
                <a:srgbClr val="c9211e"/>
              </a:solidFill>
              <a:latin typeface="Lato"/>
            </a:endParaRPr>
          </a:p>
        </p:txBody>
      </p:sp>
      <p:sp>
        <p:nvSpPr>
          <p:cNvPr id="429" name=""/>
          <p:cNvSpPr txBox="1"/>
          <p:nvPr/>
        </p:nvSpPr>
        <p:spPr>
          <a:xfrm>
            <a:off x="2700360" y="360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
          <p:cNvSpPr/>
          <p:nvPr/>
        </p:nvSpPr>
        <p:spPr>
          <a:xfrm>
            <a:off x="7560000" y="2160000"/>
            <a:ext cx="2553480" cy="143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A bee visits the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flower and its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body rubs off on</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pollen.</a:t>
            </a:r>
            <a:endParaRPr b="0" lang="en-PH" sz="1800" spc="-1" strike="noStrike">
              <a:latin typeface="Arial"/>
            </a:endParaRPr>
          </a:p>
        </p:txBody>
      </p:sp>
      <p:sp>
        <p:nvSpPr>
          <p:cNvPr id="431" name=""/>
          <p:cNvSpPr/>
          <p:nvPr/>
        </p:nvSpPr>
        <p:spPr>
          <a:xfrm>
            <a:off x="4536000" y="4068000"/>
            <a:ext cx="2553480" cy="161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The bee visits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another flower,</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and the pollen</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transfers to the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stigma.</a:t>
            </a:r>
            <a:endParaRPr b="0" lang="en-PH" sz="1800" spc="-1" strike="noStrike">
              <a:latin typeface="Arial"/>
            </a:endParaRPr>
          </a:p>
        </p:txBody>
      </p:sp>
      <p:sp>
        <p:nvSpPr>
          <p:cNvPr id="432" name=""/>
          <p:cNvSpPr/>
          <p:nvPr/>
        </p:nvSpPr>
        <p:spPr>
          <a:xfrm>
            <a:off x="1440000" y="4068000"/>
            <a:ext cx="2553480" cy="161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Enough moisture,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air, and water are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available. The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seed germinates.</a:t>
            </a:r>
            <a:endParaRPr b="0" lang="en-PH" sz="1800" spc="-1" strike="noStrike">
              <a:latin typeface="Arial"/>
            </a:endParaRPr>
          </a:p>
        </p:txBody>
      </p:sp>
      <p:sp>
        <p:nvSpPr>
          <p:cNvPr id="433" name=""/>
          <p:cNvSpPr/>
          <p:nvPr/>
        </p:nvSpPr>
        <p:spPr>
          <a:xfrm>
            <a:off x="1440000" y="2160000"/>
            <a:ext cx="2553480" cy="143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Seed is dispersed</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to a new location.</a:t>
            </a:r>
            <a:endParaRPr b="0" lang="en-PH" sz="1800" spc="-1" strike="noStrike">
              <a:latin typeface="Arial"/>
            </a:endParaRPr>
          </a:p>
        </p:txBody>
      </p:sp>
      <p:sp>
        <p:nvSpPr>
          <p:cNvPr id="434" name=""/>
          <p:cNvSpPr/>
          <p:nvPr/>
        </p:nvSpPr>
        <p:spPr>
          <a:xfrm>
            <a:off x="4500000" y="2160000"/>
            <a:ext cx="2553480" cy="143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Plant grows and</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eventually bears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flowers.</a:t>
            </a:r>
            <a:endParaRPr b="0" lang="en-PH" sz="1800" spc="-1" strike="noStrike">
              <a:latin typeface="Arial"/>
            </a:endParaRPr>
          </a:p>
        </p:txBody>
      </p:sp>
      <p:sp>
        <p:nvSpPr>
          <p:cNvPr id="435" name=""/>
          <p:cNvSpPr/>
          <p:nvPr/>
        </p:nvSpPr>
        <p:spPr>
          <a:xfrm>
            <a:off x="7632000" y="4068000"/>
            <a:ext cx="2553480" cy="1617480"/>
          </a:xfrm>
          <a:prstGeom prst="rect">
            <a:avLst/>
          </a:prstGeom>
          <a:solidFill>
            <a:srgbClr val="ffffff"/>
          </a:solidFill>
          <a:ln w="0">
            <a:solidFill>
              <a:srgbClr val="3465a4"/>
            </a:solidFill>
          </a:ln>
        </p:spPr>
        <p:style>
          <a:lnRef idx="0"/>
          <a:fillRef idx="0"/>
          <a:effectRef idx="0"/>
          <a:fontRef idx="minor"/>
        </p:style>
        <p:txBody>
          <a:bodyPr lIns="90000" rIns="90000" tIns="45000" bIns="45000" anchor="ctr">
            <a:noAutofit/>
          </a:bodyPr>
          <a:p>
            <a:pPr algn="ctr">
              <a:lnSpc>
                <a:spcPct val="100000"/>
              </a:lnSpc>
              <a:buNone/>
            </a:pPr>
            <a:r>
              <a:rPr b="0" lang="en-PH" sz="1800" spc="-1" strike="noStrike">
                <a:solidFill>
                  <a:srgbClr val="000000"/>
                </a:solidFill>
                <a:latin typeface="Lato"/>
                <a:ea typeface="DejaVu Sans"/>
              </a:rPr>
              <a:t>The flower dies,</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and the seed pod</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develops. Some</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plants develop a</a:t>
            </a:r>
            <a:endParaRPr b="0" lang="en-PH" sz="1800" spc="-1" strike="noStrike">
              <a:latin typeface="Arial"/>
            </a:endParaRPr>
          </a:p>
          <a:p>
            <a:pPr algn="ctr">
              <a:lnSpc>
                <a:spcPct val="100000"/>
              </a:lnSpc>
              <a:buNone/>
            </a:pPr>
            <a:r>
              <a:rPr b="0" lang="en-PH" sz="1800" spc="-1" strike="noStrike">
                <a:solidFill>
                  <a:srgbClr val="000000"/>
                </a:solidFill>
                <a:latin typeface="Lato"/>
                <a:ea typeface="DejaVu Sans"/>
              </a:rPr>
              <a:t>fruit with seeds.</a:t>
            </a:r>
            <a:endParaRPr b="0" lang="en-PH" sz="1800" spc="-1" strike="noStrike">
              <a:latin typeface="Arial"/>
            </a:endParaRPr>
          </a:p>
        </p:txBody>
      </p:sp>
      <p:sp>
        <p:nvSpPr>
          <p:cNvPr id="436" name=""/>
          <p:cNvSpPr/>
          <p:nvPr/>
        </p:nvSpPr>
        <p:spPr>
          <a:xfrm>
            <a:off x="1152000" y="3384000"/>
            <a:ext cx="537480" cy="357480"/>
          </a:xfrm>
          <a:prstGeom prst="rect">
            <a:avLst/>
          </a:prstGeom>
          <a:solidFill>
            <a:srgbClr val="ffffff"/>
          </a:solidFill>
          <a:ln w="0">
            <a:solidFill>
              <a:srgbClr val="bf0041"/>
            </a:solid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solidFill>
                  <a:srgbClr val="000000"/>
                </a:solidFill>
                <a:latin typeface="Arial"/>
                <a:ea typeface="DejaVu Sans"/>
              </a:rPr>
              <a:t>1</a:t>
            </a:r>
            <a:endParaRPr b="0" lang="en-PH" sz="1800" spc="-1" strike="noStrike">
              <a:latin typeface="Arial"/>
            </a:endParaRPr>
          </a:p>
        </p:txBody>
      </p:sp>
      <p:sp>
        <p:nvSpPr>
          <p:cNvPr id="437" name=""/>
          <p:cNvSpPr/>
          <p:nvPr/>
        </p:nvSpPr>
        <p:spPr>
          <a:xfrm>
            <a:off x="4212000" y="3384000"/>
            <a:ext cx="537480" cy="357480"/>
          </a:xfrm>
          <a:prstGeom prst="rect">
            <a:avLst/>
          </a:prstGeom>
          <a:solidFill>
            <a:srgbClr val="ffffff"/>
          </a:solidFill>
          <a:ln w="0">
            <a:solidFill>
              <a:srgbClr val="bf0041"/>
            </a:solid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solidFill>
                  <a:srgbClr val="000000"/>
                </a:solidFill>
                <a:latin typeface="Arial"/>
                <a:ea typeface="DejaVu Sans"/>
              </a:rPr>
              <a:t>3</a:t>
            </a:r>
            <a:endParaRPr b="0" lang="en-PH" sz="1800" spc="-1" strike="noStrike">
              <a:latin typeface="Arial"/>
            </a:endParaRPr>
          </a:p>
        </p:txBody>
      </p:sp>
      <p:sp>
        <p:nvSpPr>
          <p:cNvPr id="438" name=""/>
          <p:cNvSpPr/>
          <p:nvPr/>
        </p:nvSpPr>
        <p:spPr>
          <a:xfrm>
            <a:off x="4284000" y="5400000"/>
            <a:ext cx="537480" cy="357480"/>
          </a:xfrm>
          <a:prstGeom prst="rect">
            <a:avLst/>
          </a:prstGeom>
          <a:solidFill>
            <a:srgbClr val="ffffff"/>
          </a:solidFill>
          <a:ln w="0">
            <a:solidFill>
              <a:srgbClr val="bf0041"/>
            </a:solid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solidFill>
                  <a:srgbClr val="000000"/>
                </a:solidFill>
                <a:latin typeface="Arial"/>
                <a:ea typeface="DejaVu Sans"/>
              </a:rPr>
              <a:t>5</a:t>
            </a:r>
            <a:endParaRPr b="0" lang="en-PH" sz="1800" spc="-1" strike="noStrike">
              <a:latin typeface="Arial"/>
            </a:endParaRPr>
          </a:p>
        </p:txBody>
      </p:sp>
      <p:sp>
        <p:nvSpPr>
          <p:cNvPr id="439" name=""/>
          <p:cNvSpPr/>
          <p:nvPr/>
        </p:nvSpPr>
        <p:spPr>
          <a:xfrm>
            <a:off x="7308000" y="3348000"/>
            <a:ext cx="537480" cy="357480"/>
          </a:xfrm>
          <a:prstGeom prst="rect">
            <a:avLst/>
          </a:prstGeom>
          <a:solidFill>
            <a:srgbClr val="ffffff"/>
          </a:solidFill>
          <a:ln w="0">
            <a:solidFill>
              <a:srgbClr val="bf0041"/>
            </a:solid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solidFill>
                  <a:srgbClr val="000000"/>
                </a:solidFill>
                <a:latin typeface="Arial"/>
                <a:ea typeface="DejaVu Sans"/>
              </a:rPr>
              <a:t>4</a:t>
            </a:r>
            <a:endParaRPr b="0" lang="en-PH" sz="1800" spc="-1" strike="noStrike">
              <a:latin typeface="Arial"/>
            </a:endParaRPr>
          </a:p>
        </p:txBody>
      </p:sp>
      <p:sp>
        <p:nvSpPr>
          <p:cNvPr id="440" name=""/>
          <p:cNvSpPr/>
          <p:nvPr/>
        </p:nvSpPr>
        <p:spPr>
          <a:xfrm>
            <a:off x="1152000" y="5400000"/>
            <a:ext cx="537480" cy="357480"/>
          </a:xfrm>
          <a:prstGeom prst="rect">
            <a:avLst/>
          </a:prstGeom>
          <a:solidFill>
            <a:srgbClr val="ffffff"/>
          </a:solidFill>
          <a:ln w="0">
            <a:solidFill>
              <a:srgbClr val="bf0041"/>
            </a:solid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solidFill>
                  <a:srgbClr val="000000"/>
                </a:solidFill>
                <a:latin typeface="Arial"/>
                <a:ea typeface="DejaVu Sans"/>
              </a:rPr>
              <a:t>2</a:t>
            </a:r>
            <a:endParaRPr b="0" lang="en-PH" sz="1800" spc="-1" strike="noStrike">
              <a:latin typeface="Arial"/>
            </a:endParaRPr>
          </a:p>
        </p:txBody>
      </p:sp>
      <p:sp>
        <p:nvSpPr>
          <p:cNvPr id="441" name=""/>
          <p:cNvSpPr/>
          <p:nvPr/>
        </p:nvSpPr>
        <p:spPr>
          <a:xfrm>
            <a:off x="7344000" y="5400000"/>
            <a:ext cx="537480" cy="357480"/>
          </a:xfrm>
          <a:prstGeom prst="rect">
            <a:avLst/>
          </a:prstGeom>
          <a:solidFill>
            <a:srgbClr val="ffffff"/>
          </a:solidFill>
          <a:ln w="0">
            <a:solidFill>
              <a:srgbClr val="bf0041"/>
            </a:solidFill>
          </a:ln>
        </p:spPr>
        <p:style>
          <a:lnRef idx="0"/>
          <a:fillRef idx="0"/>
          <a:effectRef idx="0"/>
          <a:fontRef idx="minor"/>
        </p:style>
        <p:txBody>
          <a:bodyPr lIns="90000" rIns="90000" tIns="45000" bIns="45000" anchor="ctr">
            <a:noAutofit/>
          </a:bodyPr>
          <a:p>
            <a:pPr algn="ctr">
              <a:lnSpc>
                <a:spcPct val="100000"/>
              </a:lnSpc>
              <a:buNone/>
            </a:pPr>
            <a:r>
              <a:rPr b="1" lang="en-PH" sz="1800" spc="-1" strike="noStrike">
                <a:solidFill>
                  <a:srgbClr val="000000"/>
                </a:solidFill>
                <a:latin typeface="Arial"/>
                <a:ea typeface="DejaVu Sans"/>
              </a:rPr>
              <a:t>6</a:t>
            </a:r>
            <a:endParaRPr b="0" lang="en-PH" sz="1800" spc="-1" strike="noStrike">
              <a:latin typeface="Arial"/>
            </a:endParaRPr>
          </a:p>
        </p:txBody>
      </p:sp>
      <p:sp>
        <p:nvSpPr>
          <p:cNvPr id="442" name=""/>
          <p:cNvSpPr txBox="1"/>
          <p:nvPr/>
        </p:nvSpPr>
        <p:spPr>
          <a:xfrm>
            <a:off x="5129280" y="1440000"/>
            <a:ext cx="1933200" cy="450360"/>
          </a:xfrm>
          <a:prstGeom prst="rect">
            <a:avLst/>
          </a:prstGeom>
          <a:noFill/>
          <a:ln w="0">
            <a:noFill/>
          </a:ln>
        </p:spPr>
        <p:txBody>
          <a:bodyPr lIns="90000" rIns="90000" tIns="45000" bIns="45000" anchor="t">
            <a:noAutofit/>
          </a:bodyPr>
          <a:p>
            <a:pPr algn="ctr">
              <a:buNone/>
            </a:pPr>
            <a:r>
              <a:rPr b="1" lang="en-PH" sz="2000" spc="-1" strike="noStrike">
                <a:solidFill>
                  <a:srgbClr val="c9211e"/>
                </a:solidFill>
                <a:latin typeface="Lato"/>
                <a:ea typeface="Ð®@ìþ"/>
              </a:rPr>
              <a:t>Answer Key </a:t>
            </a:r>
            <a:endParaRPr b="0" lang="en-PH" sz="2000" spc="-1" strike="noStrike">
              <a:latin typeface="Lato"/>
            </a:endParaRPr>
          </a:p>
        </p:txBody>
      </p:sp>
      <p:sp>
        <p:nvSpPr>
          <p:cNvPr id="443" name=""/>
          <p:cNvSpPr txBox="1"/>
          <p:nvPr/>
        </p:nvSpPr>
        <p:spPr>
          <a:xfrm>
            <a:off x="271332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
          <p:cNvSpPr/>
          <p:nvPr/>
        </p:nvSpPr>
        <p:spPr>
          <a:xfrm>
            <a:off x="720000" y="360000"/>
            <a:ext cx="9167400" cy="707400"/>
          </a:xfrm>
          <a:prstGeom prst="rect">
            <a:avLst/>
          </a:prstGeom>
          <a:noFill/>
          <a:ln w="0">
            <a:noFill/>
          </a:ln>
        </p:spPr>
        <p:style>
          <a:lnRef idx="0"/>
          <a:fillRef idx="0"/>
          <a:effectRef idx="0"/>
          <a:fontRef idx="minor"/>
        </p:style>
      </p:sp>
      <p:sp>
        <p:nvSpPr>
          <p:cNvPr id="384" name=""/>
          <p:cNvSpPr/>
          <p:nvPr/>
        </p:nvSpPr>
        <p:spPr>
          <a:xfrm>
            <a:off x="7560000" y="5400000"/>
            <a:ext cx="2873880" cy="340200"/>
          </a:xfrm>
          <a:prstGeom prst="rect">
            <a:avLst/>
          </a:prstGeom>
          <a:noFill/>
          <a:ln w="0">
            <a:noFill/>
          </a:ln>
        </p:spPr>
        <p:style>
          <a:lnRef idx="0"/>
          <a:fillRef idx="0"/>
          <a:effectRef idx="0"/>
          <a:fontRef idx="minor"/>
        </p:style>
      </p:sp>
      <p:sp>
        <p:nvSpPr>
          <p:cNvPr id="385" name=""/>
          <p:cNvSpPr/>
          <p:nvPr/>
        </p:nvSpPr>
        <p:spPr>
          <a:xfrm>
            <a:off x="10260000" y="5746320"/>
            <a:ext cx="174600" cy="340200"/>
          </a:xfrm>
          <a:prstGeom prst="rect">
            <a:avLst/>
          </a:prstGeom>
          <a:noFill/>
          <a:ln w="0">
            <a:noFill/>
          </a:ln>
        </p:spPr>
        <p:style>
          <a:lnRef idx="0"/>
          <a:fillRef idx="0"/>
          <a:effectRef idx="0"/>
          <a:fontRef idx="minor"/>
        </p:style>
      </p:sp>
      <p:pic>
        <p:nvPicPr>
          <p:cNvPr id="386" name="" descr=""/>
          <p:cNvPicPr/>
          <p:nvPr/>
        </p:nvPicPr>
        <p:blipFill>
          <a:blip r:embed="rId1"/>
          <a:stretch/>
        </p:blipFill>
        <p:spPr>
          <a:xfrm>
            <a:off x="2966760" y="3965400"/>
            <a:ext cx="6258600" cy="1974600"/>
          </a:xfrm>
          <a:prstGeom prst="rect">
            <a:avLst/>
          </a:prstGeom>
          <a:ln w="29160">
            <a:solidFill>
              <a:srgbClr val="00a933"/>
            </a:solidFill>
            <a:round/>
          </a:ln>
        </p:spPr>
      </p:pic>
      <p:sp>
        <p:nvSpPr>
          <p:cNvPr id="387" name=""/>
          <p:cNvSpPr txBox="1"/>
          <p:nvPr/>
        </p:nvSpPr>
        <p:spPr>
          <a:xfrm>
            <a:off x="469440" y="1800000"/>
            <a:ext cx="11253240" cy="197496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	</a:t>
            </a:r>
            <a:r>
              <a:rPr b="0" lang="en-PH" sz="1800" spc="-1" strike="noStrike">
                <a:latin typeface="Lato"/>
              </a:rPr>
              <a:t>Flowering plants carry out sexual reproduction and can reproduce from seeds. Pollination, fertilization, seed formation, and germination are the processes involved </a:t>
            </a:r>
            <a:r>
              <a:rPr b="0" lang="en-PH" sz="1800" spc="-1" strike="noStrike">
                <a:latin typeface="Lato"/>
                <a:ea typeface="Ð®@ìþ"/>
              </a:rPr>
              <a:t>in the life cycle of a flowering plant.</a:t>
            </a:r>
            <a:endParaRPr b="0" lang="en-PH" sz="1800" spc="-1" strike="noStrike">
              <a:latin typeface="Arial"/>
            </a:endParaRPr>
          </a:p>
          <a:p>
            <a:pPr algn="just">
              <a:buNone/>
            </a:pPr>
            <a:r>
              <a:rPr b="0" lang="en-PH" sz="1800" spc="-1" strike="noStrike">
                <a:latin typeface="Lato"/>
                <a:ea typeface="Ð®@ìþ"/>
              </a:rPr>
              <a:t> </a:t>
            </a:r>
            <a:r>
              <a:rPr b="0" lang="en-PH" sz="1800" spc="-1" strike="noStrike">
                <a:latin typeface="Lato"/>
                <a:ea typeface="Ð®@ìþ"/>
              </a:rPr>
              <a:t>	</a:t>
            </a:r>
            <a:r>
              <a:rPr b="0" lang="en-PH" sz="1800" spc="-1" strike="noStrike">
                <a:latin typeface="Lato"/>
                <a:ea typeface="Ð®@ìþ"/>
              </a:rPr>
              <a:t>Most flowers have male and female parts. The male part is the </a:t>
            </a:r>
            <a:r>
              <a:rPr b="1" lang="en-PH" sz="1800" spc="-1" strike="noStrike">
                <a:latin typeface="Lato"/>
                <a:ea typeface="Ð®@ìþ"/>
              </a:rPr>
              <a:t>stamen</a:t>
            </a:r>
            <a:r>
              <a:rPr b="0" lang="en-PH" sz="1800" spc="-1" strike="noStrike">
                <a:latin typeface="Lato"/>
                <a:ea typeface="Ð®@ìþ"/>
              </a:rPr>
              <a:t>, which includes the anther. The</a:t>
            </a:r>
            <a:r>
              <a:rPr b="1" lang="en-PH" sz="1800" spc="-1" strike="noStrike">
                <a:latin typeface="Lato"/>
                <a:ea typeface="Ð®@ìþ"/>
              </a:rPr>
              <a:t> anther</a:t>
            </a:r>
            <a:r>
              <a:rPr b="0" lang="en-PH" sz="1800" spc="-1" strike="noStrike">
                <a:latin typeface="Lato"/>
                <a:ea typeface="Ð®@ìþ"/>
              </a:rPr>
              <a:t> makes pollen that has the male sex cells. The female part of a flower is the pistil, which includes the stigma, style, and ovary. The</a:t>
            </a:r>
            <a:r>
              <a:rPr b="1" lang="en-PH" sz="1800" spc="-1" strike="noStrike">
                <a:latin typeface="Lato"/>
                <a:ea typeface="Ð®@ìþ"/>
              </a:rPr>
              <a:t> pistil</a:t>
            </a:r>
            <a:r>
              <a:rPr b="0" lang="en-PH" sz="1800" spc="-1" strike="noStrike">
                <a:latin typeface="Lato"/>
                <a:ea typeface="Ð®@ìþ"/>
              </a:rPr>
              <a:t> makes the female sex cells or eggs. The ovary stores the </a:t>
            </a:r>
            <a:r>
              <a:rPr b="1" lang="en-PH" sz="1800" spc="-1" strike="noStrike">
                <a:latin typeface="Lato"/>
                <a:ea typeface="Ð®@ìþ"/>
              </a:rPr>
              <a:t>eggs</a:t>
            </a:r>
            <a:r>
              <a:rPr b="0" lang="en-PH" sz="1800" spc="-1" strike="noStrike">
                <a:latin typeface="Lato"/>
                <a:ea typeface="Ð®@ìþ"/>
              </a:rPr>
              <a:t>. To reproduce, flowering plants combine the male and female sex cells.</a:t>
            </a:r>
            <a:endParaRPr b="0" lang="en-PH" sz="1800" spc="-1" strike="noStrike">
              <a:latin typeface="Arial"/>
            </a:endParaRPr>
          </a:p>
        </p:txBody>
      </p:sp>
      <p:sp>
        <p:nvSpPr>
          <p:cNvPr id="388" name=""/>
          <p:cNvSpPr txBox="1"/>
          <p:nvPr/>
        </p:nvSpPr>
        <p:spPr>
          <a:xfrm>
            <a:off x="270000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9" name="PlaceHolder 1"/>
          <p:cNvSpPr>
            <a:spLocks noGrp="1"/>
          </p:cNvSpPr>
          <p:nvPr>
            <p:ph/>
          </p:nvPr>
        </p:nvSpPr>
        <p:spPr>
          <a:xfrm>
            <a:off x="425880" y="2160000"/>
            <a:ext cx="11340000" cy="2880000"/>
          </a:xfrm>
          <a:prstGeom prst="rect">
            <a:avLst/>
          </a:prstGeom>
          <a:noFill/>
          <a:ln w="0">
            <a:noFill/>
          </a:ln>
        </p:spPr>
        <p:txBody>
          <a:bodyPr lIns="90000" rIns="90000" tIns="45000" bIns="45000" anchor="t">
            <a:noAutofit/>
          </a:bodyPr>
          <a:p>
            <a:pPr algn="just">
              <a:lnSpc>
                <a:spcPct val="115000"/>
              </a:lnSpc>
              <a:spcBef>
                <a:spcPts val="1417"/>
              </a:spcBef>
              <a:buNone/>
            </a:pPr>
            <a:r>
              <a:rPr b="0" lang="en-PH" sz="1800" spc="-1" strike="noStrike">
                <a:latin typeface="Lato"/>
              </a:rPr>
              <a:t> </a:t>
            </a:r>
            <a:r>
              <a:rPr b="0" lang="en-PH" sz="1800" spc="-1" strike="noStrike">
                <a:latin typeface="Lato"/>
              </a:rPr>
              <a:t>	</a:t>
            </a:r>
            <a:r>
              <a:rPr b="0" lang="en-PH" sz="1800" spc="-1" strike="noStrike">
                <a:latin typeface="Lato"/>
              </a:rPr>
              <a:t>Plants need to get the pollen, which contains the male sex cells, to the pistil (carpel) of another flower. </a:t>
            </a:r>
            <a:r>
              <a:rPr b="1" lang="en-PH" sz="1800" spc="-1" strike="noStrike">
                <a:latin typeface="Lato"/>
              </a:rPr>
              <a:t>Pollination</a:t>
            </a:r>
            <a:r>
              <a:rPr b="0" lang="en-PH" sz="1800" spc="-1" strike="noStrike">
                <a:latin typeface="Lato"/>
              </a:rPr>
              <a:t> </a:t>
            </a:r>
            <a:r>
              <a:rPr b="0" lang="en-PH" sz="1800" spc="-1" strike="noStrike">
                <a:latin typeface="Lato"/>
                <a:ea typeface="Ð®@ìþ"/>
              </a:rPr>
              <a:t>is the first step in the process of sexual reproduction in flowering plants. It occurs when pollen grains are transferred from the anther of one flower to the stigma of the same flower or another flower of the same kind. The brightly colored flowers depend on certain types of animals to transfer their pollen.</a:t>
            </a:r>
            <a:endParaRPr b="0" lang="en-PH" sz="1800" spc="-1" strike="noStrike">
              <a:latin typeface="Arial"/>
            </a:endParaRPr>
          </a:p>
          <a:p>
            <a:pPr algn="just">
              <a:lnSpc>
                <a:spcPct val="115000"/>
              </a:lnSpc>
              <a:spcBef>
                <a:spcPts val="1417"/>
              </a:spcBef>
              <a:buNone/>
            </a:pPr>
            <a:r>
              <a:rPr b="0" lang="en-PH" sz="1800" spc="-1" strike="noStrike">
                <a:solidFill>
                  <a:srgbClr val="000000"/>
                </a:solidFill>
                <a:latin typeface="Lato"/>
                <a:ea typeface="Ð®@ìþ"/>
              </a:rPr>
              <a:t> </a:t>
            </a:r>
            <a:r>
              <a:rPr b="0" lang="en-PH" sz="1800" spc="-1" strike="noStrike">
                <a:solidFill>
                  <a:srgbClr val="000000"/>
                </a:solidFill>
                <a:latin typeface="Lato"/>
                <a:ea typeface="Ð®@ìþ"/>
              </a:rPr>
              <a:t>	</a:t>
            </a:r>
            <a:r>
              <a:rPr b="1" lang="en-PH" sz="1800" spc="-1" strike="noStrike">
                <a:solidFill>
                  <a:srgbClr val="000000"/>
                </a:solidFill>
                <a:latin typeface="Lato"/>
                <a:ea typeface="Ð®@ìþ"/>
              </a:rPr>
              <a:t>Pollinators</a:t>
            </a:r>
            <a:r>
              <a:rPr b="0" lang="en-PH" sz="1800" spc="-1" strike="noStrike">
                <a:solidFill>
                  <a:srgbClr val="000000"/>
                </a:solidFill>
                <a:latin typeface="Lato"/>
                <a:ea typeface="Ð®@ìþ"/>
              </a:rPr>
              <a:t> are animals that carry pollen from one flower to another. For instance, bees suck up nectar, writer, own work, free to use which is a sugary liquid inside a flower. If the bees touch the anther, pollen sticks to their hairy bodies. When the bees transfer to the next flower, the pollen falls from the bees onto the stigma of the pistil. A gust of wind can also blow pollen from an anther to a pistil.</a:t>
            </a:r>
            <a:endParaRPr b="0" lang="en-PH" sz="1800" spc="-1" strike="noStrike">
              <a:latin typeface="Arial"/>
            </a:endParaRPr>
          </a:p>
        </p:txBody>
      </p:sp>
      <p:sp>
        <p:nvSpPr>
          <p:cNvPr id="390" name=""/>
          <p:cNvSpPr/>
          <p:nvPr/>
        </p:nvSpPr>
        <p:spPr>
          <a:xfrm>
            <a:off x="720000" y="360000"/>
            <a:ext cx="9167400" cy="707400"/>
          </a:xfrm>
          <a:prstGeom prst="rect">
            <a:avLst/>
          </a:prstGeom>
          <a:noFill/>
          <a:ln w="0">
            <a:noFill/>
          </a:ln>
        </p:spPr>
        <p:style>
          <a:lnRef idx="0"/>
          <a:fillRef idx="0"/>
          <a:effectRef idx="0"/>
          <a:fontRef idx="minor"/>
        </p:style>
      </p:sp>
      <p:sp>
        <p:nvSpPr>
          <p:cNvPr id="391" name=""/>
          <p:cNvSpPr txBox="1"/>
          <p:nvPr/>
        </p:nvSpPr>
        <p:spPr>
          <a:xfrm>
            <a:off x="270036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392" name=""/>
          <p:cNvGraphicFramePr/>
          <p:nvPr/>
        </p:nvGraphicFramePr>
        <p:xfrm>
          <a:off x="888480" y="2555640"/>
          <a:ext cx="10513440" cy="3384360"/>
        </p:xfrm>
        <a:graphic>
          <a:graphicData uri="http://schemas.openxmlformats.org/drawingml/2006/table">
            <a:tbl>
              <a:tblPr/>
              <a:tblGrid>
                <a:gridCol w="2410920"/>
                <a:gridCol w="4523400"/>
                <a:gridCol w="3579480"/>
              </a:tblGrid>
              <a:tr h="594000">
                <a:tc>
                  <a:tcPr anchor="t"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gn="ctr">
                        <a:lnSpc>
                          <a:spcPct val="100000"/>
                        </a:lnSpc>
                        <a:buNone/>
                      </a:pPr>
                      <a:r>
                        <a:rPr b="1" lang="en-PH" sz="1800" spc="-1" strike="noStrike">
                          <a:latin typeface="Lato"/>
                        </a:rPr>
                        <a:t>Self-pollination</a:t>
                      </a:r>
                      <a:endParaRPr b="0" lang="en-PH" sz="18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gn="ctr">
                        <a:lnSpc>
                          <a:spcPct val="100000"/>
                        </a:lnSpc>
                        <a:buNone/>
                      </a:pPr>
                      <a:r>
                        <a:rPr b="1" lang="en-PH" sz="1800" spc="-1" strike="noStrike">
                          <a:latin typeface="Lato"/>
                        </a:rPr>
                        <a:t>Cross-pollination</a:t>
                      </a:r>
                      <a:endParaRPr b="0" lang="en-PH" sz="18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r h="1576440">
                <a:tc>
                  <a:txBody>
                    <a:bodyPr lIns="90000" rIns="90000" anchor="ctr">
                      <a:noAutofit/>
                    </a:bodyPr>
                    <a:p>
                      <a:pPr algn="ctr">
                        <a:lnSpc>
                          <a:spcPct val="100000"/>
                        </a:lnSpc>
                        <a:buNone/>
                      </a:pPr>
                      <a:r>
                        <a:rPr b="0" lang="en-PH" sz="1800" spc="-1" strike="noStrike">
                          <a:latin typeface="Lato"/>
                        </a:rPr>
                        <a:t>Flowers that are</a:t>
                      </a:r>
                      <a:endParaRPr b="0" lang="en-PH" sz="1800" spc="-1" strike="noStrike">
                        <a:latin typeface="Lato"/>
                      </a:endParaRPr>
                    </a:p>
                    <a:p>
                      <a:pPr algn="ctr">
                        <a:lnSpc>
                          <a:spcPct val="100000"/>
                        </a:lnSpc>
                        <a:buNone/>
                      </a:pPr>
                      <a:r>
                        <a:rPr b="0" lang="en-PH" sz="1800" spc="-1" strike="noStrike">
                          <a:latin typeface="Lato"/>
                        </a:rPr>
                        <a:t>involved</a:t>
                      </a:r>
                      <a:endParaRPr b="0" lang="en-PH" sz="18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800" spc="-1" strike="noStrike">
                          <a:latin typeface="Lato"/>
                        </a:rPr>
                        <a:t>Pollen grains may be transferred from the anther to the stigma of the same flower or another flower of the same plant.</a:t>
                      </a:r>
                      <a:endParaRPr b="0" lang="en-PH" sz="18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800" spc="-1" strike="noStrike">
                          <a:latin typeface="Lato"/>
                        </a:rPr>
                        <a:t>Pollen grains may be transferred from the anther of one flower to</a:t>
                      </a:r>
                      <a:endParaRPr b="0" lang="en-PH" sz="1800" spc="-1" strike="noStrike">
                        <a:latin typeface="Lato"/>
                      </a:endParaRPr>
                    </a:p>
                    <a:p>
                      <a:pPr>
                        <a:lnSpc>
                          <a:spcPct val="100000"/>
                        </a:lnSpc>
                        <a:buNone/>
                      </a:pPr>
                      <a:r>
                        <a:rPr b="0" lang="en-PH" sz="1800" spc="-1" strike="noStrike">
                          <a:latin typeface="Lato"/>
                        </a:rPr>
                        <a:t>the stigma of another flower of</a:t>
                      </a:r>
                      <a:endParaRPr b="0" lang="en-PH" sz="1800" spc="-1" strike="noStrike">
                        <a:latin typeface="Lato"/>
                      </a:endParaRPr>
                    </a:p>
                    <a:p>
                      <a:pPr>
                        <a:lnSpc>
                          <a:spcPct val="100000"/>
                        </a:lnSpc>
                        <a:buNone/>
                      </a:pPr>
                      <a:r>
                        <a:rPr b="0" lang="en-PH" sz="1800" spc="-1" strike="noStrike">
                          <a:latin typeface="Lato"/>
                        </a:rPr>
                        <a:t>another plant of the same kind.</a:t>
                      </a:r>
                      <a:endParaRPr b="0" lang="en-PH" sz="18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r h="1213920">
                <a:tc>
                  <a:txBody>
                    <a:bodyPr lIns="90000" rIns="90000" anchor="ctr">
                      <a:noAutofit/>
                    </a:bodyPr>
                    <a:p>
                      <a:pPr algn="ctr">
                        <a:lnSpc>
                          <a:spcPct val="100000"/>
                        </a:lnSpc>
                        <a:buNone/>
                      </a:pPr>
                      <a:r>
                        <a:rPr b="0" lang="en-PH" sz="1800" spc="-1" strike="noStrike">
                          <a:latin typeface="Lato"/>
                        </a:rPr>
                        <a:t>Importance</a:t>
                      </a:r>
                      <a:endParaRPr b="0" lang="en-PH" sz="18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800" spc="-1" strike="noStrike">
                          <a:latin typeface="Lato"/>
                        </a:rPr>
                        <a:t>Pollinators like insects, birds, or wind are not needed/essential.</a:t>
                      </a:r>
                      <a:endParaRPr b="0" lang="en-PH" sz="18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800" spc="-1" strike="noStrike">
                          <a:latin typeface="Lato"/>
                        </a:rPr>
                        <a:t>Better quality of plants may form when the good qualities from the two-parent plants are combined.</a:t>
                      </a:r>
                      <a:endParaRPr b="0" lang="en-PH" sz="18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bl>
          </a:graphicData>
        </a:graphic>
      </p:graphicFrame>
      <p:sp>
        <p:nvSpPr>
          <p:cNvPr id="393" name=""/>
          <p:cNvSpPr txBox="1"/>
          <p:nvPr/>
        </p:nvSpPr>
        <p:spPr>
          <a:xfrm>
            <a:off x="1686240" y="2091960"/>
            <a:ext cx="8753760" cy="463680"/>
          </a:xfrm>
          <a:prstGeom prst="rect">
            <a:avLst/>
          </a:prstGeom>
          <a:noFill/>
          <a:ln w="0">
            <a:noFill/>
          </a:ln>
        </p:spPr>
        <p:txBody>
          <a:bodyPr lIns="90000" rIns="90000" tIns="45000" bIns="45000" anchor="t">
            <a:noAutofit/>
          </a:bodyPr>
          <a:p>
            <a:r>
              <a:rPr b="0" lang="en-PH" sz="2000" spc="-1" strike="noStrike">
                <a:solidFill>
                  <a:srgbClr val="000000"/>
                </a:solidFill>
                <a:latin typeface="Lato"/>
              </a:rPr>
              <a:t>	</a:t>
            </a:r>
            <a:r>
              <a:rPr b="0" lang="en-PH" sz="2000" spc="-1" strike="noStrike">
                <a:solidFill>
                  <a:srgbClr val="000000"/>
                </a:solidFill>
                <a:latin typeface="Lato"/>
              </a:rPr>
              <a:t>Pollination may occur in two ways: self-pollination and cross-pollination. </a:t>
            </a:r>
            <a:endParaRPr b="0" lang="en-PH" sz="2000" spc="-1" strike="noStrike">
              <a:latin typeface="Arial"/>
            </a:endParaRPr>
          </a:p>
        </p:txBody>
      </p:sp>
      <p:sp>
        <p:nvSpPr>
          <p:cNvPr id="394" name=""/>
          <p:cNvSpPr txBox="1"/>
          <p:nvPr/>
        </p:nvSpPr>
        <p:spPr>
          <a:xfrm>
            <a:off x="4675320" y="1620000"/>
            <a:ext cx="2841120" cy="483840"/>
          </a:xfrm>
          <a:prstGeom prst="rect">
            <a:avLst/>
          </a:prstGeom>
          <a:noFill/>
          <a:ln w="0">
            <a:noFill/>
          </a:ln>
        </p:spPr>
        <p:txBody>
          <a:bodyPr lIns="90000" rIns="90000" tIns="45000" bIns="45000" anchor="t">
            <a:noAutofit/>
          </a:bodyPr>
          <a:p>
            <a:pPr algn="ctr">
              <a:buNone/>
            </a:pPr>
            <a:r>
              <a:rPr b="1" lang="en-PH" sz="1800" spc="-1" strike="noStrike">
                <a:solidFill>
                  <a:srgbClr val="000000"/>
                </a:solidFill>
                <a:latin typeface="Lato"/>
              </a:rPr>
              <a:t>Types of Pollination</a:t>
            </a:r>
            <a:endParaRPr b="0" lang="en-PH" sz="1800" spc="-1" strike="noStrike">
              <a:latin typeface="Arial"/>
            </a:endParaRPr>
          </a:p>
        </p:txBody>
      </p:sp>
      <p:sp>
        <p:nvSpPr>
          <p:cNvPr id="395" name=""/>
          <p:cNvSpPr txBox="1"/>
          <p:nvPr/>
        </p:nvSpPr>
        <p:spPr>
          <a:xfrm>
            <a:off x="270036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6" name="PlaceHolder 1"/>
          <p:cNvSpPr>
            <a:spLocks noGrp="1"/>
          </p:cNvSpPr>
          <p:nvPr>
            <p:ph/>
          </p:nvPr>
        </p:nvSpPr>
        <p:spPr>
          <a:xfrm>
            <a:off x="720000" y="1819800"/>
            <a:ext cx="10793520" cy="1240200"/>
          </a:xfrm>
          <a:prstGeom prst="rect">
            <a:avLst/>
          </a:prstGeom>
          <a:noFill/>
          <a:ln w="0">
            <a:noFill/>
          </a:ln>
        </p:spPr>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	</a:t>
            </a:r>
            <a:r>
              <a:rPr b="0" lang="en-PH" sz="1800" spc="-1" strike="noStrike">
                <a:latin typeface="Lato"/>
              </a:rPr>
              <a:t>Many plants favor </a:t>
            </a:r>
            <a:r>
              <a:rPr b="1" lang="en-PH" sz="1800" spc="-1" strike="noStrike">
                <a:latin typeface="Lato"/>
              </a:rPr>
              <a:t>cross-pollination</a:t>
            </a:r>
            <a:r>
              <a:rPr b="0" lang="en-PH" sz="1800" spc="-1" strike="noStrike">
                <a:latin typeface="Lato"/>
              </a:rPr>
              <a:t>. It is a process whereby the pollen must be transferred to the stigma of another plant if sexual reproduction is to take place. It is where the flowers depend on their pollinators. </a:t>
            </a:r>
            <a:r>
              <a:rPr b="1" lang="en-PH" sz="1800" spc="-1" strike="noStrike">
                <a:latin typeface="Lato"/>
              </a:rPr>
              <a:t>Self-pollination</a:t>
            </a:r>
            <a:r>
              <a:rPr b="0" lang="en-PH" sz="1800" spc="-1" strike="noStrike">
                <a:latin typeface="Lato"/>
              </a:rPr>
              <a:t> occurs when the pollen is transferred from the anther to the stigmas of the same flower or the stigmas of another flower of the same plant.</a:t>
            </a:r>
            <a:endParaRPr b="0" lang="en-PH" sz="1800" spc="-1" strike="noStrike">
              <a:latin typeface="Lato"/>
            </a:endParaRPr>
          </a:p>
        </p:txBody>
      </p:sp>
      <p:pic>
        <p:nvPicPr>
          <p:cNvPr id="397" name="" descr=""/>
          <p:cNvPicPr/>
          <p:nvPr/>
        </p:nvPicPr>
        <p:blipFill>
          <a:blip r:embed="rId1"/>
          <a:stretch/>
        </p:blipFill>
        <p:spPr>
          <a:xfrm>
            <a:off x="2945880" y="3240000"/>
            <a:ext cx="6300000" cy="2848320"/>
          </a:xfrm>
          <a:prstGeom prst="rect">
            <a:avLst/>
          </a:prstGeom>
          <a:ln w="29160">
            <a:solidFill>
              <a:srgbClr val="77bc65"/>
            </a:solidFill>
            <a:round/>
          </a:ln>
        </p:spPr>
      </p:pic>
      <p:sp>
        <p:nvSpPr>
          <p:cNvPr id="398" name=""/>
          <p:cNvSpPr txBox="1"/>
          <p:nvPr/>
        </p:nvSpPr>
        <p:spPr>
          <a:xfrm>
            <a:off x="270036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99" name=""/>
          <p:cNvSpPr txBox="1"/>
          <p:nvPr/>
        </p:nvSpPr>
        <p:spPr>
          <a:xfrm>
            <a:off x="443160" y="2340000"/>
            <a:ext cx="11305800" cy="306000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People may not be aware that one-third of all the food we eat depends on bees for pollination. Most of the animals that transfer pollen from flower to flower are insects. </a:t>
            </a:r>
            <a:r>
              <a:rPr b="0" lang="en-PH" sz="1800" spc="-1" strike="noStrike">
                <a:latin typeface="Lato"/>
                <a:ea typeface="Ð®@ìþ"/>
              </a:rPr>
              <a:t>These flowers are called </a:t>
            </a:r>
            <a:r>
              <a:rPr b="1" lang="en-PH" sz="1800" spc="-1" strike="noStrike">
                <a:latin typeface="Lato"/>
                <a:ea typeface="Ð®@ìþ"/>
              </a:rPr>
              <a:t>insect-pollinated flowers.</a:t>
            </a:r>
            <a:r>
              <a:rPr b="0" lang="en-PH" sz="1800" spc="-1" strike="noStrike">
                <a:latin typeface="Lato"/>
                <a:ea typeface="Ð®@ìþ"/>
              </a:rPr>
              <a:t> The insects are attracted to the color and scent of the flowers. The flowers provide food for the insects, which visit them. At the base of the petals, there are sacks, which contain a sugary substance called </a:t>
            </a:r>
            <a:r>
              <a:rPr b="1" lang="en-PH" sz="1800" spc="-1" strike="noStrike">
                <a:latin typeface="Lato"/>
                <a:ea typeface="Ð®@ìþ"/>
              </a:rPr>
              <a:t>nectar.</a:t>
            </a:r>
            <a:endParaRPr b="0" lang="en-PH" sz="1800" spc="-1" strike="noStrike">
              <a:latin typeface="Arial"/>
            </a:endParaRPr>
          </a:p>
          <a:p>
            <a:pPr algn="just">
              <a:buNone/>
            </a:pPr>
            <a:endParaRPr b="0" lang="en-PH" sz="1800" spc="-1" strike="noStrike">
              <a:latin typeface="Arial"/>
            </a:endParaRPr>
          </a:p>
          <a:p>
            <a:pPr algn="just">
              <a:buNone/>
            </a:pPr>
            <a:r>
              <a:rPr b="0" lang="en-PH" sz="1800" spc="-1" strike="noStrike">
                <a:latin typeface="Lato"/>
                <a:ea typeface="Ð®@ìþ"/>
              </a:rPr>
              <a:t> </a:t>
            </a:r>
            <a:r>
              <a:rPr b="0" lang="en-PH" sz="1800" spc="-1" strike="noStrike">
                <a:latin typeface="Lato"/>
                <a:ea typeface="Ð®@ìþ"/>
              </a:rPr>
              <a:t>	</a:t>
            </a:r>
            <a:r>
              <a:rPr b="0" lang="en-PH" sz="1800" spc="-1" strike="noStrike">
                <a:latin typeface="Lato"/>
                <a:ea typeface="Ð®@ìþ"/>
              </a:rPr>
              <a:t>There are flowers that are small and not easily seen since they do not need to attract insects and other animal pollinators. They do not produce nectar and have no scent. Most trees and grasses have </a:t>
            </a:r>
            <a:r>
              <a:rPr b="1" lang="en-PH" sz="1800" spc="-1" strike="noStrike">
                <a:latin typeface="Lato"/>
                <a:ea typeface="Ð®@ìþ"/>
              </a:rPr>
              <a:t>wind-pollinated flowers.</a:t>
            </a:r>
            <a:endParaRPr b="0" lang="en-PH" sz="1800" spc="-1" strike="noStrike">
              <a:latin typeface="Arial"/>
            </a:endParaRPr>
          </a:p>
        </p:txBody>
      </p:sp>
      <p:sp>
        <p:nvSpPr>
          <p:cNvPr id="400" name=""/>
          <p:cNvSpPr txBox="1"/>
          <p:nvPr/>
        </p:nvSpPr>
        <p:spPr>
          <a:xfrm>
            <a:off x="4703400" y="1747440"/>
            <a:ext cx="2785320" cy="412560"/>
          </a:xfrm>
          <a:prstGeom prst="rect">
            <a:avLst/>
          </a:prstGeom>
          <a:noFill/>
          <a:ln w="0">
            <a:noFill/>
          </a:ln>
        </p:spPr>
        <p:txBody>
          <a:bodyPr lIns="90000" rIns="90000" tIns="45000" bIns="45000" anchor="t">
            <a:noAutofit/>
          </a:bodyPr>
          <a:p>
            <a:pPr algn="ctr">
              <a:buNone/>
            </a:pPr>
            <a:r>
              <a:rPr b="1" lang="en-PH" sz="1800" spc="-1" strike="noStrike">
                <a:latin typeface="Lato"/>
              </a:rPr>
              <a:t>Agents of Pollination</a:t>
            </a:r>
            <a:endParaRPr b="0" lang="en-PH" sz="1800" spc="-1" strike="noStrike">
              <a:latin typeface="Arial"/>
            </a:endParaRPr>
          </a:p>
        </p:txBody>
      </p:sp>
      <p:sp>
        <p:nvSpPr>
          <p:cNvPr id="401" name=""/>
          <p:cNvSpPr txBox="1"/>
          <p:nvPr/>
        </p:nvSpPr>
        <p:spPr>
          <a:xfrm>
            <a:off x="270036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graphicFrame>
        <p:nvGraphicFramePr>
          <p:cNvPr id="402" name=""/>
          <p:cNvGraphicFramePr/>
          <p:nvPr/>
        </p:nvGraphicFramePr>
        <p:xfrm>
          <a:off x="468000" y="1123200"/>
          <a:ext cx="11088000" cy="5652000"/>
        </p:xfrm>
        <a:graphic>
          <a:graphicData uri="http://schemas.openxmlformats.org/drawingml/2006/table">
            <a:tbl>
              <a:tblPr/>
              <a:tblGrid>
                <a:gridCol w="2612520"/>
                <a:gridCol w="4875840"/>
                <a:gridCol w="3599640"/>
              </a:tblGrid>
              <a:tr h="664200">
                <a:tc>
                  <a:txBody>
                    <a:bodyPr lIns="90000" rIns="90000" anchor="ctr">
                      <a:noAutofit/>
                    </a:bodyPr>
                    <a:p>
                      <a:pPr algn="ctr">
                        <a:lnSpc>
                          <a:spcPct val="100000"/>
                        </a:lnSpc>
                        <a:buNone/>
                      </a:pPr>
                      <a:r>
                        <a:rPr b="1" lang="en-PH" sz="1600" spc="-1" strike="noStrike">
                          <a:latin typeface="Lato"/>
                        </a:rPr>
                        <a:t>Indicators/</a:t>
                      </a:r>
                      <a:endParaRPr b="0" lang="en-PH" sz="1600" spc="-1" strike="noStrike">
                        <a:latin typeface="Lato"/>
                      </a:endParaRPr>
                    </a:p>
                    <a:p>
                      <a:pPr algn="ctr">
                        <a:lnSpc>
                          <a:spcPct val="100000"/>
                        </a:lnSpc>
                        <a:buNone/>
                      </a:pPr>
                      <a:r>
                        <a:rPr b="1" lang="en-PH" sz="1600" spc="-1" strike="noStrike">
                          <a:latin typeface="Lato"/>
                        </a:rPr>
                        <a:t>Conditions</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gn="ctr">
                        <a:lnSpc>
                          <a:spcPct val="100000"/>
                        </a:lnSpc>
                        <a:buNone/>
                      </a:pPr>
                      <a:r>
                        <a:rPr b="1" lang="en-PH" sz="1600" spc="-1" strike="noStrike">
                          <a:latin typeface="Lato"/>
                        </a:rPr>
                        <a:t>Wind Pollination</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gn="ctr">
                        <a:lnSpc>
                          <a:spcPct val="100000"/>
                        </a:lnSpc>
                        <a:buNone/>
                      </a:pPr>
                      <a:r>
                        <a:rPr b="1" lang="en-PH" sz="1600" spc="-1" strike="noStrike">
                          <a:latin typeface="Lato"/>
                        </a:rPr>
                        <a:t>Insect Pollination</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r h="538920">
                <a:tc rowSpan="3">
                  <a:txBody>
                    <a:bodyPr lIns="90000" rIns="90000" anchor="ctr">
                      <a:noAutofit/>
                    </a:bodyPr>
                    <a:p>
                      <a:pPr algn="ctr">
                        <a:lnSpc>
                          <a:spcPct val="100000"/>
                        </a:lnSpc>
                        <a:buNone/>
                      </a:pPr>
                      <a:r>
                        <a:rPr b="0" lang="en-PH" sz="1600" spc="-1" strike="noStrike">
                          <a:latin typeface="Lato"/>
                        </a:rPr>
                        <a:t>Structures of</a:t>
                      </a:r>
                      <a:endParaRPr b="0" lang="en-PH" sz="1600" spc="-1" strike="noStrike">
                        <a:latin typeface="Lato"/>
                      </a:endParaRPr>
                    </a:p>
                    <a:p>
                      <a:pPr algn="ctr">
                        <a:lnSpc>
                          <a:spcPct val="100000"/>
                        </a:lnSpc>
                        <a:buNone/>
                      </a:pPr>
                      <a:r>
                        <a:rPr b="0" lang="en-PH" sz="1600" spc="-1" strike="noStrike">
                          <a:latin typeface="Lato"/>
                        </a:rPr>
                        <a:t>Flowers</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rPr>
                        <a:t>1. small, dull-colored, and without scent</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rPr>
                        <a:t>1. big, brightly colored, fragrant to attract insects</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r h="845280">
                <a:tc vMerge="1">
                  <a:tcPr anchor="t" marL="90000" marR="90000">
                    <a:solidFill>
                      <a:srgbClr val="729fcf"/>
                    </a:solidFill>
                  </a:tcPr>
                </a:tc>
                <a:tc>
                  <a:txBody>
                    <a:bodyPr lIns="90000" rIns="90000" anchor="ctr">
                      <a:noAutofit/>
                    </a:bodyPr>
                    <a:p>
                      <a:pPr>
                        <a:lnSpc>
                          <a:spcPct val="100000"/>
                        </a:lnSpc>
                        <a:buNone/>
                      </a:pPr>
                      <a:r>
                        <a:rPr b="0" lang="en-PH" sz="1600" spc="-1" strike="noStrike">
                          <a:latin typeface="Lato"/>
                        </a:rPr>
                        <a:t>2. Anthers are hanging out of the flowers, making it easy for pollen grains to be shaken free and carried away.</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rPr>
                        <a:t>2. have anthers that are kept intact inside the flower</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r h="575280">
                <a:tc vMerge="1">
                  <a:tcPr anchor="t" marL="90000" marR="90000">
                    <a:solidFill>
                      <a:srgbClr val="729fcf"/>
                    </a:solidFill>
                  </a:tcPr>
                </a:tc>
                <a:tc>
                  <a:txBody>
                    <a:bodyPr lIns="90000" rIns="90000" anchor="ctr">
                      <a:noAutofit/>
                    </a:bodyPr>
                    <a:p>
                      <a:pPr>
                        <a:lnSpc>
                          <a:spcPct val="100000"/>
                        </a:lnSpc>
                        <a:buNone/>
                      </a:pPr>
                      <a:r>
                        <a:rPr b="0" lang="en-PH" sz="1600" spc="-1" strike="noStrike">
                          <a:latin typeface="Lato"/>
                        </a:rPr>
                        <a:t>3. large and feathery stigma that enables them to catch pollen grains being blown</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rPr>
                        <a:t>3. have sticky stigma that can catch pollen grains</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r h="699840">
                <a:tc rowSpan="2">
                  <a:txBody>
                    <a:bodyPr lIns="90000" rIns="90000" anchor="ctr">
                      <a:noAutofit/>
                    </a:bodyPr>
                    <a:p>
                      <a:pPr algn="ctr">
                        <a:lnSpc>
                          <a:spcPct val="100000"/>
                        </a:lnSpc>
                        <a:buNone/>
                      </a:pPr>
                      <a:r>
                        <a:rPr b="0" lang="en-PH" sz="1600" spc="-1" strike="noStrike">
                          <a:latin typeface="Lato"/>
                        </a:rPr>
                        <a:t>How Flowers Are</a:t>
                      </a:r>
                      <a:endParaRPr b="0" lang="en-PH" sz="1600" spc="-1" strike="noStrike">
                        <a:latin typeface="Lato"/>
                      </a:endParaRPr>
                    </a:p>
                    <a:p>
                      <a:pPr algn="ctr">
                        <a:lnSpc>
                          <a:spcPct val="100000"/>
                        </a:lnSpc>
                        <a:buNone/>
                      </a:pPr>
                      <a:r>
                        <a:rPr b="0" lang="en-PH" sz="1600" spc="-1" strike="noStrike">
                          <a:latin typeface="Lato"/>
                        </a:rPr>
                        <a:t>Pollinated</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rPr>
                        <a:t>4. As filament sways when the wind blows, pollen grains are shaken free.</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rPr>
                        <a:t>4. Pollen grains stick to the insect’s hairy body as it visits the flower to gather nectar.</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r h="713520">
                <a:tc vMerge="1">
                  <a:tcPr anchor="t" marL="90000" marR="90000">
                    <a:solidFill>
                      <a:srgbClr val="729fcf"/>
                    </a:solidFill>
                  </a:tcPr>
                </a:tc>
                <a:tc>
                  <a:txBody>
                    <a:bodyPr lIns="90000" rIns="90000" anchor="ctr">
                      <a:noAutofit/>
                    </a:bodyPr>
                    <a:p>
                      <a:pPr>
                        <a:lnSpc>
                          <a:spcPct val="100000"/>
                        </a:lnSpc>
                        <a:buNone/>
                      </a:pPr>
                      <a:r>
                        <a:rPr b="0" lang="en-PH" sz="1600" spc="-1" strike="noStrike">
                          <a:latin typeface="Lato"/>
                        </a:rPr>
                        <a:t>5. As the wind blows, pollen grains could land on the stig</a:t>
                      </a:r>
                      <a:r>
                        <a:rPr b="0" lang="en-PH" sz="1600" spc="-1" strike="noStrike">
                          <a:latin typeface="Lato"/>
                          <a:ea typeface="Ð®@ìþ"/>
                        </a:rPr>
                        <a:t>ma of another flower.</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rPr>
                        <a:t>5. Pollen grains are transferred</a:t>
                      </a:r>
                      <a:endParaRPr b="0" lang="en-PH" sz="1600" spc="-1" strike="noStrike">
                        <a:latin typeface="Lato"/>
                      </a:endParaRPr>
                    </a:p>
                    <a:p>
                      <a:pPr>
                        <a:lnSpc>
                          <a:spcPct val="100000"/>
                        </a:lnSpc>
                        <a:buNone/>
                      </a:pPr>
                      <a:r>
                        <a:rPr b="0" lang="en-PH" sz="1600" spc="-1" strike="noStrike">
                          <a:latin typeface="Lato"/>
                        </a:rPr>
                        <a:t>to the stigma of the same or another flower that insects visit.</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r h="653400">
                <a:tc>
                  <a:txBody>
                    <a:bodyPr lIns="90000" rIns="90000" anchor="ctr">
                      <a:noAutofit/>
                    </a:bodyPr>
                    <a:p>
                      <a:pPr algn="ctr">
                        <a:lnSpc>
                          <a:spcPct val="100000"/>
                        </a:lnSpc>
                        <a:buNone/>
                      </a:pPr>
                      <a:r>
                        <a:rPr b="0" lang="en-PH" sz="1600" spc="-1" strike="noStrike">
                          <a:latin typeface="Lato"/>
                        </a:rPr>
                        <a:t>Examples of</a:t>
                      </a:r>
                      <a:endParaRPr b="0" lang="en-PH" sz="1600" spc="-1" strike="noStrike">
                        <a:latin typeface="Lato"/>
                      </a:endParaRPr>
                    </a:p>
                    <a:p>
                      <a:pPr algn="ctr">
                        <a:lnSpc>
                          <a:spcPct val="100000"/>
                        </a:lnSpc>
                        <a:buNone/>
                      </a:pPr>
                      <a:r>
                        <a:rPr b="0" lang="en-PH" sz="1600" spc="-1" strike="noStrike">
                          <a:latin typeface="Lato"/>
                        </a:rPr>
                        <a:t>Plants</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rPr>
                        <a:t>6. corn, rice, pine, grass</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c>
                  <a:txBody>
                    <a:bodyPr lIns="90000" rIns="90000" anchor="ctr">
                      <a:noAutofit/>
                    </a:bodyPr>
                    <a:p>
                      <a:pPr>
                        <a:lnSpc>
                          <a:spcPct val="100000"/>
                        </a:lnSpc>
                        <a:buNone/>
                      </a:pPr>
                      <a:r>
                        <a:rPr b="0" lang="en-PH" sz="1600" spc="-1" strike="noStrike">
                          <a:latin typeface="Lato"/>
                          <a:ea typeface="Ð®@ìþ"/>
                        </a:rPr>
                        <a:t>6. sunflower, santan, fruit-bearing trees</a:t>
                      </a:r>
                      <a:endParaRPr b="0" lang="en-PH" sz="1600" spc="-1" strike="noStrike">
                        <a:latin typeface="Lato"/>
                      </a:endParaRPr>
                    </a:p>
                  </a:txBody>
                  <a:tcPr anchor="ctr" marL="90000" marR="90000">
                    <a:lnL w="15120">
                      <a:solidFill>
                        <a:srgbClr val="bf0041"/>
                      </a:solidFill>
                    </a:lnL>
                    <a:lnR w="15120">
                      <a:solidFill>
                        <a:srgbClr val="bf0041"/>
                      </a:solidFill>
                    </a:lnR>
                    <a:lnT w="15120">
                      <a:solidFill>
                        <a:srgbClr val="bf0041"/>
                      </a:solidFill>
                    </a:lnT>
                    <a:lnB w="15120">
                      <a:solidFill>
                        <a:srgbClr val="bf0041"/>
                      </a:solidFill>
                    </a:lnB>
                    <a:noFill/>
                  </a:tcPr>
                </a:tc>
              </a:tr>
            </a:tbl>
          </a:graphicData>
        </a:graphic>
      </p:graphicFrame>
      <p:sp>
        <p:nvSpPr>
          <p:cNvPr id="403" name=""/>
          <p:cNvSpPr txBox="1"/>
          <p:nvPr/>
        </p:nvSpPr>
        <p:spPr>
          <a:xfrm>
            <a:off x="2700360" y="360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04" name="" descr=""/>
          <p:cNvPicPr/>
          <p:nvPr/>
        </p:nvPicPr>
        <p:blipFill>
          <a:blip r:embed="rId1"/>
          <a:stretch/>
        </p:blipFill>
        <p:spPr>
          <a:xfrm>
            <a:off x="3400200" y="3114720"/>
            <a:ext cx="5599800" cy="2645280"/>
          </a:xfrm>
          <a:prstGeom prst="rect">
            <a:avLst/>
          </a:prstGeom>
          <a:ln w="29160">
            <a:solidFill>
              <a:srgbClr val="bf0041"/>
            </a:solidFill>
            <a:round/>
          </a:ln>
        </p:spPr>
      </p:pic>
      <p:sp>
        <p:nvSpPr>
          <p:cNvPr id="405" name=""/>
          <p:cNvSpPr txBox="1"/>
          <p:nvPr/>
        </p:nvSpPr>
        <p:spPr>
          <a:xfrm>
            <a:off x="515880" y="1692000"/>
            <a:ext cx="11160000" cy="140400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When all the ovules have been fertilized, the rest of the flower parts also change. After fertilization, most of the flower parts, like the petals, sepals, style, and stigma, usually wither and fall off, except the ovary, since there is no need for them anymore. The fertilized ovules develop into seeds. The ovary enlarges and gradually becomes the fruit. It is for this reason that the fruit is sometimes referred to as the enlarged ovary.</a:t>
            </a:r>
            <a:endParaRPr b="0" lang="en-PH" sz="1800" spc="-1" strike="noStrike">
              <a:latin typeface="Arial"/>
            </a:endParaRPr>
          </a:p>
        </p:txBody>
      </p:sp>
      <p:sp>
        <p:nvSpPr>
          <p:cNvPr id="406" name=""/>
          <p:cNvSpPr txBox="1"/>
          <p:nvPr/>
        </p:nvSpPr>
        <p:spPr>
          <a:xfrm>
            <a:off x="270036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07" name=""/>
          <p:cNvSpPr txBox="1"/>
          <p:nvPr/>
        </p:nvSpPr>
        <p:spPr>
          <a:xfrm>
            <a:off x="605880" y="2303640"/>
            <a:ext cx="10980000" cy="3456360"/>
          </a:xfrm>
          <a:prstGeom prst="rect">
            <a:avLst/>
          </a:prstGeom>
          <a:noFill/>
          <a:ln w="0">
            <a:noFill/>
          </a:ln>
        </p:spPr>
        <p:txBody>
          <a:bodyPr lIns="90000" rIns="90000" tIns="45000" bIns="45000" anchor="t">
            <a:noAutofit/>
          </a:bodyPr>
          <a:p>
            <a:pPr algn="just">
              <a:buNone/>
            </a:pPr>
            <a:r>
              <a:rPr b="1" lang="en-PH" sz="1800" spc="-1" strike="noStrike">
                <a:latin typeface="Lato"/>
              </a:rPr>
              <a:t>Germination of Seeds </a:t>
            </a:r>
            <a:endParaRPr b="0" lang="en-PH" sz="1800" spc="-1" strike="noStrike">
              <a:latin typeface="Arial"/>
            </a:endParaRPr>
          </a:p>
          <a:p>
            <a:pPr algn="just">
              <a:buNone/>
            </a:pPr>
            <a:r>
              <a:rPr b="0" lang="en-PH" sz="1800" spc="-1" strike="noStrike">
                <a:latin typeface="Lato"/>
              </a:rPr>
              <a:t> </a:t>
            </a:r>
            <a:r>
              <a:rPr b="0" lang="en-PH" sz="1800" spc="-1" strike="noStrike">
                <a:latin typeface="Lato"/>
              </a:rPr>
              <a:t>	</a:t>
            </a:r>
            <a:r>
              <a:rPr b="0" lang="en-PH" sz="1800" spc="-1" strike="noStrike">
                <a:latin typeface="Lato"/>
              </a:rPr>
              <a:t>	</a:t>
            </a:r>
            <a:endParaRPr b="0" lang="en-PH" sz="1800" spc="-1" strike="noStrike">
              <a:latin typeface="Arial"/>
            </a:endParaRPr>
          </a:p>
          <a:p>
            <a:pPr algn="just">
              <a:buNone/>
            </a:pPr>
            <a:r>
              <a:rPr b="0" lang="en-PH" sz="1800" spc="-1" strike="noStrike">
                <a:latin typeface="Lato"/>
              </a:rPr>
              <a:t> </a:t>
            </a:r>
            <a:r>
              <a:rPr b="0" lang="en-PH" sz="1800" spc="-1" strike="noStrike">
                <a:latin typeface="Lato"/>
              </a:rPr>
              <a:t>	</a:t>
            </a:r>
            <a:r>
              <a:rPr b="0" lang="en-PH" sz="1800" spc="-1" strike="noStrike">
                <a:latin typeface="Lato"/>
              </a:rPr>
              <a:t>It is not enough that flowering plants can produce fruits and seeds and are dispersed. There must be some favorable conditions present for the seeds to germinate. The right temperature, enough water, and good soil are needed so that seeds may germinate and grow. To germinate means to start to grow.</a:t>
            </a:r>
            <a:endParaRPr b="0" lang="en-PH" sz="1800" spc="-1" strike="noStrike">
              <a:latin typeface="Arial"/>
            </a:endParaRPr>
          </a:p>
          <a:p>
            <a:pPr algn="just">
              <a:buNone/>
            </a:pPr>
            <a:endParaRPr b="0" lang="en-PH" sz="1800" spc="-1" strike="noStrike">
              <a:latin typeface="Arial"/>
            </a:endParaRPr>
          </a:p>
          <a:p>
            <a:pPr algn="just">
              <a:buNone/>
            </a:pPr>
            <a:r>
              <a:rPr b="1" lang="en-PH" sz="1800" spc="-1" strike="noStrike">
                <a:latin typeface="Lato"/>
              </a:rPr>
              <a:t>Stages of Seed Germination</a:t>
            </a:r>
            <a:endParaRPr b="0" lang="en-PH" sz="1800" spc="-1" strike="noStrike">
              <a:latin typeface="Arial"/>
            </a:endParaRPr>
          </a:p>
          <a:p>
            <a:pPr algn="just">
              <a:buNone/>
            </a:pPr>
            <a:r>
              <a:rPr b="1" lang="en-PH" sz="1800" spc="-1" strike="noStrike">
                <a:latin typeface="Lato"/>
              </a:rPr>
              <a:t> </a:t>
            </a:r>
            <a:r>
              <a:rPr b="1" lang="en-PH" sz="1800" spc="-1" strike="noStrike">
                <a:latin typeface="Lato"/>
              </a:rPr>
              <a:t>	</a:t>
            </a:r>
            <a:r>
              <a:rPr b="0" lang="en-PH" sz="1800" spc="-1" strike="noStrike">
                <a:latin typeface="Lato"/>
              </a:rPr>
              <a:t>In the beginning stage, the seed takes up water quickly, which results in puffiness and softening of the seed coat. This stage is referred to as imbibition. It starts the growth process by activating the enzymes. The seed activates its internal composition and starts to breathe, produce proteins, and absorbs the stored food. This is a delayed phase of seed germination.</a:t>
            </a:r>
            <a:endParaRPr b="0" lang="en-PH" sz="1800" spc="-1" strike="noStrike">
              <a:latin typeface="Arial"/>
            </a:endParaRPr>
          </a:p>
        </p:txBody>
      </p:sp>
      <p:sp>
        <p:nvSpPr>
          <p:cNvPr id="408" name=""/>
          <p:cNvSpPr txBox="1"/>
          <p:nvPr/>
        </p:nvSpPr>
        <p:spPr>
          <a:xfrm>
            <a:off x="2700360" y="576000"/>
            <a:ext cx="6765480" cy="720000"/>
          </a:xfrm>
          <a:prstGeom prst="rect">
            <a:avLst/>
          </a:prstGeom>
          <a:noFill/>
          <a:ln w="0">
            <a:noFill/>
          </a:ln>
        </p:spPr>
        <p:txBody>
          <a:bodyPr lIns="90000" rIns="90000" tIns="45000" bIns="45000" anchor="t">
            <a:noAutofit/>
          </a:bodyPr>
          <a:p>
            <a:pPr algn="ctr">
              <a:buNone/>
            </a:pPr>
            <a:r>
              <a:rPr b="1" lang="en-US" sz="3000" spc="-1" strike="noStrike">
                <a:solidFill>
                  <a:srgbClr val="000000"/>
                </a:solidFill>
                <a:latin typeface="Latto"/>
                <a:ea typeface="PingFang SC"/>
              </a:rPr>
              <a:t>Sexual Reproduction in Plants</a:t>
            </a:r>
            <a:endParaRPr b="0" lang="en-PH" sz="30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813</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2023-07-11T14:30:26Z</dcterms:modified>
  <cp:revision>119</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