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C6E6A532-E304-489C-90E7-130068823616}"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ADBBF152-1600-45E4-81E7-CFA94DC8B89E}"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00578702-6494-4505-A901-3AFE3AC14402}"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32ACB878-8D6B-4C92-A1E9-CC74EF859DDE}"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8A37A2F0-9887-4265-B289-D44372EC50FA}"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FC600CC1-524F-4510-B599-D88821B86B08}"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97A7AF9E-8576-4DE3-8E20-67DA42465EA2}"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BD617D30-4C63-40F4-8D76-07587AAE2303}"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90D0ABE6-E65B-4382-8100-D78BCF0E366B}"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751E4B7D-2F64-4BC2-8A3F-52269D6C2533}"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828FC038-3A3D-45A8-861A-C12A830B2BBF}"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E5980DAE-6B6C-49AD-A5F6-2014BA0599CB}"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5E669AAC-A4A1-4CEB-B5B3-D8989A104A4D}"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0AA78507-3A61-47F1-A3AC-64151D62BC80}"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5270A6C3-D891-45F9-B49F-5462E7696080}"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C3610CDD-0826-42B9-817B-CB765F9D9030}"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6D9BC33E-CC61-459D-85B7-B0C84195C436}"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7BED62EE-0D84-431E-ABFA-664A3DBAECB6}"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FD801D11-2448-4554-B028-64043FFFBFD5}"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A79F868B-B038-4C7E-AF20-C457D83EEB44}"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AAF85CFD-318B-43B1-8F51-BF1BBE5021A9}"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EDAFCCA2-4FE3-464B-948C-668DC2262464}"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71537D70-99F7-47EB-9B29-8CD17FA8B860}"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03C575D2-8843-44D9-B239-40E3ACA8AC3B}"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73671C7F-0100-48EE-8233-C9728A13516C}"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D4D89E59-4177-4D2A-8961-045348645185}"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FF4AC59B-650E-47AD-A67F-F77C1A8A2069}"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CDD3633A-C416-48D9-B65E-17E99D68F2FB}"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EF014E98-A322-425B-8E0C-7C746D89EE2F}"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9874C08C-6797-4CCA-9009-85728C827143}"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1B2FBE7E-AC61-4BA0-892E-DF5D3EA5DC53}"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A5D567C1-651A-4D7E-B2DC-5E16529F7EE3}"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62A229E7-E2C3-4B19-ABCE-DB8569810CA0}"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60F3DF5C-798D-40AC-A1C6-CB66D4E38E29}"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FCE0D6A7-ED91-4D6C-9EFE-8F0431E2EA83}"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A91BD291-A55A-4A8D-94DC-58F8C89812F0}"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6640" cy="68425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3520" cy="2783520"/>
          </a:xfrm>
          <a:prstGeom prst="rect">
            <a:avLst/>
          </a:prstGeom>
          <a:ln w="0">
            <a:noFill/>
          </a:ln>
        </p:spPr>
      </p:pic>
      <p:sp>
        <p:nvSpPr>
          <p:cNvPr id="2" name="Rectangle 5"/>
          <p:cNvSpPr/>
          <p:nvPr/>
        </p:nvSpPr>
        <p:spPr>
          <a:xfrm>
            <a:off x="3487320" y="1475280"/>
            <a:ext cx="8688960" cy="38469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88960" cy="36864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099320" cy="34956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7720" cy="34956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F3640075-365D-426E-927E-1285B4FF34B7}"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7720" cy="34956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6640" cy="619560"/>
          </a:xfrm>
          <a:prstGeom prst="rect">
            <a:avLst/>
          </a:prstGeom>
          <a:ln w="0">
            <a:noFill/>
          </a:ln>
        </p:spPr>
      </p:pic>
      <p:sp>
        <p:nvSpPr>
          <p:cNvPr id="46" name="Rectangle 7"/>
          <p:cNvSpPr/>
          <p:nvPr/>
        </p:nvSpPr>
        <p:spPr>
          <a:xfrm>
            <a:off x="10868760" y="0"/>
            <a:ext cx="955080" cy="9550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19160" cy="1019160"/>
          </a:xfrm>
          <a:prstGeom prst="rect">
            <a:avLst/>
          </a:prstGeom>
          <a:ln w="0">
            <a:noFill/>
          </a:ln>
        </p:spPr>
      </p:pic>
      <p:sp>
        <p:nvSpPr>
          <p:cNvPr id="48" name="TextBox 9"/>
          <p:cNvSpPr/>
          <p:nvPr/>
        </p:nvSpPr>
        <p:spPr>
          <a:xfrm>
            <a:off x="185400" y="6362280"/>
            <a:ext cx="46764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78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099320" cy="34956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7720" cy="34956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6860DD90-2176-4A7E-B2B3-DCEF9F0E8DF4}"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7720" cy="34956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0960" cy="3369240"/>
          </a:xfrm>
          <a:prstGeom prst="rect">
            <a:avLst/>
          </a:prstGeom>
          <a:ln w="12700">
            <a:noFill/>
          </a:ln>
        </p:spPr>
      </p:pic>
      <p:sp>
        <p:nvSpPr>
          <p:cNvPr id="92" name="PlaceHolder 1"/>
          <p:cNvSpPr>
            <a:spLocks noGrp="1"/>
          </p:cNvSpPr>
          <p:nvPr>
            <p:ph type="ftr" idx="7"/>
          </p:nvPr>
        </p:nvSpPr>
        <p:spPr>
          <a:xfrm>
            <a:off x="4038480" y="6356520"/>
            <a:ext cx="4099320" cy="34956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7720" cy="34956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BF9A7BA1-716D-4D93-B9C2-4956C3A1CB2C}"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7720" cy="34956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540680" y="2988000"/>
            <a:ext cx="6824880" cy="2122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Ang Kasunduan sa </a:t>
            </a:r>
            <a:endParaRPr b="0" lang="en-PH" sz="3600" spc="-1" strike="noStrike">
              <a:solidFill>
                <a:srgbClr val="000000"/>
              </a:solidFill>
              <a:latin typeface="Arial"/>
            </a:endParaRPr>
          </a:p>
          <a:p>
            <a:pPr algn="ctr">
              <a:lnSpc>
                <a:spcPct val="100000"/>
              </a:lnSpc>
            </a:pPr>
            <a:r>
              <a:rPr b="1" lang="en-PH" sz="3600" spc="-1" strike="noStrike">
                <a:solidFill>
                  <a:srgbClr val="ffffff"/>
                </a:solidFill>
                <a:latin typeface="Montserrat Medium"/>
                <a:ea typeface="DejaVu Sans"/>
              </a:rPr>
              <a:t>Biak-na-Bato</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6"/>
          <p:cNvSpPr/>
          <p:nvPr/>
        </p:nvSpPr>
        <p:spPr>
          <a:xfrm>
            <a:off x="-113040" y="532080"/>
            <a:ext cx="1019088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7"/>
          <p:cNvSpPr/>
          <p:nvPr/>
        </p:nvSpPr>
        <p:spPr>
          <a:xfrm>
            <a:off x="426960" y="532080"/>
            <a:ext cx="1024488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Pagtatatag ng Republika ng Biak-na-Bato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6" name=""/>
          <p:cNvSpPr/>
          <p:nvPr/>
        </p:nvSpPr>
        <p:spPr>
          <a:xfrm>
            <a:off x="753120" y="1867320"/>
            <a:ext cx="10334520" cy="303480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Masugid na tinugis ng mga Espanyol sina Aguinaldo. Nagwagi ang mga Espanyol sa labanan sa Cavite kaya napilitang umurong si Aguinaldo sa Batangas at nakiisa kay Heneral Miguel Malvar. Tinangka ng mga Espanyol na dakipin si Aguinaldo sa Batangas, ngunit siya ay nakatakas patungong Morong at mula rito ay nagtungo sa Biak-na-Bato.</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Rectangle 8"/>
          <p:cNvSpPr/>
          <p:nvPr/>
        </p:nvSpPr>
        <p:spPr>
          <a:xfrm>
            <a:off x="-113040" y="532080"/>
            <a:ext cx="735048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8" name="Rectangle 9"/>
          <p:cNvSpPr/>
          <p:nvPr/>
        </p:nvSpPr>
        <p:spPr>
          <a:xfrm>
            <a:off x="426960" y="532080"/>
            <a:ext cx="1024488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Kasunduan sa Biak-na-Bato</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9" name=""/>
          <p:cNvSpPr/>
          <p:nvPr/>
        </p:nvSpPr>
        <p:spPr>
          <a:xfrm>
            <a:off x="753120" y="1867320"/>
            <a:ext cx="10334520" cy="303480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Sa pangyayaring ito, si Pedro A. Paterno, isang Pilipinong nag-aral sa Espanya, ay lumapit sa gobernador-heneral at nagkusang-loob na mamagitan sa lumalaking hidwaan. </a:t>
            </a: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Sumang-ayon si Gobernador-Heneral Primo de Rivera na isulong ang pagkakasundo para sa kapayapaan kaya’t nabuo ang Kasunduan sa Biak-na-Bato. Ang kasunduang pangkapayapaan ay nilagdaan nina Heneral Emilio Aguinaldo at Gobernador-Heneral Primo de Rivera noong Disyembre 14 at 15, 1897.</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Rectangle 14"/>
          <p:cNvSpPr/>
          <p:nvPr/>
        </p:nvSpPr>
        <p:spPr>
          <a:xfrm>
            <a:off x="-113040" y="532080"/>
            <a:ext cx="777132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1" name="Rectangle 16"/>
          <p:cNvSpPr/>
          <p:nvPr/>
        </p:nvSpPr>
        <p:spPr>
          <a:xfrm>
            <a:off x="426960" y="532080"/>
            <a:ext cx="1024488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Pagkabigo ng Kasunduan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2" name=""/>
          <p:cNvSpPr/>
          <p:nvPr/>
        </p:nvSpPr>
        <p:spPr>
          <a:xfrm>
            <a:off x="753120" y="1867320"/>
            <a:ext cx="10334520" cy="1621800"/>
          </a:xfrm>
          <a:prstGeom prst="rect">
            <a:avLst/>
          </a:prstGeom>
          <a:noFill/>
          <a:ln w="0">
            <a:noFill/>
          </a:ln>
        </p:spPr>
        <p:style>
          <a:lnRef idx="0"/>
          <a:fillRef idx="0"/>
          <a:effectRef idx="0"/>
          <a:fontRef idx="minor"/>
        </p:style>
        <p:txBody>
          <a:bodyPr lIns="90000" rIns="90000" tIns="45000" bIns="45000" anchor="t">
            <a:noAutofit/>
          </a:bodyPr>
          <a:p>
            <a:pPr marL="216000" indent="-216000" algn="just">
              <a:lnSpc>
                <a:spcPct val="100000"/>
              </a:lnSpc>
              <a:buClr>
                <a:srgbClr val="000000"/>
              </a:buClr>
              <a:buSzPct val="45000"/>
              <a:buFont typeface="Wingdings" charset="2"/>
              <a:buChar char=""/>
            </a:pPr>
            <a:r>
              <a:rPr b="0" lang="en-PH" sz="1800" spc="-1" strike="noStrike">
                <a:solidFill>
                  <a:srgbClr val="000000"/>
                </a:solidFill>
                <a:latin typeface="Lato"/>
              </a:rPr>
              <a:t>Hindi nagtagumpay ang Kasunduan sa Biak-na-Bato na magtatadhana sana ng pagwawakas ng himagsikan. Bigo ang kasunduan dahil walang tiwala ang dalawang panig sa isa’t isa. Ang sumusunod ay ang pangunahing dahilan sa pagkabigo ng kasunduan:</a:t>
            </a: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p:txBody>
      </p:sp>
      <p:sp>
        <p:nvSpPr>
          <p:cNvPr id="143" name=""/>
          <p:cNvSpPr/>
          <p:nvPr/>
        </p:nvSpPr>
        <p:spPr>
          <a:xfrm>
            <a:off x="1437840" y="3165480"/>
            <a:ext cx="9712800" cy="19281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0" lang="en-PH" sz="1800" spc="-1" strike="noStrike">
                <a:solidFill>
                  <a:srgbClr val="000000"/>
                </a:solidFill>
                <a:latin typeface="Lato"/>
              </a:rPr>
              <a:t>1. Bilang pagtugon sa kasunduan, nagtungo sina Aguinaldo at ilang piling kasamahan sa Hong Kong bilang mga exile o tapon noong Disyembre 27, 1897, dala ang tsekeng nagkakahalaga ng ₱400,000.00 bilang kabayaran sa pag-alis nila. Ito ay idineposito ng pamahalaang Espanyol sa bangko sa Hong Kong sa pangalan ni Aguinaldo. Balak ni Aguinaldo na gamitin ang salapi sa pagbili ng mga sandata at iba pang kagamitan para sa pakikidigma upang magamit sa pagpapatuloy ng himagsikan.</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Rectangle 12"/>
          <p:cNvSpPr/>
          <p:nvPr/>
        </p:nvSpPr>
        <p:spPr>
          <a:xfrm>
            <a:off x="-113040" y="532080"/>
            <a:ext cx="7771320" cy="72648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5" name="Rectangle 13"/>
          <p:cNvSpPr/>
          <p:nvPr/>
        </p:nvSpPr>
        <p:spPr>
          <a:xfrm>
            <a:off x="426960" y="532080"/>
            <a:ext cx="1024488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Ang Pagkabigo ng Kasunduan</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6" name=""/>
          <p:cNvSpPr/>
          <p:nvPr/>
        </p:nvSpPr>
        <p:spPr>
          <a:xfrm>
            <a:off x="753120" y="1867320"/>
            <a:ext cx="10334520" cy="28472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0" lang="en-PH" sz="1800" spc="-1" strike="noStrike">
                <a:solidFill>
                  <a:srgbClr val="000000"/>
                </a:solidFill>
                <a:latin typeface="Lato"/>
              </a:rPr>
              <a:t>2. Ang pamahalaang Espanyol ay hindi tumupad sa pangakong magbabayad ng halagang ₱1,700,000.00. Ang ibinigay lamang nila ay ₱600,000.00 (₱400,000.00 ang ibinigay kay Aguinaldo at ₱200,000.00 sa mga pinunong rebolusyonaryo sa Pilipinas).</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algn="just">
              <a:lnSpc>
                <a:spcPct val="100000"/>
              </a:lnSpc>
            </a:pPr>
            <a:r>
              <a:rPr b="0" lang="en-PH" sz="1800" spc="-1" strike="noStrike">
                <a:solidFill>
                  <a:srgbClr val="000000"/>
                </a:solidFill>
                <a:latin typeface="Lato"/>
              </a:rPr>
              <a:t>3. Hindi binayaran ng mga Espanyol ang mga Pilipinong napinsala ng digmaan.</a:t>
            </a:r>
            <a:endParaRPr b="0" lang="en-PH" sz="1800" spc="-1" strike="noStrike">
              <a:solidFill>
                <a:srgbClr val="000000"/>
              </a:solidFill>
              <a:latin typeface="Arial"/>
            </a:endParaRPr>
          </a:p>
          <a:p>
            <a:pPr algn="just">
              <a:lnSpc>
                <a:spcPct val="100000"/>
              </a:lnSpc>
            </a:pPr>
            <a:endParaRPr b="0" lang="en-PH" sz="1800" spc="-1" strike="noStrike">
              <a:solidFill>
                <a:srgbClr val="000000"/>
              </a:solidFill>
              <a:latin typeface="Arial"/>
            </a:endParaRPr>
          </a:p>
          <a:p>
            <a:pPr algn="just">
              <a:lnSpc>
                <a:spcPct val="100000"/>
              </a:lnSpc>
            </a:pPr>
            <a:r>
              <a:rPr b="0" lang="en-PH" sz="1800" spc="-1" strike="noStrike">
                <a:solidFill>
                  <a:srgbClr val="000000"/>
                </a:solidFill>
                <a:latin typeface="Lato"/>
              </a:rPr>
              <a:t>4. Ang mga mamamayang nagsuko ng mga sandata at ibang pinaghihinalaang rebolusyonaryo ay pinaghuhuli. Hindi nagkaroon ng katahimikan sa Pilipinas matapos malagdaan ang kasunduan. Bagkus, lalo pang naging marahas ang mga labanan.</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7" name="Rectangle 15"/>
          <p:cNvSpPr/>
          <p:nvPr/>
        </p:nvSpPr>
        <p:spPr>
          <a:xfrm>
            <a:off x="-113040" y="552240"/>
            <a:ext cx="3889800" cy="65232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8" name="Rectangle 192"/>
          <p:cNvSpPr/>
          <p:nvPr/>
        </p:nvSpPr>
        <p:spPr>
          <a:xfrm>
            <a:off x="540000" y="231480"/>
            <a:ext cx="10131840" cy="1197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Pagsasanay</a:t>
            </a:r>
            <a:endParaRPr b="0" lang="en-PH" sz="3600" spc="-1" strike="noStrike">
              <a:solidFill>
                <a:srgbClr val="000000"/>
              </a:solidFill>
              <a:latin typeface="Arial"/>
            </a:endParaRPr>
          </a:p>
        </p:txBody>
      </p:sp>
      <p:sp>
        <p:nvSpPr>
          <p:cNvPr id="149" name="Rectangle 193"/>
          <p:cNvSpPr/>
          <p:nvPr/>
        </p:nvSpPr>
        <p:spPr>
          <a:xfrm>
            <a:off x="720000" y="1060560"/>
            <a:ext cx="9951840" cy="692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spcBef>
                <a:spcPts val="283"/>
              </a:spcBef>
              <a:spcAft>
                <a:spcPts val="283"/>
              </a:spcAft>
            </a:pPr>
            <a:endParaRPr b="0" lang="en-PH" sz="1800" spc="-1" strike="noStrike">
              <a:solidFill>
                <a:srgbClr val="000000"/>
              </a:solidFill>
              <a:latin typeface="Arial"/>
            </a:endParaRPr>
          </a:p>
        </p:txBody>
      </p:sp>
      <p:sp>
        <p:nvSpPr>
          <p:cNvPr id="150" name="Rectangle 194"/>
          <p:cNvSpPr/>
          <p:nvPr/>
        </p:nvSpPr>
        <p:spPr>
          <a:xfrm>
            <a:off x="720000" y="1496160"/>
            <a:ext cx="10969920" cy="6930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51" name=""/>
          <p:cNvSpPr/>
          <p:nvPr/>
        </p:nvSpPr>
        <p:spPr>
          <a:xfrm>
            <a:off x="866520" y="1753200"/>
            <a:ext cx="9758160" cy="1891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1134"/>
              </a:spcBef>
              <a:spcAft>
                <a:spcPts val="1134"/>
              </a:spcAft>
            </a:pPr>
            <a:r>
              <a:rPr b="1" lang="en-PH" sz="1800" spc="-1" strike="noStrike">
                <a:solidFill>
                  <a:srgbClr val="000000"/>
                </a:solidFill>
                <a:latin typeface="Lato"/>
              </a:rPr>
              <a:t>I. Panuto: </a:t>
            </a:r>
            <a:r>
              <a:rPr b="0" lang="en-PH" sz="1800" spc="-1" strike="noStrike">
                <a:solidFill>
                  <a:srgbClr val="000000"/>
                </a:solidFill>
                <a:latin typeface="Lato"/>
              </a:rPr>
              <a:t>Kompletuhin ang bawat parirala upang makabuo ng pangungusap tungkol sa mga pangyayaring naganap sa panahon ng Himagsikang Pilipino. </a:t>
            </a:r>
            <a:endParaRPr b="0" lang="en-PH" sz="1800" spc="-1" strike="noStrike">
              <a:solidFill>
                <a:srgbClr val="000000"/>
              </a:solidFill>
              <a:latin typeface="Arial"/>
            </a:endParaRPr>
          </a:p>
          <a:p>
            <a:pPr algn="just">
              <a:lnSpc>
                <a:spcPct val="100000"/>
              </a:lnSpc>
              <a:spcBef>
                <a:spcPts val="1134"/>
              </a:spcBef>
              <a:spcAft>
                <a:spcPts val="1134"/>
              </a:spcAft>
            </a:pPr>
            <a:r>
              <a:rPr b="0" lang="en-PH" sz="1800" spc="-1" strike="noStrike">
                <a:solidFill>
                  <a:srgbClr val="000000"/>
                </a:solidFill>
                <a:latin typeface="Lato"/>
              </a:rPr>
              <a:t>1. Maituturing na makasaysayan ang Sigaw ng Pugad Lawin dahil…</a:t>
            </a:r>
            <a:endParaRPr b="0" lang="en-PH" sz="1800" spc="-1" strike="noStrike">
              <a:solidFill>
                <a:srgbClr val="000000"/>
              </a:solidFill>
              <a:latin typeface="Arial"/>
            </a:endParaRPr>
          </a:p>
          <a:p>
            <a:pPr algn="just">
              <a:lnSpc>
                <a:spcPct val="100000"/>
              </a:lnSpc>
              <a:spcBef>
                <a:spcPts val="1134"/>
              </a:spcBef>
              <a:spcAft>
                <a:spcPts val="1134"/>
              </a:spcAft>
            </a:pPr>
            <a:r>
              <a:rPr b="0" lang="en-PH" sz="1800" spc="-1" strike="noStrike">
                <a:solidFill>
                  <a:srgbClr val="000000"/>
                </a:solidFill>
                <a:latin typeface="Lato"/>
              </a:rPr>
              <a:t>2. Layunin ng Tejeros Convention na… ngunit…</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2" name="Rectangle 1"/>
          <p:cNvSpPr/>
          <p:nvPr/>
        </p:nvSpPr>
        <p:spPr>
          <a:xfrm>
            <a:off x="-113040" y="552240"/>
            <a:ext cx="6571800" cy="65232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53" name="Rectangle 2"/>
          <p:cNvSpPr/>
          <p:nvPr/>
        </p:nvSpPr>
        <p:spPr>
          <a:xfrm>
            <a:off x="426960" y="527760"/>
            <a:ext cx="10244880" cy="10990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54" name="Rectangle 3"/>
          <p:cNvSpPr/>
          <p:nvPr/>
        </p:nvSpPr>
        <p:spPr>
          <a:xfrm>
            <a:off x="540000" y="231480"/>
            <a:ext cx="10131840" cy="11973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Mga Halimbawang Sagot</a:t>
            </a:r>
            <a:endParaRPr b="0" lang="en-PH" sz="3600" spc="-1" strike="noStrike">
              <a:solidFill>
                <a:srgbClr val="000000"/>
              </a:solidFill>
              <a:latin typeface="Arial"/>
            </a:endParaRPr>
          </a:p>
        </p:txBody>
      </p:sp>
      <p:sp>
        <p:nvSpPr>
          <p:cNvPr id="155" name="Rectangle 4"/>
          <p:cNvSpPr/>
          <p:nvPr/>
        </p:nvSpPr>
        <p:spPr>
          <a:xfrm>
            <a:off x="720000" y="1060560"/>
            <a:ext cx="9951840" cy="6922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spcBef>
                <a:spcPts val="283"/>
              </a:spcBef>
              <a:spcAft>
                <a:spcPts val="283"/>
              </a:spcAft>
            </a:pPr>
            <a:endParaRPr b="0" lang="en-PH" sz="1800" spc="-1" strike="noStrike">
              <a:solidFill>
                <a:srgbClr val="000000"/>
              </a:solidFill>
              <a:latin typeface="Arial"/>
            </a:endParaRPr>
          </a:p>
        </p:txBody>
      </p:sp>
      <p:sp>
        <p:nvSpPr>
          <p:cNvPr id="156" name=""/>
          <p:cNvSpPr/>
          <p:nvPr/>
        </p:nvSpPr>
        <p:spPr>
          <a:xfrm>
            <a:off x="856440" y="1627200"/>
            <a:ext cx="10126080" cy="2475360"/>
          </a:xfrm>
          <a:prstGeom prst="rect">
            <a:avLst/>
          </a:prstGeom>
          <a:noFill/>
          <a:ln w="0">
            <a:noFill/>
          </a:ln>
        </p:spPr>
        <p:style>
          <a:lnRef idx="0"/>
          <a:fillRef idx="0"/>
          <a:effectRef idx="0"/>
          <a:fontRef idx="minor"/>
        </p:style>
        <p:txBody>
          <a:bodyPr lIns="90000" rIns="90000" tIns="45000" bIns="45000" anchor="t">
            <a:noAutofit/>
          </a:bodyPr>
          <a:p>
            <a:pPr>
              <a:lnSpc>
                <a:spcPct val="100000"/>
              </a:lnSpc>
              <a:spcBef>
                <a:spcPts val="1134"/>
              </a:spcBef>
              <a:spcAft>
                <a:spcPts val="1134"/>
              </a:spcAft>
            </a:pPr>
            <a:r>
              <a:rPr b="0" lang="en-PH" sz="1800" spc="-1" strike="noStrike">
                <a:solidFill>
                  <a:srgbClr val="000000"/>
                </a:solidFill>
                <a:latin typeface="Lato"/>
              </a:rPr>
              <a:t>1. Maituturing na makasaysayan ang Sigaw ng Pugad Lawin dahil ito ang naging simula ng himagsikang Pilipino laban sa mga mananakop na Espanyol tungo sa pagkamit ng kalayaan.</a:t>
            </a:r>
            <a:endParaRPr b="0" lang="en-PH" sz="1800" spc="-1" strike="noStrike">
              <a:solidFill>
                <a:srgbClr val="000000"/>
              </a:solidFill>
              <a:latin typeface="Arial"/>
            </a:endParaRPr>
          </a:p>
          <a:p>
            <a:pPr>
              <a:lnSpc>
                <a:spcPct val="100000"/>
              </a:lnSpc>
              <a:spcBef>
                <a:spcPts val="1134"/>
              </a:spcBef>
              <a:spcAft>
                <a:spcPts val="1134"/>
              </a:spcAft>
            </a:pPr>
            <a:r>
              <a:rPr b="0" lang="en-PH" sz="1800" spc="-1" strike="noStrike">
                <a:solidFill>
                  <a:srgbClr val="000000"/>
                </a:solidFill>
                <a:latin typeface="Lato"/>
              </a:rPr>
              <a:t>2. Layunin ng Tejeros Convention na pag-isahin ang dalawang paksiyon ng Katipunan at bumuo ng plano upang palakasin ang depensa laban sa puwersang Espanyol ngunit hindi ito nangyari dahil sa hindi pagkakasundo.</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1834</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2023-03-10T16:19:35Z</dcterms:modified>
  <cp:revision>207</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