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Default Extension="jpeg" ContentType="image/jpeg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_rels/.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_rels/slideMaster3.xml.rels" ContentType="application/vnd.openxmlformats-package.relationships+xml"/>
  <Override PartName="/ppt/slideMasters/_rels/slideMaster1.xml.rels" ContentType="application/vnd.openxmlformats-package.relationships+xml"/>
  <Override PartName="/ppt/slideMasters/_rels/slideMaster2.xml.rels" ContentType="application/vnd.openxmlformats-package.relationships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_rels/presentation.xml.rels" ContentType="application/vnd.openxmlformats-package.relationships+xml"/>
  <Override PartName="/ppt/media/image1.png" ContentType="image/png"/>
  <Override PartName="/ppt/media/image2.png" ContentType="image/png"/>
  <Override PartName="/ppt/media/image3.png" ContentType="image/png"/>
  <Override PartName="/ppt/media/image4.png" ContentType="image/png"/>
  <Override PartName="/ppt/media/image5.png" ContentType="image/png"/>
  <Override PartName="/ppt/media/image6.png" ContentType="image/png"/>
  <Override PartName="/ppt/media/image7.png" ContentType="image/png"/>
  <Override PartName="/ppt/media/image8.png" ContentType="image/png"/>
  <Override PartName="/ppt/presProps.xml" ContentType="application/vnd.openxmlformats-officedocument.presentationml.presProps+xml"/>
  <Override PartName="/ppt/slideLayouts/slideLayout19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_rels/slideLayout34.xml.rels" ContentType="application/vnd.openxmlformats-package.relationships+xml"/>
  <Override PartName="/ppt/slideLayouts/_rels/slideLayout33.xml.rels" ContentType="application/vnd.openxmlformats-package.relationships+xml"/>
  <Override PartName="/ppt/slideLayouts/_rels/slideLayout9.xml.rels" ContentType="application/vnd.openxmlformats-package.relationships+xml"/>
  <Override PartName="/ppt/slideLayouts/_rels/slideLayout32.xml.rels" ContentType="application/vnd.openxmlformats-package.relationships+xml"/>
  <Override PartName="/ppt/slideLayouts/_rels/slideLayout21.xml.rels" ContentType="application/vnd.openxmlformats-package.relationships+xml"/>
  <Override PartName="/ppt/slideLayouts/_rels/slideLayout24.xml.rels" ContentType="application/vnd.openxmlformats-package.relationships+xml"/>
  <Override PartName="/ppt/slideLayouts/_rels/slideLayout16.xml.rels" ContentType="application/vnd.openxmlformats-package.relationships+xml"/>
  <Override PartName="/ppt/slideLayouts/_rels/slideLayout31.xml.rels" ContentType="application/vnd.openxmlformats-package.relationships+xml"/>
  <Override PartName="/ppt/slideLayouts/_rels/slideLayout20.xml.rels" ContentType="application/vnd.openxmlformats-package.relationships+xml"/>
  <Override PartName="/ppt/slideLayouts/_rels/slideLayout23.xml.rels" ContentType="application/vnd.openxmlformats-package.relationships+xml"/>
  <Override PartName="/ppt/slideLayouts/_rels/slideLayout15.xml.rels" ContentType="application/vnd.openxmlformats-package.relationships+xml"/>
  <Override PartName="/ppt/slideLayouts/_rels/slideLayout30.xml.rels" ContentType="application/vnd.openxmlformats-package.relationships+xml"/>
  <Override PartName="/ppt/slideLayouts/_rels/slideLayout29.xml.rels" ContentType="application/vnd.openxmlformats-package.relationships+xml"/>
  <Override PartName="/ppt/slideLayouts/_rels/slideLayout22.xml.rels" ContentType="application/vnd.openxmlformats-package.relationships+xml"/>
  <Override PartName="/ppt/slideLayouts/_rels/slideLayout14.xml.rels" ContentType="application/vnd.openxmlformats-package.relationships+xml"/>
  <Override PartName="/ppt/slideLayouts/_rels/slideLayout28.xml.rels" ContentType="application/vnd.openxmlformats-package.relationships+xml"/>
  <Override PartName="/ppt/slideLayouts/_rels/slideLayout36.xml.rels" ContentType="application/vnd.openxmlformats-package.relationships+xml"/>
  <Override PartName="/ppt/slideLayouts/_rels/slideLayout7.xml.rels" ContentType="application/vnd.openxmlformats-package.relationships+xml"/>
  <Override PartName="/ppt/slideLayouts/_rels/slideLayout6.xml.rels" ContentType="application/vnd.openxmlformats-package.relationships+xml"/>
  <Override PartName="/ppt/slideLayouts/_rels/slideLayout5.xml.rels" ContentType="application/vnd.openxmlformats-package.relationships+xml"/>
  <Override PartName="/ppt/slideLayouts/_rels/slideLayout4.xml.rels" ContentType="application/vnd.openxmlformats-package.relationships+xml"/>
  <Override PartName="/ppt/slideLayouts/_rels/slideLayout27.xml.rels" ContentType="application/vnd.openxmlformats-package.relationships+xml"/>
  <Override PartName="/ppt/slideLayouts/_rels/slideLayout13.xml.rels" ContentType="application/vnd.openxmlformats-package.relationships+xml"/>
  <Override PartName="/ppt/slideLayouts/_rels/slideLayout35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8.xml.rels" ContentType="application/vnd.openxmlformats-package.relationships+xml"/>
  <Override PartName="/ppt/slideLayouts/_rels/slideLayout1.xml.rels" ContentType="application/vnd.openxmlformats-package.relationships+xml"/>
  <Override PartName="/ppt/slideLayouts/_rels/slideLayout12.xml.rels" ContentType="application/vnd.openxmlformats-package.relationships+xml"/>
  <Override PartName="/ppt/slideLayouts/_rels/slideLayout19.xml.rels" ContentType="application/vnd.openxmlformats-package.relationships+xml"/>
  <Override PartName="/ppt/slideLayouts/_rels/slideLayout25.xml.rels" ContentType="application/vnd.openxmlformats-package.relationships+xml"/>
  <Override PartName="/ppt/slideLayouts/_rels/slideLayout10.xml.rels" ContentType="application/vnd.openxmlformats-package.relationships+xml"/>
  <Override PartName="/ppt/slideLayouts/_rels/slideLayout17.xml.rels" ContentType="application/vnd.openxmlformats-package.relationships+xml"/>
  <Override PartName="/ppt/slideLayouts/_rels/slideLayout26.xml.rels" ContentType="application/vnd.openxmlformats-package.relationships+xml"/>
  <Override PartName="/ppt/slideLayouts/_rels/slideLayout18.xml.rels" ContentType="application/vnd.openxmlformats-package.relationships+xml"/>
  <Override PartName="/ppt/slideLayouts/_rels/slideLayout11.xml.rels" ContentType="application/vnd.openxmlformats-package.relationships+xml"/>
  <Override PartName="/ppt/slideLayouts/slideLayout5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_rels/slide3.xml.rels" ContentType="application/vnd.openxmlformats-package.relationships+xml"/>
  <Override PartName="/ppt/slides/_rels/slide2.xml.rels" ContentType="application/vnd.openxmlformats-package.relationships+xml"/>
  <Override PartName="/ppt/slides/_rels/slide1.xml.rels" ContentType="application/vnd.openxmlformats-package.relationships+xml"/>
  <Override PartName="/ppt/slides/_rels/slide4.xml.rels" ContentType="application/vnd.openxmlformats-package.relationships+xml"/>
  <Override PartName="/ppt/slides/_rels/slide5.xml.rels" ContentType="application/vnd.openxmlformats-package.relationships+xml"/>
  <Override PartName="/ppt/slides/_rels/slide6.xml.rels" ContentType="application/vnd.openxmlformats-package.relationships+xml"/>
  <Override PartName="/ppt/slides/_rels/slide7.xml.rels" ContentType="application/vnd.openxmlformats-package.relationships+xml"/>
  <Override PartName="/ppt/slides/slide7.xml" ContentType="application/vnd.openxmlformats-officedocument.presentationml.slide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  <p:sldMasterId id="2147483661" r:id="rId3"/>
    <p:sldMasterId id="2147483674" r:id="rId4"/>
  </p:sld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</p:sldIdLst>
  <p:sldSz cx="12192000" cy="6858000"/>
  <p:notesSz cx="7772400" cy="10058400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/>
</p:presentationPr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Master" Target="slideMasters/slideMaster2.xml"/><Relationship Id="rId4" Type="http://schemas.openxmlformats.org/officeDocument/2006/relationships/slideMaster" Target="slideMasters/slideMaster3.xml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7" Type="http://schemas.openxmlformats.org/officeDocument/2006/relationships/slide" Target="slides/slide3.xml"/><Relationship Id="rId8" Type="http://schemas.openxmlformats.org/officeDocument/2006/relationships/slide" Target="slides/slide4.xml"/><Relationship Id="rId9" Type="http://schemas.openxmlformats.org/officeDocument/2006/relationships/slide" Target="slides/slide5.xml"/><Relationship Id="rId10" Type="http://schemas.openxmlformats.org/officeDocument/2006/relationships/slide" Target="slides/slide6.xml"/><Relationship Id="rId11" Type="http://schemas.openxmlformats.org/officeDocument/2006/relationships/slide" Target="slides/slide7.xml"/><Relationship Id="rId12" Type="http://schemas.openxmlformats.org/officeDocument/2006/relationships/presProps" Target="presProps.xml"/>
</Relationship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3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28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9" name="PlaceHolder 3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3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2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3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4" name="PlaceHolder 5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36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7" name="PlaceHolder 3"/>
          <p:cNvSpPr>
            <a:spLocks noGrp="1"/>
          </p:cNvSpPr>
          <p:nvPr>
            <p:ph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8" name="PlaceHolder 4"/>
          <p:cNvSpPr>
            <a:spLocks noGrp="1"/>
          </p:cNvSpPr>
          <p:nvPr>
            <p:ph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9" name="PlaceHolder 5"/>
          <p:cNvSpPr>
            <a:spLocks noGrp="1"/>
          </p:cNvSpPr>
          <p:nvPr>
            <p:ph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40" name="PlaceHolder 6"/>
          <p:cNvSpPr>
            <a:spLocks noGrp="1"/>
          </p:cNvSpPr>
          <p:nvPr>
            <p:ph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41" name="PlaceHolder 7"/>
          <p:cNvSpPr>
            <a:spLocks noGrp="1"/>
          </p:cNvSpPr>
          <p:nvPr>
            <p:ph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50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52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54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55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</p:spTree>
  </p:cSld>
</p:sldLayout>
</file>

<file path=ppt/slideLayouts/slideLayout1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59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0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1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7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63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4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5" name="PlaceHolder 4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67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8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9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7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72" name="PlaceHolder 3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74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75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76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77" name="PlaceHolder 5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79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0" name="PlaceHolder 3"/>
          <p:cNvSpPr>
            <a:spLocks noGrp="1"/>
          </p:cNvSpPr>
          <p:nvPr>
            <p:ph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1" name="PlaceHolder 4"/>
          <p:cNvSpPr>
            <a:spLocks noGrp="1"/>
          </p:cNvSpPr>
          <p:nvPr>
            <p:ph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2" name="PlaceHolder 5"/>
          <p:cNvSpPr>
            <a:spLocks noGrp="1"/>
          </p:cNvSpPr>
          <p:nvPr>
            <p:ph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3" name="PlaceHolder 6"/>
          <p:cNvSpPr>
            <a:spLocks noGrp="1"/>
          </p:cNvSpPr>
          <p:nvPr>
            <p:ph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4" name="PlaceHolder 7"/>
          <p:cNvSpPr>
            <a:spLocks noGrp="1"/>
          </p:cNvSpPr>
          <p:nvPr>
            <p:ph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2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89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9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93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94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9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98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99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0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02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3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4" name="PlaceHolder 4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06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7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8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10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1" name="PlaceHolder 3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13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4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5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6" name="PlaceHolder 5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18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9" name="PlaceHolder 3"/>
          <p:cNvSpPr>
            <a:spLocks noGrp="1"/>
          </p:cNvSpPr>
          <p:nvPr>
            <p:ph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0" name="PlaceHolder 4"/>
          <p:cNvSpPr>
            <a:spLocks noGrp="1"/>
          </p:cNvSpPr>
          <p:nvPr>
            <p:ph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1" name="PlaceHolder 5"/>
          <p:cNvSpPr>
            <a:spLocks noGrp="1"/>
          </p:cNvSpPr>
          <p:nvPr>
            <p:ph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2" name="PlaceHolder 6"/>
          <p:cNvSpPr>
            <a:spLocks noGrp="1"/>
          </p:cNvSpPr>
          <p:nvPr>
            <p:ph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3" name="PlaceHolder 7"/>
          <p:cNvSpPr>
            <a:spLocks noGrp="1"/>
          </p:cNvSpPr>
          <p:nvPr>
            <p:ph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6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7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8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20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1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2" name="PlaceHolder 4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24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5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6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image" Target="../media/image1.png"/><Relationship Id="rId3" Type="http://schemas.openxmlformats.org/officeDocument/2006/relationships/image" Target="../media/image2.png"/><Relationship Id="rId4" Type="http://schemas.openxmlformats.org/officeDocument/2006/relationships/slideLayout" Target="../slideLayouts/slideLayout1.xml"/><Relationship Id="rId5" Type="http://schemas.openxmlformats.org/officeDocument/2006/relationships/slideLayout" Target="../slideLayouts/slideLayout2.xml"/><Relationship Id="rId6" Type="http://schemas.openxmlformats.org/officeDocument/2006/relationships/slideLayout" Target="../slideLayouts/slideLayout3.xml"/><Relationship Id="rId7" Type="http://schemas.openxmlformats.org/officeDocument/2006/relationships/slideLayout" Target="../slideLayouts/slideLayout4.xml"/><Relationship Id="rId8" Type="http://schemas.openxmlformats.org/officeDocument/2006/relationships/slideLayout" Target="../slideLayouts/slideLayout5.xml"/><Relationship Id="rId9" Type="http://schemas.openxmlformats.org/officeDocument/2006/relationships/slideLayout" Target="../slideLayouts/slideLayout6.xml"/><Relationship Id="rId10" Type="http://schemas.openxmlformats.org/officeDocument/2006/relationships/slideLayout" Target="../slideLayouts/slideLayout7.xml"/><Relationship Id="rId11" Type="http://schemas.openxmlformats.org/officeDocument/2006/relationships/slideLayout" Target="../slideLayouts/slideLayout8.xml"/><Relationship Id="rId12" Type="http://schemas.openxmlformats.org/officeDocument/2006/relationships/slideLayout" Target="../slideLayouts/slideLayout9.xml"/><Relationship Id="rId13" Type="http://schemas.openxmlformats.org/officeDocument/2006/relationships/slideLayout" Target="../slideLayouts/slideLayout10.xml"/><Relationship Id="rId14" Type="http://schemas.openxmlformats.org/officeDocument/2006/relationships/slideLayout" Target="../slideLayouts/slideLayout11.xml"/><Relationship Id="rId15" Type="http://schemas.openxmlformats.org/officeDocument/2006/relationships/slideLayout" Target="../slideLayouts/slideLayout12.xml"/>
</Relationships>
</file>

<file path=ppt/slideMasters/_rels/slideMaster2.xml.rels><?xml version="1.0" encoding="UTF-8"?>
<Relationships xmlns="http://schemas.openxmlformats.org/package/2006/relationships"><Relationship Id="rId1" Type="http://schemas.openxmlformats.org/officeDocument/2006/relationships/theme" Target="../theme/theme2.xml"/><Relationship Id="rId2" Type="http://schemas.openxmlformats.org/officeDocument/2006/relationships/image" Target="../media/image3.png"/><Relationship Id="rId3" Type="http://schemas.openxmlformats.org/officeDocument/2006/relationships/image" Target="../media/image4.png"/><Relationship Id="rId4" Type="http://schemas.openxmlformats.org/officeDocument/2006/relationships/slideLayout" Target="../slideLayouts/slideLayout13.xml"/><Relationship Id="rId5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6.xml"/><Relationship Id="rId8" Type="http://schemas.openxmlformats.org/officeDocument/2006/relationships/slideLayout" Target="../slideLayouts/slideLayout17.xml"/><Relationship Id="rId9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0.xml"/><Relationship Id="rId12" Type="http://schemas.openxmlformats.org/officeDocument/2006/relationships/slideLayout" Target="../slideLayouts/slideLayout21.xml"/><Relationship Id="rId13" Type="http://schemas.openxmlformats.org/officeDocument/2006/relationships/slideLayout" Target="../slideLayouts/slideLayout22.xml"/><Relationship Id="rId14" Type="http://schemas.openxmlformats.org/officeDocument/2006/relationships/slideLayout" Target="../slideLayouts/slideLayout23.xml"/><Relationship Id="rId15" Type="http://schemas.openxmlformats.org/officeDocument/2006/relationships/slideLayout" Target="../slideLayouts/slideLayout24.xml"/>
</Relationships>
</file>

<file path=ppt/slideMasters/_rels/slideMaster3.xml.rels><?xml version="1.0" encoding="UTF-8"?>
<Relationships xmlns="http://schemas.openxmlformats.org/package/2006/relationships"><Relationship Id="rId1" Type="http://schemas.openxmlformats.org/officeDocument/2006/relationships/theme" Target="../theme/theme3.xml"/><Relationship Id="rId2" Type="http://schemas.openxmlformats.org/officeDocument/2006/relationships/image" Target="../media/image5.png"/><Relationship Id="rId3" Type="http://schemas.openxmlformats.org/officeDocument/2006/relationships/slideLayout" Target="../slideLayouts/slideLayout25.xml"/><Relationship Id="rId4" Type="http://schemas.openxmlformats.org/officeDocument/2006/relationships/slideLayout" Target="../slideLayouts/slideLayout26.xml"/><Relationship Id="rId5" Type="http://schemas.openxmlformats.org/officeDocument/2006/relationships/slideLayout" Target="../slideLayouts/slideLayout27.xml"/><Relationship Id="rId6" Type="http://schemas.openxmlformats.org/officeDocument/2006/relationships/slideLayout" Target="../slideLayouts/slideLayout28.xml"/><Relationship Id="rId7" Type="http://schemas.openxmlformats.org/officeDocument/2006/relationships/slideLayout" Target="../slideLayouts/slideLayout29.xml"/><Relationship Id="rId8" Type="http://schemas.openxmlformats.org/officeDocument/2006/relationships/slideLayout" Target="../slideLayouts/slideLayout30.xml"/><Relationship Id="rId9" Type="http://schemas.openxmlformats.org/officeDocument/2006/relationships/slideLayout" Target="../slideLayouts/slideLayout31.xml"/><Relationship Id="rId10" Type="http://schemas.openxmlformats.org/officeDocument/2006/relationships/slideLayout" Target="../slideLayouts/slideLayout32.xml"/><Relationship Id="rId11" Type="http://schemas.openxmlformats.org/officeDocument/2006/relationships/slideLayout" Target="../slideLayouts/slideLayout33.xml"/><Relationship Id="rId12" Type="http://schemas.openxmlformats.org/officeDocument/2006/relationships/slideLayout" Target="../slideLayouts/slideLayout34.xml"/><Relationship Id="rId13" Type="http://schemas.openxmlformats.org/officeDocument/2006/relationships/slideLayout" Target="../slideLayouts/slideLayout35.xml"/><Relationship Id="rId14" Type="http://schemas.openxmlformats.org/officeDocument/2006/relationships/slideLayout" Target="../slideLayouts/slideLayout36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blipFill rotWithShape="0">
          <a:blip r:embed="rId2"/>
          <a:stretch/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0" name="Rectangle 6"/>
          <p:cNvSpPr/>
          <p:nvPr/>
        </p:nvSpPr>
        <p:spPr>
          <a:xfrm>
            <a:off x="0" y="0"/>
            <a:ext cx="12184920" cy="68508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pic>
        <p:nvPicPr>
          <p:cNvPr id="1" name="Picture 4" descr=""/>
          <p:cNvPicPr/>
          <p:nvPr/>
        </p:nvPicPr>
        <p:blipFill>
          <a:blip r:embed="rId3"/>
          <a:stretch/>
        </p:blipFill>
        <p:spPr>
          <a:xfrm>
            <a:off x="333000" y="1801080"/>
            <a:ext cx="2791800" cy="2791800"/>
          </a:xfrm>
          <a:prstGeom prst="rect">
            <a:avLst/>
          </a:prstGeom>
          <a:ln w="0">
            <a:noFill/>
          </a:ln>
        </p:spPr>
      </p:pic>
      <p:sp>
        <p:nvSpPr>
          <p:cNvPr id="2" name="Rectangle 5"/>
          <p:cNvSpPr/>
          <p:nvPr/>
        </p:nvSpPr>
        <p:spPr>
          <a:xfrm>
            <a:off x="3487320" y="1475280"/>
            <a:ext cx="8697240" cy="3855240"/>
          </a:xfrm>
          <a:prstGeom prst="rect">
            <a:avLst/>
          </a:prstGeom>
          <a:solidFill>
            <a:srgbClr val="9c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3" name="Rectangle 8"/>
          <p:cNvSpPr/>
          <p:nvPr/>
        </p:nvSpPr>
        <p:spPr>
          <a:xfrm>
            <a:off x="3487320" y="5337720"/>
            <a:ext cx="8697240" cy="376920"/>
          </a:xfrm>
          <a:prstGeom prst="rect">
            <a:avLst/>
          </a:prstGeom>
          <a:gradFill rotWithShape="0">
            <a:gsLst>
              <a:gs pos="0">
                <a:srgbClr val="c00000"/>
              </a:gs>
              <a:gs pos="100000">
                <a:srgbClr val="e9bf0e">
                  <a:alpha val="83137"/>
                </a:srgbClr>
              </a:gs>
            </a:gsLst>
            <a:lin ang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4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r>
              <a:rPr b="0" lang="en-PH" sz="4400" spc="-1" strike="noStrike">
                <a:latin typeface="Arial"/>
              </a:rPr>
              <a:t>Click to edit the title text format</a:t>
            </a:r>
            <a:endParaRPr b="0" lang="en-PH" sz="4400" spc="-1" strike="noStrike">
              <a:latin typeface="Arial"/>
            </a:endParaRPr>
          </a:p>
        </p:txBody>
      </p:sp>
      <p:sp>
        <p:nvSpPr>
          <p:cNvPr id="5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3200" spc="-1" strike="noStrike">
                <a:latin typeface="Arial"/>
              </a:rPr>
              <a:t>Click to edit the outline text format</a:t>
            </a:r>
            <a:endParaRPr b="0" lang="en-PH" sz="32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800" spc="-1" strike="noStrike">
                <a:latin typeface="Arial"/>
              </a:rPr>
              <a:t>Second Outline Level</a:t>
            </a:r>
            <a:endParaRPr b="0" lang="en-PH" sz="2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400" spc="-1" strike="noStrike">
                <a:latin typeface="Arial"/>
              </a:rPr>
              <a:t>Third Outline Level</a:t>
            </a:r>
            <a:endParaRPr b="0" lang="en-PH" sz="24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000" spc="-1" strike="noStrike">
                <a:latin typeface="Arial"/>
              </a:rPr>
              <a:t>Fourth Outline Level</a:t>
            </a:r>
            <a:endParaRPr b="0" lang="en-PH" sz="20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Fifth Outline Level</a:t>
            </a:r>
            <a:endParaRPr b="0" lang="en-PH" sz="20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Sixth Outline Level</a:t>
            </a:r>
            <a:endParaRPr b="0" lang="en-PH" sz="20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Seventh Outline Level</a:t>
            </a:r>
            <a:endParaRPr b="0" lang="en-PH" sz="20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49" r:id="rId4"/>
    <p:sldLayoutId id="2147483650" r:id="rId5"/>
    <p:sldLayoutId id="2147483651" r:id="rId6"/>
    <p:sldLayoutId id="2147483652" r:id="rId7"/>
    <p:sldLayoutId id="2147483653" r:id="rId8"/>
    <p:sldLayoutId id="2147483654" r:id="rId9"/>
    <p:sldLayoutId id="2147483655" r:id="rId10"/>
    <p:sldLayoutId id="2147483656" r:id="rId11"/>
    <p:sldLayoutId id="2147483657" r:id="rId12"/>
    <p:sldLayoutId id="2147483658" r:id="rId13"/>
    <p:sldLayoutId id="2147483659" r:id="rId14"/>
    <p:sldLayoutId id="2147483660" r:id="rId15"/>
  </p:sldLayoutIdLst>
</p:sldMaster>
</file>

<file path=ppt/slideMasters/slideMaster2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" name="Picture 18" descr=""/>
          <p:cNvPicPr/>
          <p:nvPr/>
        </p:nvPicPr>
        <p:blipFill>
          <a:blip r:embed="rId2"/>
          <a:stretch/>
        </p:blipFill>
        <p:spPr>
          <a:xfrm>
            <a:off x="0" y="6242760"/>
            <a:ext cx="12184920" cy="627840"/>
          </a:xfrm>
          <a:prstGeom prst="rect">
            <a:avLst/>
          </a:prstGeom>
          <a:ln w="0">
            <a:noFill/>
          </a:ln>
        </p:spPr>
      </p:pic>
      <p:sp>
        <p:nvSpPr>
          <p:cNvPr id="43" name="Rectangle 7"/>
          <p:cNvSpPr/>
          <p:nvPr/>
        </p:nvSpPr>
        <p:spPr>
          <a:xfrm>
            <a:off x="10868760" y="0"/>
            <a:ext cx="963360" cy="963360"/>
          </a:xfrm>
          <a:prstGeom prst="rect">
            <a:avLst/>
          </a:prstGeom>
          <a:solidFill>
            <a:srgbClr val="9c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pic>
        <p:nvPicPr>
          <p:cNvPr id="44" name="Picture 10" descr=""/>
          <p:cNvPicPr/>
          <p:nvPr/>
        </p:nvPicPr>
        <p:blipFill>
          <a:blip r:embed="rId3"/>
          <a:stretch/>
        </p:blipFill>
        <p:spPr>
          <a:xfrm>
            <a:off x="10857240" y="-64440"/>
            <a:ext cx="1027440" cy="1027440"/>
          </a:xfrm>
          <a:prstGeom prst="rect">
            <a:avLst/>
          </a:prstGeom>
          <a:ln w="0">
            <a:noFill/>
          </a:ln>
        </p:spPr>
      </p:pic>
      <p:sp>
        <p:nvSpPr>
          <p:cNvPr id="45" name="TextBox 9"/>
          <p:cNvSpPr/>
          <p:nvPr/>
        </p:nvSpPr>
        <p:spPr>
          <a:xfrm>
            <a:off x="185400" y="6362280"/>
            <a:ext cx="4684680" cy="36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ffffff"/>
                </a:solidFill>
                <a:latin typeface="Montserrat Medium"/>
                <a:ea typeface="DejaVu Sans"/>
              </a:rPr>
              <a:t>Rex Curriculum Resource </a:t>
            </a:r>
            <a:endParaRPr b="0" lang="en-PH" sz="1800" spc="-1" strike="noStrike">
              <a:latin typeface="Arial"/>
            </a:endParaRPr>
          </a:p>
        </p:txBody>
      </p:sp>
      <p:sp>
        <p:nvSpPr>
          <p:cNvPr id="46" name="TextBox 11"/>
          <p:cNvSpPr/>
          <p:nvPr/>
        </p:nvSpPr>
        <p:spPr>
          <a:xfrm>
            <a:off x="9452520" y="6352200"/>
            <a:ext cx="2616120" cy="36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ffffff"/>
                </a:solidFill>
                <a:latin typeface="Montserrat Medium"/>
                <a:ea typeface="DejaVu Sans"/>
              </a:rPr>
              <a:t>WWW.REX.COM.PH</a:t>
            </a:r>
            <a:endParaRPr b="0" lang="en-PH" sz="1800" spc="-1" strike="noStrike">
              <a:latin typeface="Arial"/>
            </a:endParaRPr>
          </a:p>
        </p:txBody>
      </p:sp>
      <p:sp>
        <p:nvSpPr>
          <p:cNvPr id="4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r>
              <a:rPr b="0" lang="en-PH" sz="4400" spc="-1" strike="noStrike">
                <a:latin typeface="Arial"/>
              </a:rPr>
              <a:t>Click to edit the title text format</a:t>
            </a:r>
            <a:endParaRPr b="0" lang="en-PH" sz="4400" spc="-1" strike="noStrike">
              <a:latin typeface="Arial"/>
            </a:endParaRPr>
          </a:p>
        </p:txBody>
      </p:sp>
      <p:sp>
        <p:nvSpPr>
          <p:cNvPr id="48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3200" spc="-1" strike="noStrike">
                <a:latin typeface="Arial"/>
              </a:rPr>
              <a:t>Click to edit the outline text format</a:t>
            </a:r>
            <a:endParaRPr b="0" lang="en-PH" sz="32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800" spc="-1" strike="noStrike">
                <a:latin typeface="Arial"/>
              </a:rPr>
              <a:t>Second Outline Level</a:t>
            </a:r>
            <a:endParaRPr b="0" lang="en-PH" sz="2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400" spc="-1" strike="noStrike">
                <a:latin typeface="Arial"/>
              </a:rPr>
              <a:t>Third Outline Level</a:t>
            </a:r>
            <a:endParaRPr b="0" lang="en-PH" sz="24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000" spc="-1" strike="noStrike">
                <a:latin typeface="Arial"/>
              </a:rPr>
              <a:t>Fourth Outline Level</a:t>
            </a:r>
            <a:endParaRPr b="0" lang="en-PH" sz="20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Fifth Outline Level</a:t>
            </a:r>
            <a:endParaRPr b="0" lang="en-PH" sz="20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Sixth Outline Level</a:t>
            </a:r>
            <a:endParaRPr b="0" lang="en-PH" sz="20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Seventh Outline Level</a:t>
            </a:r>
            <a:endParaRPr b="0" lang="en-PH" sz="20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  <p:sldLayoutId id="2147483670" r:id="rId12"/>
    <p:sldLayoutId id="2147483671" r:id="rId13"/>
    <p:sldLayoutId id="2147483672" r:id="rId14"/>
    <p:sldLayoutId id="2147483673" r:id="rId15"/>
  </p:sldLayoutIdLst>
</p:sldMaster>
</file>

<file path=ppt/slideMasters/slideMaster3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5" name="New REX Education Mission Logo V.png" descr="New REX Education Mission Logo V.png"/>
          <p:cNvPicPr/>
          <p:nvPr/>
        </p:nvPicPr>
        <p:blipFill>
          <a:blip r:embed="rId2"/>
          <a:stretch/>
        </p:blipFill>
        <p:spPr>
          <a:xfrm>
            <a:off x="2755800" y="1508760"/>
            <a:ext cx="6609240" cy="3377520"/>
          </a:xfrm>
          <a:prstGeom prst="rect">
            <a:avLst/>
          </a:prstGeom>
          <a:ln w="12700">
            <a:noFill/>
          </a:ln>
        </p:spPr>
      </p:pic>
      <p:sp>
        <p:nvSpPr>
          <p:cNvPr id="8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r>
              <a:rPr b="0" lang="en-PH" sz="4400" spc="-1" strike="noStrike">
                <a:latin typeface="Arial"/>
              </a:rPr>
              <a:t>Click to edit the title text format</a:t>
            </a:r>
            <a:endParaRPr b="0" lang="en-PH" sz="4400" spc="-1" strike="noStrike">
              <a:latin typeface="Arial"/>
            </a:endParaRPr>
          </a:p>
        </p:txBody>
      </p:sp>
      <p:sp>
        <p:nvSpPr>
          <p:cNvPr id="87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3200" spc="-1" strike="noStrike">
                <a:latin typeface="Arial"/>
              </a:rPr>
              <a:t>Click to edit the outline text format</a:t>
            </a:r>
            <a:endParaRPr b="0" lang="en-PH" sz="32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800" spc="-1" strike="noStrike">
                <a:latin typeface="Arial"/>
              </a:rPr>
              <a:t>Second Outline Level</a:t>
            </a:r>
            <a:endParaRPr b="0" lang="en-PH" sz="2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400" spc="-1" strike="noStrike">
                <a:latin typeface="Arial"/>
              </a:rPr>
              <a:t>Third Outline Level</a:t>
            </a:r>
            <a:endParaRPr b="0" lang="en-PH" sz="24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000" spc="-1" strike="noStrike">
                <a:latin typeface="Arial"/>
              </a:rPr>
              <a:t>Fourth Outline Level</a:t>
            </a:r>
            <a:endParaRPr b="0" lang="en-PH" sz="20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Fifth Outline Level</a:t>
            </a:r>
            <a:endParaRPr b="0" lang="en-PH" sz="20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Sixth Outline Level</a:t>
            </a:r>
            <a:endParaRPr b="0" lang="en-PH" sz="20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Seventh Outline Level</a:t>
            </a:r>
            <a:endParaRPr b="0" lang="en-PH" sz="20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  <p:sldLayoutId id="2147483686" r:id="rId14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image" Target="../media/image6.png"/><Relationship Id="rId2" Type="http://schemas.openxmlformats.org/officeDocument/2006/relationships/image" Target="../media/image7.png"/><Relationship Id="rId3" Type="http://schemas.openxmlformats.org/officeDocument/2006/relationships/image" Target="../media/image8.png"/><Relationship Id="rId4" Type="http://schemas.openxmlformats.org/officeDocument/2006/relationships/slideLayout" Target="../slideLayouts/slideLayout13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5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TextBox 7"/>
          <p:cNvSpPr/>
          <p:nvPr/>
        </p:nvSpPr>
        <p:spPr>
          <a:xfrm>
            <a:off x="4059360" y="2904840"/>
            <a:ext cx="7488000" cy="1186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algn="ctr">
              <a:lnSpc>
                <a:spcPct val="100000"/>
              </a:lnSpc>
              <a:buNone/>
            </a:pPr>
            <a:r>
              <a:rPr b="1" lang="en-US" sz="3600" spc="-1" strike="noStrike">
                <a:solidFill>
                  <a:srgbClr val="ffffff"/>
                </a:solidFill>
                <a:latin typeface="Montserrat Medium"/>
                <a:ea typeface="DejaVu Sans"/>
              </a:rPr>
              <a:t>Understanding the Meaning of Ratio</a:t>
            </a:r>
            <a:endParaRPr b="0" lang="en-PH" sz="36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"/>
          <p:cNvSpPr/>
          <p:nvPr/>
        </p:nvSpPr>
        <p:spPr>
          <a:xfrm>
            <a:off x="649080" y="3420000"/>
            <a:ext cx="4030200" cy="2699280"/>
          </a:xfrm>
          <a:prstGeom prst="rect">
            <a:avLst/>
          </a:prstGeom>
          <a:solidFill>
            <a:srgbClr val="ffa6a6"/>
          </a:solidFill>
          <a:ln w="72000">
            <a:solidFill>
              <a:srgbClr val="3465a4"/>
            </a:solidFill>
            <a:prstDash val="sysDash"/>
            <a:round/>
          </a:ln>
        </p:spPr>
        <p:style>
          <a:lnRef idx="0"/>
          <a:fillRef idx="0"/>
          <a:effectRef idx="0"/>
          <a:fontRef idx="minor"/>
        </p:style>
      </p:sp>
      <p:sp>
        <p:nvSpPr>
          <p:cNvPr id="126" name="PlaceHolder 1"/>
          <p:cNvSpPr>
            <a:spLocks noGrp="1"/>
          </p:cNvSpPr>
          <p:nvPr>
            <p:ph/>
          </p:nvPr>
        </p:nvSpPr>
        <p:spPr>
          <a:xfrm>
            <a:off x="649080" y="695160"/>
            <a:ext cx="10149480" cy="434412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1" lang="en-PH" sz="1800" spc="-1" strike="noStrike">
                <a:latin typeface="Lato"/>
              </a:rPr>
              <a:t>Understanding the Meaning of Ratio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</a:rPr>
              <a:t>              </a:t>
            </a:r>
            <a:r>
              <a:rPr b="0" lang="en-PH" sz="1800" spc="-1" strike="noStrike">
                <a:latin typeface="Lato"/>
              </a:rPr>
              <a:t>A ratio is a comparison of numbers or quantities. It deals with the relationships between quantities relative to each other. It can be written in three ways: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1" lang="en-PH" sz="1800" spc="-1" strike="noStrike">
                <a:latin typeface="Lato"/>
              </a:rPr>
              <a:t>Example 1: 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</a:rPr>
              <a:t>Observe the two pictures.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</a:rPr>
              <a:t>1. What is the ratio of the butterflies 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</a:rPr>
              <a:t>    </a:t>
            </a:r>
            <a:r>
              <a:rPr b="0" lang="en-PH" sz="1800" spc="-1" strike="noStrike">
                <a:latin typeface="Lato"/>
              </a:rPr>
              <a:t>to the dragonflies?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</a:rPr>
              <a:t>2. What is the ratio of the girls to 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</a:rPr>
              <a:t>    </a:t>
            </a:r>
            <a:r>
              <a:rPr b="0" lang="en-PH" sz="1800" spc="-1" strike="noStrike">
                <a:latin typeface="Lato"/>
              </a:rPr>
              <a:t>the boys?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</a:rPr>
              <a:t>3. What is the ratio of the boys to the 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</a:rPr>
              <a:t>    </a:t>
            </a:r>
            <a:r>
              <a:rPr b="0" lang="en-PH" sz="1800" spc="-1" strike="noStrike">
                <a:latin typeface="Lato"/>
              </a:rPr>
              <a:t>butterflies?</a:t>
            </a:r>
            <a:endParaRPr b="0" lang="en-PH" sz="1800" spc="-1" strike="noStrike">
              <a:latin typeface="Arial"/>
            </a:endParaRPr>
          </a:p>
        </p:txBody>
      </p:sp>
      <p:sp>
        <p:nvSpPr>
          <p:cNvPr id="127" name=""/>
          <p:cNvSpPr/>
          <p:nvPr/>
        </p:nvSpPr>
        <p:spPr>
          <a:xfrm>
            <a:off x="-1260000" y="266760"/>
            <a:ext cx="5510880" cy="2250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</p:txBody>
      </p:sp>
      <p:pic>
        <p:nvPicPr>
          <p:cNvPr id="128" name="" descr=""/>
          <p:cNvPicPr/>
          <p:nvPr/>
        </p:nvPicPr>
        <p:blipFill>
          <a:blip r:embed="rId1"/>
          <a:stretch/>
        </p:blipFill>
        <p:spPr>
          <a:xfrm>
            <a:off x="3600000" y="1980000"/>
            <a:ext cx="3277440" cy="612360"/>
          </a:xfrm>
          <a:prstGeom prst="rect">
            <a:avLst/>
          </a:prstGeom>
          <a:ln w="0">
            <a:noFill/>
          </a:ln>
        </p:spPr>
      </p:pic>
      <p:pic>
        <p:nvPicPr>
          <p:cNvPr id="129" name="" descr=""/>
          <p:cNvPicPr/>
          <p:nvPr/>
        </p:nvPicPr>
        <p:blipFill>
          <a:blip r:embed="rId2"/>
          <a:stretch/>
        </p:blipFill>
        <p:spPr>
          <a:xfrm rot="21580800">
            <a:off x="8465040" y="2706840"/>
            <a:ext cx="2867040" cy="2157120"/>
          </a:xfrm>
          <a:prstGeom prst="rect">
            <a:avLst/>
          </a:prstGeom>
          <a:ln w="0">
            <a:noFill/>
          </a:ln>
        </p:spPr>
      </p:pic>
      <p:pic>
        <p:nvPicPr>
          <p:cNvPr id="130" name="" descr=""/>
          <p:cNvPicPr/>
          <p:nvPr/>
        </p:nvPicPr>
        <p:blipFill>
          <a:blip r:embed="rId3"/>
          <a:stretch/>
        </p:blipFill>
        <p:spPr>
          <a:xfrm>
            <a:off x="5166360" y="2700000"/>
            <a:ext cx="3112920" cy="216000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PlaceHolder 1"/>
          <p:cNvSpPr>
            <a:spLocks noGrp="1"/>
          </p:cNvSpPr>
          <p:nvPr>
            <p:ph/>
          </p:nvPr>
        </p:nvSpPr>
        <p:spPr>
          <a:xfrm>
            <a:off x="649080" y="695160"/>
            <a:ext cx="10510200" cy="434412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1" lang="en-PH" sz="1800" spc="-1" strike="noStrike">
                <a:latin typeface="Lato"/>
              </a:rPr>
              <a:t>Understanding the Meaning of Ratio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</a:rPr>
              <a:t>Cont. 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1" lang="en-PH" sz="1800" spc="-1" strike="noStrike">
                <a:latin typeface="Lato"/>
              </a:rPr>
              <a:t>Solution: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1" lang="en-PH" sz="1800" spc="-1" strike="noStrike">
                <a:latin typeface="Lato"/>
              </a:rPr>
              <a:t>1.</a:t>
            </a:r>
            <a:r>
              <a:rPr b="0" lang="en-PH" sz="1800" spc="-1" strike="noStrike">
                <a:latin typeface="Lato"/>
              </a:rPr>
              <a:t> Since there are 4 butterflies and 5 dragonflies, the ratio of butterflies to dragonflies is </a:t>
            </a:r>
            <a:r>
              <a:rPr b="1" lang="en-PH" sz="1800" spc="-1" strike="noStrike">
                <a:latin typeface="Lato"/>
              </a:rPr>
              <a:t>4 : 5.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</a:rPr>
              <a:t>        </a:t>
            </a:r>
            <a:r>
              <a:rPr b="0" lang="en-PH" sz="1800" spc="-1" strike="noStrike">
                <a:latin typeface="Lato"/>
              </a:rPr>
              <a:t>As you noticed, 4 and 5 have no common factor other than 1, so this ratio is in the simplified form. 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</a:rPr>
              <a:t>        </a:t>
            </a:r>
            <a:r>
              <a:rPr b="0" lang="en-PH" sz="1800" spc="-1" strike="noStrike">
                <a:latin typeface="Lato"/>
              </a:rPr>
              <a:t>Also, the quantities should not be interchanged. You cannot write the ratio of butterflies to   dragonflies as 5 : 4. The ratio 4 : 5 is not the same as the ratio 5 : 4.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1" lang="en-PH" sz="1800" spc="-1" strike="noStrike">
                <a:latin typeface="Lato"/>
              </a:rPr>
              <a:t>2.</a:t>
            </a:r>
            <a:r>
              <a:rPr b="0" lang="en-PH" sz="1800" spc="-1" strike="noStrike">
                <a:latin typeface="Lato"/>
              </a:rPr>
              <a:t> Since there are 3 girls and 2 boys, the ratio of girls to boys is </a:t>
            </a:r>
            <a:r>
              <a:rPr b="1" lang="en-PH" sz="1800" spc="-1" strike="noStrike">
                <a:latin typeface="Lato"/>
              </a:rPr>
              <a:t>3 : 2. 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</a:rPr>
              <a:t>       </a:t>
            </a:r>
            <a:r>
              <a:rPr b="0" lang="en-PH" sz="1800" spc="-1" strike="noStrike">
                <a:latin typeface="Lato"/>
              </a:rPr>
              <a:t>3 and 2 have no common factor other than 1, so this ratio is also in the simplified form.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1" lang="en-PH" sz="1800" spc="-1" strike="noStrike">
                <a:latin typeface="Lato"/>
              </a:rPr>
              <a:t>3. </a:t>
            </a:r>
            <a:r>
              <a:rPr b="0" lang="en-PH" sz="1800" spc="-1" strike="noStrike">
                <a:latin typeface="Lato"/>
              </a:rPr>
              <a:t>Since there are 2 boys and 4 butterflies, the ratio of boys to butterflies is </a:t>
            </a:r>
            <a:r>
              <a:rPr b="1" lang="en-PH" sz="1800" spc="-1" strike="noStrike">
                <a:latin typeface="Lato"/>
              </a:rPr>
              <a:t>2 : 4</a:t>
            </a:r>
            <a:r>
              <a:rPr b="0" lang="en-PH" sz="1800" spc="-1" strike="noStrike">
                <a:latin typeface="Lato"/>
              </a:rPr>
              <a:t>. 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</a:rPr>
              <a:t>      </a:t>
            </a:r>
            <a:r>
              <a:rPr b="0" lang="en-PH" sz="1800" spc="-1" strike="noStrike">
                <a:latin typeface="Lato"/>
              </a:rPr>
              <a:t>2 and 4 have a common factor which is 2, so this ratio is not yet in its simplified form.        </a:t>
            </a:r>
            <a:endParaRPr b="0" lang="en-PH" sz="1800" spc="-1" strike="noStrike">
              <a:latin typeface="Arial"/>
            </a:endParaRPr>
          </a:p>
        </p:txBody>
      </p:sp>
      <p:sp>
        <p:nvSpPr>
          <p:cNvPr id="132" name=""/>
          <p:cNvSpPr/>
          <p:nvPr/>
        </p:nvSpPr>
        <p:spPr>
          <a:xfrm>
            <a:off x="-1260000" y="266760"/>
            <a:ext cx="5510880" cy="2250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PlaceHolder 1"/>
          <p:cNvSpPr>
            <a:spLocks noGrp="1"/>
          </p:cNvSpPr>
          <p:nvPr>
            <p:ph/>
          </p:nvPr>
        </p:nvSpPr>
        <p:spPr>
          <a:xfrm>
            <a:off x="649080" y="695160"/>
            <a:ext cx="10510200" cy="434412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1" lang="en-PH" sz="1800" spc="-1" strike="noStrike">
                <a:latin typeface="Lato"/>
              </a:rPr>
              <a:t>Understanding the Meaning of Ratio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</a:rPr>
              <a:t>Cont. 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</a:rPr>
              <a:t>To write a ratio in a simplified form, you may follow the following steps.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</a:rPr>
              <a:t>•     </a:t>
            </a:r>
            <a:r>
              <a:rPr b="0" lang="en-PH" sz="1800" spc="-1" strike="noStrike">
                <a:latin typeface="Lato"/>
              </a:rPr>
              <a:t>Find the greatest common factor (GCF) of the two numbers.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</a:rPr>
              <a:t>•     </a:t>
            </a:r>
            <a:r>
              <a:rPr b="0" lang="en-PH" sz="1800" spc="-1" strike="noStrike">
                <a:latin typeface="Lato"/>
              </a:rPr>
              <a:t>Divide the two numbers by the </a:t>
            </a:r>
            <a:r>
              <a:rPr b="1" lang="en-PH" sz="1800" spc="-1" strike="noStrike">
                <a:latin typeface="Lato"/>
              </a:rPr>
              <a:t>GCF.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</a:rPr>
              <a:t>Let us simplify the ratio 2 : 4.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</a:rPr>
              <a:t>•    </a:t>
            </a:r>
            <a:r>
              <a:rPr b="0" lang="en-PH" sz="1800" spc="-1" strike="noStrike">
                <a:latin typeface="Lato"/>
              </a:rPr>
              <a:t>The GCF of 2 and 4 is 2.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</a:rPr>
              <a:t>•    </a:t>
            </a:r>
            <a:r>
              <a:rPr b="0" lang="en-PH" sz="1800" spc="-1" strike="noStrike">
                <a:latin typeface="Lato"/>
              </a:rPr>
              <a:t>2 ÷ 2 = 1 and 4 ÷ 2 = 2.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</a:rPr>
              <a:t>The resulting ratio is 1 : 2 as these numbers have no factor other than 1.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</a:rPr>
              <a:t>Therefore, the simplified form of 2 : 4 is </a:t>
            </a:r>
            <a:r>
              <a:rPr b="1" lang="en-PH" sz="1800" spc="-1" strike="noStrike">
                <a:latin typeface="Lato"/>
              </a:rPr>
              <a:t>1 : 2.   </a:t>
            </a:r>
            <a:r>
              <a:rPr b="0" lang="en-PH" sz="1800" spc="-1" strike="noStrike">
                <a:latin typeface="Lato"/>
              </a:rPr>
              <a:t>   </a:t>
            </a:r>
            <a:endParaRPr b="0" lang="en-PH" sz="1800" spc="-1" strike="noStrike">
              <a:latin typeface="Arial"/>
            </a:endParaRPr>
          </a:p>
        </p:txBody>
      </p:sp>
      <p:sp>
        <p:nvSpPr>
          <p:cNvPr id="134" name=""/>
          <p:cNvSpPr/>
          <p:nvPr/>
        </p:nvSpPr>
        <p:spPr>
          <a:xfrm>
            <a:off x="-1260000" y="266760"/>
            <a:ext cx="5510880" cy="2250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PlaceHolder 1"/>
          <p:cNvSpPr>
            <a:spLocks noGrp="1"/>
          </p:cNvSpPr>
          <p:nvPr>
            <p:ph/>
          </p:nvPr>
        </p:nvSpPr>
        <p:spPr>
          <a:xfrm>
            <a:off x="649080" y="695160"/>
            <a:ext cx="10510200" cy="434412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1" lang="en-PH" sz="1800" spc="-1" strike="noStrike">
                <a:latin typeface="Lato"/>
              </a:rPr>
              <a:t>Understanding the Meaning of Ratio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1" lang="en-PH" sz="1800" spc="-1" strike="noStrike">
                <a:latin typeface="Lato"/>
              </a:rPr>
              <a:t>Example 2:</a:t>
            </a:r>
            <a:r>
              <a:rPr b="0" lang="en-PH" sz="1800" spc="-1" strike="noStrike">
                <a:latin typeface="Lato"/>
              </a:rPr>
              <a:t> 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</a:rPr>
              <a:t>                      </a:t>
            </a:r>
            <a:r>
              <a:rPr b="0" lang="en-PH" sz="1800" spc="-1" strike="noStrike">
                <a:latin typeface="Lato"/>
              </a:rPr>
              <a:t>Simplify the ratio </a:t>
            </a:r>
            <a:r>
              <a:rPr b="1" lang="en-PH" sz="1800" spc="-1" strike="noStrike">
                <a:latin typeface="Lato"/>
              </a:rPr>
              <a:t>12 : 14.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</a:rPr>
              <a:t>•    </a:t>
            </a:r>
            <a:r>
              <a:rPr b="0" lang="en-PH" sz="1800" spc="-1" strike="noStrike">
                <a:latin typeface="Lato"/>
              </a:rPr>
              <a:t>The GCF of 12 and 14 is 2.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</a:rPr>
              <a:t>•    </a:t>
            </a:r>
            <a:r>
              <a:rPr b="0" lang="en-PH" sz="1800" spc="-1" strike="noStrike">
                <a:latin typeface="Lato"/>
              </a:rPr>
              <a:t>12 ÷ 2 = 6 and 14 ÷ 2 = 7.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</a:rPr>
              <a:t>The resulting ratio is 6 : 7 as these numbers have no factor other than 1.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</a:rPr>
              <a:t>Therefore, the simplified form of 12 : 14 is </a:t>
            </a:r>
            <a:r>
              <a:rPr b="1" lang="en-PH" sz="1800" spc="-1" strike="noStrike">
                <a:latin typeface="Lato"/>
              </a:rPr>
              <a:t>6 : 7. </a:t>
            </a:r>
            <a:r>
              <a:rPr b="0" lang="en-PH" sz="1800" spc="-1" strike="noStrike">
                <a:latin typeface="Lato"/>
              </a:rPr>
              <a:t>   </a:t>
            </a:r>
            <a:endParaRPr b="0" lang="en-PH" sz="1800" spc="-1" strike="noStrike">
              <a:latin typeface="Arial"/>
            </a:endParaRPr>
          </a:p>
        </p:txBody>
      </p:sp>
      <p:sp>
        <p:nvSpPr>
          <p:cNvPr id="136" name=""/>
          <p:cNvSpPr/>
          <p:nvPr/>
        </p:nvSpPr>
        <p:spPr>
          <a:xfrm>
            <a:off x="-1260000" y="266760"/>
            <a:ext cx="5510880" cy="2250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PlaceHolder 1"/>
          <p:cNvSpPr>
            <a:spLocks noGrp="1"/>
          </p:cNvSpPr>
          <p:nvPr>
            <p:ph/>
          </p:nvPr>
        </p:nvSpPr>
        <p:spPr>
          <a:xfrm>
            <a:off x="649080" y="695160"/>
            <a:ext cx="10510200" cy="434412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1" lang="en-PH" sz="1800" spc="-1" strike="noStrike">
                <a:latin typeface="Lato"/>
              </a:rPr>
              <a:t>Understanding the Meaning of Ratio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</a:rPr>
              <a:t>Represent each of the following with a ratio.                                           Answers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</a:rPr>
              <a:t>Simplify if necessary.                            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</a:rPr>
              <a:t>                      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</a:rPr>
              <a:t>1. The ratio of 2 driver to 15 passengers                                  1. </a:t>
            </a:r>
            <a:r>
              <a:rPr b="1" lang="en-PH" sz="1800" spc="-1" strike="noStrike">
                <a:latin typeface="Lato"/>
              </a:rPr>
              <a:t>2:15</a:t>
            </a:r>
            <a:r>
              <a:rPr b="0" lang="en-PH" sz="1800" spc="-1" strike="noStrike">
                <a:latin typeface="Lato"/>
              </a:rPr>
              <a:t> or </a:t>
            </a:r>
            <a:r>
              <a:rPr b="1" lang="en-PH" sz="1800" spc="-1" strike="noStrike">
                <a:latin typeface="Lato"/>
              </a:rPr>
              <a:t>2/15</a:t>
            </a:r>
            <a:r>
              <a:rPr b="0" lang="en-PH" sz="1800" spc="-1" strike="noStrike">
                <a:latin typeface="Lato"/>
              </a:rPr>
              <a:t> or </a:t>
            </a:r>
            <a:r>
              <a:rPr b="1" lang="en-PH" sz="1800" spc="-1" strike="noStrike">
                <a:latin typeface="Lato"/>
              </a:rPr>
              <a:t>2 is to 15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</a:rPr>
              <a:t>2. The ratio of 5 men to 7 women                                             2. </a:t>
            </a:r>
            <a:r>
              <a:rPr b="1" lang="en-PH" sz="1800" spc="-1" strike="noStrike">
                <a:latin typeface="Lato"/>
              </a:rPr>
              <a:t>5:7</a:t>
            </a:r>
            <a:r>
              <a:rPr b="0" lang="en-PH" sz="1800" spc="-1" strike="noStrike">
                <a:latin typeface="Lato"/>
              </a:rPr>
              <a:t> or </a:t>
            </a:r>
            <a:r>
              <a:rPr b="1" lang="en-PH" sz="1800" spc="-1" strike="noStrike">
                <a:latin typeface="Lato"/>
              </a:rPr>
              <a:t>5/7</a:t>
            </a:r>
            <a:r>
              <a:rPr b="0" lang="en-PH" sz="1800" spc="-1" strike="noStrike">
                <a:latin typeface="Lato"/>
              </a:rPr>
              <a:t> or </a:t>
            </a:r>
            <a:r>
              <a:rPr b="1" lang="en-PH" sz="1800" spc="-1" strike="noStrike">
                <a:latin typeface="Lato"/>
              </a:rPr>
              <a:t>5 is to 7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</a:rPr>
              <a:t>3. The ratio of 2 teachers to 60 students                                  3. 2:60 = </a:t>
            </a:r>
            <a:r>
              <a:rPr b="1" lang="en-PH" sz="1800" spc="-1" strike="noStrike">
                <a:latin typeface="Lato"/>
              </a:rPr>
              <a:t>1:30</a:t>
            </a:r>
            <a:r>
              <a:rPr b="0" lang="en-PH" sz="1800" spc="-1" strike="noStrike">
                <a:latin typeface="Lato"/>
              </a:rPr>
              <a:t> or </a:t>
            </a:r>
            <a:r>
              <a:rPr b="1" lang="en-PH" sz="1800" spc="-1" strike="noStrike">
                <a:latin typeface="Lato"/>
              </a:rPr>
              <a:t>1/30</a:t>
            </a:r>
            <a:r>
              <a:rPr b="0" lang="en-PH" sz="1800" spc="-1" strike="noStrike">
                <a:latin typeface="Lato"/>
              </a:rPr>
              <a:t> or </a:t>
            </a:r>
            <a:r>
              <a:rPr b="1" lang="en-PH" sz="1800" spc="-1" strike="noStrike">
                <a:latin typeface="Lato"/>
              </a:rPr>
              <a:t>1 is to 30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</a:rPr>
              <a:t>4. The ratio of 2 books to 6 pencils                                           4. 2:6 = </a:t>
            </a:r>
            <a:r>
              <a:rPr b="1" lang="en-PH" sz="1800" spc="-1" strike="noStrike">
                <a:latin typeface="Lato"/>
              </a:rPr>
              <a:t>1:3</a:t>
            </a:r>
            <a:r>
              <a:rPr b="0" lang="en-PH" sz="1800" spc="-1" strike="noStrike">
                <a:latin typeface="Lato"/>
              </a:rPr>
              <a:t> or </a:t>
            </a:r>
            <a:r>
              <a:rPr b="1" lang="en-PH" sz="1800" spc="-1" strike="noStrike">
                <a:latin typeface="Lato"/>
              </a:rPr>
              <a:t>1/3</a:t>
            </a:r>
            <a:r>
              <a:rPr b="0" lang="en-PH" sz="1800" spc="-1" strike="noStrike">
                <a:latin typeface="Lato"/>
              </a:rPr>
              <a:t> or </a:t>
            </a:r>
            <a:r>
              <a:rPr b="1" lang="en-PH" sz="1800" spc="-1" strike="noStrike">
                <a:latin typeface="Lato"/>
              </a:rPr>
              <a:t>1 is to 3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</a:rPr>
              <a:t>5. The ratio of 16 nurses to 240 patients                                  5. 16:240 = </a:t>
            </a:r>
            <a:r>
              <a:rPr b="1" lang="en-PH" sz="1800" spc="-1" strike="noStrike">
                <a:latin typeface="Lato"/>
              </a:rPr>
              <a:t>1:15</a:t>
            </a:r>
            <a:r>
              <a:rPr b="0" lang="en-PH" sz="1800" spc="-1" strike="noStrike">
                <a:latin typeface="Lato"/>
              </a:rPr>
              <a:t> or </a:t>
            </a:r>
            <a:r>
              <a:rPr b="1" lang="en-PH" sz="1800" spc="-1" strike="noStrike">
                <a:latin typeface="Lato"/>
              </a:rPr>
              <a:t>1/15</a:t>
            </a:r>
            <a:r>
              <a:rPr b="0" lang="en-PH" sz="1800" spc="-1" strike="noStrike">
                <a:latin typeface="Lato"/>
              </a:rPr>
              <a:t> or </a:t>
            </a:r>
            <a:r>
              <a:rPr b="1" lang="en-PH" sz="1800" spc="-1" strike="noStrike">
                <a:latin typeface="Lato"/>
              </a:rPr>
              <a:t>1 is to 15</a:t>
            </a:r>
            <a:endParaRPr b="0" lang="en-PH" sz="1800" spc="-1" strike="noStrike">
              <a:latin typeface="Arial"/>
            </a:endParaRPr>
          </a:p>
        </p:txBody>
      </p:sp>
      <p:sp>
        <p:nvSpPr>
          <p:cNvPr id="138" name=""/>
          <p:cNvSpPr/>
          <p:nvPr/>
        </p:nvSpPr>
        <p:spPr>
          <a:xfrm>
            <a:off x="-1260000" y="266760"/>
            <a:ext cx="5510880" cy="2250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mc:AlternateContent>
    <mc:Choice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506</TotalTime>
  <Application>LibreOffice/7.2.5.2$MacOSX_X86_64 LibreOffice_project/499f9727c189e6ef3471021d6132d4c694f357e5</Application>
  <AppVersion>15.0000</AppVersion>
  <Words>71</Words>
  <Paragraphs>6</Paragraphs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2019-04-16T02:10:14Z</dcterms:created>
  <dc:creator>Microsoft Office User</dc:creator>
  <dc:description/>
  <dc:language>en-PH</dc:language>
  <cp:lastModifiedBy/>
  <dcterms:modified xsi:type="dcterms:W3CDTF">2023-04-11T10:39:29Z</dcterms:modified>
  <cp:revision>53</cp:revision>
  <dc:subject/>
  <dc:title>PowerPoint Presentation</dc:titl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PresentationFormat">
    <vt:lpwstr>Widescreen</vt:lpwstr>
  </property>
  <property fmtid="{D5CDD505-2E9C-101B-9397-08002B2CF9AE}" pid="3" name="Slides">
    <vt:i4>7</vt:i4>
  </property>
</Properties>
</file>