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C000A512-FCCA-4C42-9270-1F071888B691}"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8CB5BE4-2D66-49B0-A054-0974709002C8}"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B5D02CEC-72D6-48C2-8BCC-E2444A3513FB}"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11A1E55D-1962-4856-B8BA-DF66FF266D68}"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CCE1F20B-14F2-461B-91F2-5A35E2281D0E}"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417C14F3-4727-4D27-9617-5AC403479E18}"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6E82CE82-0807-4A1A-9A12-EFA053EC3566}"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81C9B3AA-79D8-41CE-B062-2ADFCBCB827E}"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7FAC381-537B-42A1-BCDB-0D7343DA6B8E}"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7F5320BA-8CFA-4411-AC9A-A51B63942216}"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8CE22A2-0C41-438A-8765-9534BE27C1FC}"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BD092E5-8777-48AD-B2EE-CE691E29FBF7}"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986D218F-38A9-4BCD-BBEF-22FEE6D7F1FE}"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16E09AD-165F-48E5-9A72-67FFC3ED8997}"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253FE381-7F3E-4D3A-B160-5C3FFF002FB1}"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EDD49AA7-ECAD-4B86-A4A6-107375AD3515}"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0CCD3298-474F-46EC-ABC4-A67E74FBE22F}"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05B0823B-EDF2-44FC-B615-AC342081B7E7}"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75433DD9-ED82-492D-BB59-A89267E2EC04}"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F544046B-9972-4E83-B925-CD0BBC5C0F31}"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FC5B0F56-41E1-4975-B892-C3569A0B2158}"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958D57BB-2989-488A-A774-26B85B483E78}"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C44203A1-395D-41FE-9F65-E570F38EBCD2}"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CD598059-E81D-4A4A-86CA-742159C184C2}"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45C77E36-8024-4CCF-9F53-B695D7EF9643}"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C4970E44-0BB4-4736-B315-8F036EBAF967}"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49E03FC-415C-42CB-8D31-61210D9B3C38}"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76841F67-38DF-4499-BCD9-1CCFA09895C4}"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7F50937F-B574-4493-9798-B620D9768463}"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892FD983-0EBD-45B4-8FA7-7B0543DD4693}"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50C38296-5A5E-4BD9-B340-105DF506FC27}"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0CB3DE08-99CF-4103-8007-45BE77FCA373}"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1993957D-CB98-470A-BB3F-C34536902D0B}"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0B0DCF3-78CD-41B5-A0C3-9F5EE0BB778B}"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1C26A3E-2CED-4780-8E34-5266B5AA233D}"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8831F16-11A1-4788-A63F-3575B629EE3D}"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93E4FEB4-25F4-447A-B153-30AF295E461F}"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729E305C-DCBB-47DD-B166-DE6C5EDE13B3}"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C30FEBA3-74F9-4991-8E36-A2B271EE9E43}"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880000"/>
            <a:ext cx="682416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Konsepto at mga Salik na Nakakaapekto sa </a:t>
            </a:r>
            <a:r>
              <a:rPr b="1" i="1" lang="en-PH" sz="3600" spc="-1" strike="noStrike">
                <a:solidFill>
                  <a:srgbClr val="ffffff"/>
                </a:solidFill>
                <a:latin typeface="Montserrat Medium"/>
                <a:ea typeface="DejaVu Sans"/>
              </a:rPr>
              <a:t>Demand</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Rectangle 21"/>
          <p:cNvSpPr/>
          <p:nvPr/>
        </p:nvSpPr>
        <p:spPr>
          <a:xfrm>
            <a:off x="-113040" y="532080"/>
            <a:ext cx="91537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4" name="Rectangle 22"/>
          <p:cNvSpPr/>
          <p:nvPr/>
        </p:nvSpPr>
        <p:spPr>
          <a:xfrm>
            <a:off x="426960" y="532080"/>
            <a:ext cx="861372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Salik na Nakaaapekto sa </a:t>
            </a:r>
            <a:r>
              <a:rPr b="1" i="1" lang="en-PH" sz="3600" spc="-1" strike="noStrike">
                <a:solidFill>
                  <a:srgbClr val="ffffff"/>
                </a:solidFill>
                <a:latin typeface="Montserrat Medium"/>
                <a:ea typeface="DejaVu Sans"/>
              </a:rPr>
              <a:t>Demand</a:t>
            </a:r>
            <a:endParaRPr b="0" lang="en-PH" sz="3600" spc="-1" strike="noStrike">
              <a:solidFill>
                <a:srgbClr val="000000"/>
              </a:solidFill>
              <a:latin typeface="Arial"/>
            </a:endParaRPr>
          </a:p>
        </p:txBody>
      </p:sp>
      <p:sp>
        <p:nvSpPr>
          <p:cNvPr id="175" name=""/>
          <p:cNvSpPr/>
          <p:nvPr/>
        </p:nvSpPr>
        <p:spPr>
          <a:xfrm>
            <a:off x="801360" y="1493640"/>
            <a:ext cx="10332360" cy="3879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i="1" lang="en-PH" sz="2200" spc="-1" strike="noStrike">
                <a:solidFill>
                  <a:srgbClr val="000000"/>
                </a:solidFill>
                <a:latin typeface="Lato"/>
                <a:ea typeface="AppleSystemUIFont"/>
              </a:rPr>
              <a:t>1. Kita</a:t>
            </a:r>
            <a:endParaRPr b="0" lang="en-PH" sz="22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Sa pagtaas ng kita ng isang tao, lumalaki rin ang kaniyang badyet upang makabili ng kaniyang mga kailangan at kagustuhan.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Ang </a:t>
            </a:r>
            <a:r>
              <a:rPr b="1" i="1" lang="en-PH" sz="1800" spc="-1" strike="noStrike">
                <a:solidFill>
                  <a:srgbClr val="000000"/>
                </a:solidFill>
                <a:latin typeface="Lato"/>
                <a:ea typeface="AppleSystemUIFont"/>
              </a:rPr>
              <a:t>normal goods</a:t>
            </a:r>
            <a:r>
              <a:rPr b="0" lang="en-PH" sz="1800" spc="-1" strike="noStrike">
                <a:solidFill>
                  <a:srgbClr val="000000"/>
                </a:solidFill>
                <a:latin typeface="Lato"/>
                <a:ea typeface="AppleSystemUIFont"/>
              </a:rPr>
              <a:t> ay ang mga produkto na tumataas ang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kapag tumataas ang kita ng tao. Dito kabilang ang mga luho o kagustuhan ng tao tulad ng alahas o pagbabakasyon sa ibang bansa.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Ang mga </a:t>
            </a:r>
            <a:r>
              <a:rPr b="1" i="1" lang="en-PH" sz="1800" spc="-1" strike="noStrike">
                <a:solidFill>
                  <a:srgbClr val="000000"/>
                </a:solidFill>
                <a:latin typeface="Lato"/>
                <a:ea typeface="AppleSystemUIFont"/>
              </a:rPr>
              <a:t>inferior goods</a:t>
            </a:r>
            <a:r>
              <a:rPr b="0" lang="en-PH" sz="1800" spc="-1" strike="noStrike">
                <a:solidFill>
                  <a:srgbClr val="000000"/>
                </a:solidFill>
                <a:latin typeface="Lato"/>
                <a:ea typeface="AppleSystemUIFont"/>
              </a:rPr>
              <a:t> ay ang mga produkto na bumababa ang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kapag tumaas ang kita ng isang tao. Sa pagtaas ng kita ng tao, maaaring bumili na siya ng </a:t>
            </a:r>
            <a:r>
              <a:rPr b="0" i="1" lang="en-PH" sz="1800" spc="-1" strike="noStrike">
                <a:solidFill>
                  <a:srgbClr val="000000"/>
                </a:solidFill>
                <a:latin typeface="Lato"/>
                <a:ea typeface="AppleSystemUIFont"/>
              </a:rPr>
              <a:t>branded</a:t>
            </a:r>
            <a:r>
              <a:rPr b="0" lang="en-PH" sz="1800" spc="-1" strike="noStrike">
                <a:solidFill>
                  <a:srgbClr val="000000"/>
                </a:solidFill>
                <a:latin typeface="Lato"/>
                <a:ea typeface="AppleSystemUIFont"/>
              </a:rPr>
              <a:t> na gamot at mas magandang klase ng bigas, dahilan para bumaba ang demand ng mga alternatibong produkto na kaniyang binibili noon.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Rectangle 23"/>
          <p:cNvSpPr/>
          <p:nvPr/>
        </p:nvSpPr>
        <p:spPr>
          <a:xfrm>
            <a:off x="-113040" y="532080"/>
            <a:ext cx="91537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7" name="Rectangle 24"/>
          <p:cNvSpPr/>
          <p:nvPr/>
        </p:nvSpPr>
        <p:spPr>
          <a:xfrm>
            <a:off x="426960" y="532080"/>
            <a:ext cx="861372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Salik na Nakaaapekto sa </a:t>
            </a:r>
            <a:r>
              <a:rPr b="1" i="1" lang="en-PH" sz="3600" spc="-1" strike="noStrike">
                <a:solidFill>
                  <a:srgbClr val="ffffff"/>
                </a:solidFill>
                <a:latin typeface="Montserrat Medium"/>
                <a:ea typeface="DejaVu Sans"/>
              </a:rPr>
              <a:t>Demand</a:t>
            </a:r>
            <a:endParaRPr b="0" lang="en-PH" sz="3600" spc="-1" strike="noStrike">
              <a:solidFill>
                <a:srgbClr val="000000"/>
              </a:solidFill>
              <a:latin typeface="Arial"/>
            </a:endParaRPr>
          </a:p>
        </p:txBody>
      </p:sp>
      <p:sp>
        <p:nvSpPr>
          <p:cNvPr id="178" name=""/>
          <p:cNvSpPr/>
          <p:nvPr/>
        </p:nvSpPr>
        <p:spPr>
          <a:xfrm>
            <a:off x="801360" y="1493640"/>
            <a:ext cx="10332360" cy="3879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1" i="1" lang="en-PH" sz="2200" spc="-1" strike="noStrike">
                <a:solidFill>
                  <a:srgbClr val="000000"/>
                </a:solidFill>
                <a:latin typeface="Lato"/>
                <a:ea typeface="AppleSystemUIFont"/>
              </a:rPr>
              <a:t>2. Panlasa</a:t>
            </a:r>
            <a:endParaRPr b="0" lang="en-PH" sz="22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Nakadepende rin ang demand sa panlasa o taste ng isang tao. Halimbawa, maraming ipinagbibiling damit sa pamilihan. Nakadepende sa panlasa ng tao sa disenyo ng damit o kung ano ang uso ang demand para dito.</a:t>
            </a:r>
            <a:endParaRPr b="0" lang="en-PH" sz="1800" spc="-1" strike="noStrike">
              <a:solidFill>
                <a:srgbClr val="000000"/>
              </a:solidFill>
              <a:latin typeface="Arial"/>
            </a:endParaRPr>
          </a:p>
          <a:p>
            <a:pPr algn="just">
              <a:lnSpc>
                <a:spcPct val="100000"/>
              </a:lnSpc>
              <a:spcBef>
                <a:spcPts val="567"/>
              </a:spcBef>
              <a:spcAft>
                <a:spcPts val="567"/>
              </a:spcAft>
            </a:pPr>
            <a:r>
              <a:rPr b="1" i="1" lang="en-PH" sz="2200" spc="-1" strike="noStrike">
                <a:solidFill>
                  <a:srgbClr val="000000"/>
                </a:solidFill>
                <a:latin typeface="Lato"/>
                <a:ea typeface="AppleSystemUIFont"/>
              </a:rPr>
              <a:t>3. Populasyon</a:t>
            </a:r>
            <a:endParaRPr b="0" lang="en-PH" sz="22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Ang populasyon ay ang </a:t>
            </a:r>
            <a:r>
              <a:rPr b="0" i="1" lang="en-PH" sz="1800" spc="-1" strike="noStrike">
                <a:solidFill>
                  <a:srgbClr val="000000"/>
                </a:solidFill>
                <a:latin typeface="Lato"/>
                <a:ea typeface="AppleSystemUIFont"/>
              </a:rPr>
              <a:t>potential market </a:t>
            </a:r>
            <a:r>
              <a:rPr b="0" lang="en-PH" sz="1800" spc="-1" strike="noStrike">
                <a:solidFill>
                  <a:srgbClr val="000000"/>
                </a:solidFill>
                <a:latin typeface="Lato"/>
                <a:ea typeface="AppleSystemUIFont"/>
              </a:rPr>
              <a:t>ng isang bansa. Ang pagdami ng populasyon ay nangangahulugang pagdami ng mga konsumer o mamimili. Kapag marami ang kumokonsumo ng mga produkto ay tumataas ang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sa iba’t ibang produkto.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Rectangle 25"/>
          <p:cNvSpPr/>
          <p:nvPr/>
        </p:nvSpPr>
        <p:spPr>
          <a:xfrm>
            <a:off x="-113040" y="532080"/>
            <a:ext cx="91537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0" name="Rectangle 26"/>
          <p:cNvSpPr/>
          <p:nvPr/>
        </p:nvSpPr>
        <p:spPr>
          <a:xfrm>
            <a:off x="426960" y="532080"/>
            <a:ext cx="861372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Salik na Nakaaapekto sa </a:t>
            </a:r>
            <a:r>
              <a:rPr b="1" i="1" lang="en-PH" sz="3600" spc="-1" strike="noStrike">
                <a:solidFill>
                  <a:srgbClr val="ffffff"/>
                </a:solidFill>
                <a:latin typeface="Montserrat Medium"/>
                <a:ea typeface="DejaVu Sans"/>
              </a:rPr>
              <a:t>Demand</a:t>
            </a:r>
            <a:endParaRPr b="0" lang="en-PH" sz="3600" spc="-1" strike="noStrike">
              <a:solidFill>
                <a:srgbClr val="000000"/>
              </a:solidFill>
              <a:latin typeface="Arial"/>
            </a:endParaRPr>
          </a:p>
        </p:txBody>
      </p:sp>
      <p:sp>
        <p:nvSpPr>
          <p:cNvPr id="181" name=""/>
          <p:cNvSpPr/>
          <p:nvPr/>
        </p:nvSpPr>
        <p:spPr>
          <a:xfrm>
            <a:off x="801360" y="1493640"/>
            <a:ext cx="10332360" cy="3879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1" i="1" lang="en-PH" sz="2200" spc="-1" strike="noStrike">
                <a:solidFill>
                  <a:srgbClr val="000000"/>
                </a:solidFill>
                <a:latin typeface="Lato"/>
                <a:ea typeface="AppleSystemUIFont"/>
              </a:rPr>
              <a:t>4. Presyo ng Magkaugnay na Produkto</a:t>
            </a:r>
            <a:endParaRPr b="0" lang="en-PH" sz="22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Ang </a:t>
            </a:r>
            <a:r>
              <a:rPr b="1" i="1" lang="en-PH" sz="1800" spc="-1" strike="noStrike">
                <a:solidFill>
                  <a:srgbClr val="000000"/>
                </a:solidFill>
                <a:latin typeface="Lato"/>
                <a:ea typeface="AppleSystemUIFont"/>
              </a:rPr>
              <a:t>substitute goods</a:t>
            </a:r>
            <a:r>
              <a:rPr b="0" lang="en-PH" sz="1800" spc="-1" strike="noStrike">
                <a:solidFill>
                  <a:srgbClr val="000000"/>
                </a:solidFill>
                <a:latin typeface="Lato"/>
                <a:ea typeface="AppleSystemUIFont"/>
              </a:rPr>
              <a:t> ay mga produkto na alternatibo ng isa’t isa sapagkat pareho ang kanilang gamit o pakinabang. Kapag nagtaas ang presyo ng isang produkto, bababa ang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nito at tataas naman ang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ng kaniyang </a:t>
            </a:r>
            <a:r>
              <a:rPr b="0" i="1" lang="en-PH" sz="1800" spc="-1" strike="noStrike">
                <a:solidFill>
                  <a:srgbClr val="000000"/>
                </a:solidFill>
                <a:latin typeface="Lato"/>
                <a:ea typeface="AppleSystemUIFont"/>
              </a:rPr>
              <a:t>substitute good</a:t>
            </a:r>
            <a:r>
              <a:rPr b="0" lang="en-PH" sz="1800" spc="-1" strike="noStrike">
                <a:solidFill>
                  <a:srgbClr val="000000"/>
                </a:solidFill>
                <a:latin typeface="Lato"/>
                <a:ea typeface="AppleSystemUIFont"/>
              </a:rPr>
              <a:t> dahil mas pipiliin ng mga konsumer ang mas murang alternatibo nito.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Ang mga </a:t>
            </a:r>
            <a:r>
              <a:rPr b="1" i="1" lang="en-PH" sz="1800" spc="-1" strike="noStrike">
                <a:solidFill>
                  <a:srgbClr val="000000"/>
                </a:solidFill>
                <a:latin typeface="Lato"/>
                <a:ea typeface="AppleSystemUIFont"/>
              </a:rPr>
              <a:t>complementary goods</a:t>
            </a:r>
            <a:r>
              <a:rPr b="0" lang="en-PH" sz="1800" spc="-1" strike="noStrike">
                <a:solidFill>
                  <a:srgbClr val="000000"/>
                </a:solidFill>
                <a:latin typeface="Lato"/>
                <a:ea typeface="AppleSystemUIFont"/>
              </a:rPr>
              <a:t> naman ay ang mga produkto na palaging binibili nang magkasama. Kapag tumaas ang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ng isang produkto, tataas din ang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ng </a:t>
            </a:r>
            <a:r>
              <a:rPr b="0" i="1" lang="en-PH" sz="1800" spc="-1" strike="noStrike">
                <a:solidFill>
                  <a:srgbClr val="000000"/>
                </a:solidFill>
                <a:latin typeface="Lato"/>
                <a:ea typeface="AppleSystemUIFont"/>
              </a:rPr>
              <a:t>complementary good</a:t>
            </a:r>
            <a:r>
              <a:rPr b="0" lang="en-PH" sz="1800" spc="-1" strike="noStrike">
                <a:solidFill>
                  <a:srgbClr val="000000"/>
                </a:solidFill>
                <a:latin typeface="Lato"/>
                <a:ea typeface="AppleSystemUIFont"/>
              </a:rPr>
              <a:t> nito.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Rectangle 27"/>
          <p:cNvSpPr/>
          <p:nvPr/>
        </p:nvSpPr>
        <p:spPr>
          <a:xfrm>
            <a:off x="-113040" y="532080"/>
            <a:ext cx="91537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3" name="Rectangle 28"/>
          <p:cNvSpPr/>
          <p:nvPr/>
        </p:nvSpPr>
        <p:spPr>
          <a:xfrm>
            <a:off x="426960" y="532080"/>
            <a:ext cx="861372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Salik na Nakaaapekto sa </a:t>
            </a:r>
            <a:r>
              <a:rPr b="1" i="1" lang="en-PH" sz="3600" spc="-1" strike="noStrike">
                <a:solidFill>
                  <a:srgbClr val="ffffff"/>
                </a:solidFill>
                <a:latin typeface="Montserrat Medium"/>
                <a:ea typeface="DejaVu Sans"/>
              </a:rPr>
              <a:t>Demand</a:t>
            </a:r>
            <a:endParaRPr b="0" lang="en-PH" sz="3600" spc="-1" strike="noStrike">
              <a:solidFill>
                <a:srgbClr val="000000"/>
              </a:solidFill>
              <a:latin typeface="Arial"/>
            </a:endParaRPr>
          </a:p>
        </p:txBody>
      </p:sp>
      <p:sp>
        <p:nvSpPr>
          <p:cNvPr id="184" name=""/>
          <p:cNvSpPr/>
          <p:nvPr/>
        </p:nvSpPr>
        <p:spPr>
          <a:xfrm>
            <a:off x="801360" y="1493640"/>
            <a:ext cx="10332360" cy="281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1" i="1" lang="en-PH" sz="2200" spc="-1" strike="noStrike">
                <a:solidFill>
                  <a:srgbClr val="000000"/>
                </a:solidFill>
                <a:latin typeface="Lato"/>
                <a:ea typeface="AppleSystemUIFont"/>
              </a:rPr>
              <a:t>5. Ekspektasyon</a:t>
            </a:r>
            <a:endParaRPr b="0" lang="en-PH" sz="22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Ang ekspektasyon o inaasahan ng tao na mangyari ay nakaaapekto rin sa demand.</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gn="just">
              <a:lnSpc>
                <a:spcPct val="100000"/>
              </a:lnSpc>
              <a:spcBef>
                <a:spcPts val="567"/>
              </a:spcBef>
              <a:spcAft>
                <a:spcPts val="567"/>
              </a:spcAft>
            </a:pPr>
            <a:r>
              <a:rPr b="1" i="1" lang="en-PH" sz="2200" spc="-1" strike="noStrike">
                <a:solidFill>
                  <a:srgbClr val="000000"/>
                </a:solidFill>
                <a:latin typeface="Lato"/>
                <a:ea typeface="AppleSystemUIFont"/>
              </a:rPr>
              <a:t>6. Okasyon</a:t>
            </a:r>
            <a:endParaRPr b="0" lang="en-PH" sz="22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Kasabay ng iba’t ibang pagdiriwang natin ng mga </a:t>
            </a:r>
            <a:r>
              <a:rPr b="0" i="1" lang="en-PH" sz="1800" spc="-1" strike="noStrike">
                <a:solidFill>
                  <a:srgbClr val="000000"/>
                </a:solidFill>
                <a:latin typeface="Lato"/>
                <a:ea typeface="AppleSystemUIFont"/>
              </a:rPr>
              <a:t>okasyon</a:t>
            </a:r>
            <a:r>
              <a:rPr b="0" lang="en-PH" sz="1800" spc="-1" strike="noStrike">
                <a:solidFill>
                  <a:srgbClr val="000000"/>
                </a:solidFill>
                <a:latin typeface="Lato"/>
                <a:ea typeface="AppleSystemUIFont"/>
              </a:rPr>
              <a:t> ay ang pagtaas ng mga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ng mga produkto at serbisyo na kaugnay nito.</a:t>
            </a:r>
            <a:endParaRPr b="0" lang="en-PH" sz="1800" spc="-1" strike="noStrike">
              <a:solidFill>
                <a:srgbClr val="000000"/>
              </a:solidFill>
              <a:latin typeface="Arial"/>
            </a:endParaRPr>
          </a:p>
          <a:p>
            <a:pPr algn="just">
              <a:lnSpc>
                <a:spcPct val="100000"/>
              </a:lnSpc>
              <a:spcBef>
                <a:spcPts val="567"/>
              </a:spcBef>
              <a:spcAft>
                <a:spcPts val="567"/>
              </a:spcAft>
            </a:pP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Rectangle 29"/>
          <p:cNvSpPr/>
          <p:nvPr/>
        </p:nvSpPr>
        <p:spPr>
          <a:xfrm>
            <a:off x="-113040" y="532080"/>
            <a:ext cx="83818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6" name="Rectangle 30"/>
          <p:cNvSpPr/>
          <p:nvPr/>
        </p:nvSpPr>
        <p:spPr>
          <a:xfrm>
            <a:off x="426960" y="532080"/>
            <a:ext cx="79448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Pagbabago sa </a:t>
            </a:r>
            <a:r>
              <a:rPr b="1" i="1" lang="en-PH" sz="3600" spc="-1" strike="noStrike">
                <a:solidFill>
                  <a:srgbClr val="ffffff"/>
                </a:solidFill>
                <a:latin typeface="Montserrat Medium"/>
                <a:ea typeface="DejaVu Sans"/>
              </a:rPr>
              <a:t>Demand Curve</a:t>
            </a:r>
            <a:endParaRPr b="0" lang="en-PH" sz="3600" spc="-1" strike="noStrike">
              <a:solidFill>
                <a:srgbClr val="000000"/>
              </a:solidFill>
              <a:latin typeface="Arial"/>
            </a:endParaRPr>
          </a:p>
        </p:txBody>
      </p:sp>
      <p:sp>
        <p:nvSpPr>
          <p:cNvPr id="187" name=""/>
          <p:cNvSpPr/>
          <p:nvPr/>
        </p:nvSpPr>
        <p:spPr>
          <a:xfrm>
            <a:off x="801360" y="1493640"/>
            <a:ext cx="6317640" cy="281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1" i="1" lang="en-PH" sz="2200" spc="-1" strike="noStrike">
                <a:solidFill>
                  <a:srgbClr val="000000"/>
                </a:solidFill>
                <a:latin typeface="Lato"/>
                <a:ea typeface="AppleSystemUIFont"/>
              </a:rPr>
              <a:t>1. Movement along the Curve</a:t>
            </a:r>
            <a:endParaRPr b="0" lang="en-PH" sz="2200" spc="-1" strike="noStrike">
              <a:solidFill>
                <a:srgbClr val="000000"/>
              </a:solidFill>
              <a:latin typeface="Arial"/>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AppleSystemUIFont"/>
              </a:rPr>
              <a:t>Ang pagbabago sa presyo ng isang produkto o serbisyo ay magdudulot ng </a:t>
            </a:r>
            <a:r>
              <a:rPr b="1" lang="en-PH" sz="1800" spc="-1" strike="noStrike">
                <a:solidFill>
                  <a:srgbClr val="000000"/>
                </a:solidFill>
                <a:latin typeface="Lato"/>
                <a:ea typeface="AppleSystemUIFont"/>
              </a:rPr>
              <a:t>movement along the demand curve</a:t>
            </a:r>
            <a:r>
              <a:rPr b="0" lang="en-PH" sz="1800" spc="-1" strike="noStrike">
                <a:solidFill>
                  <a:srgbClr val="000000"/>
                </a:solidFill>
                <a:latin typeface="Lato"/>
                <a:ea typeface="AppleSystemUIFont"/>
              </a:rPr>
              <a:t>. Batay sa </a:t>
            </a:r>
            <a:r>
              <a:rPr b="0" i="1" lang="en-PH" sz="1800" spc="-1" strike="noStrike">
                <a:solidFill>
                  <a:srgbClr val="000000"/>
                </a:solidFill>
                <a:latin typeface="Lato"/>
                <a:ea typeface="AppleSystemUIFont"/>
              </a:rPr>
              <a:t>Graph</a:t>
            </a:r>
            <a:r>
              <a:rPr b="0" lang="en-PH" sz="1800" spc="-1" strike="noStrike">
                <a:solidFill>
                  <a:srgbClr val="000000"/>
                </a:solidFill>
                <a:latin typeface="Lato"/>
                <a:ea typeface="AppleSystemUIFont"/>
              </a:rPr>
              <a:t>, ang pagbabago ng presyo ng isang lata ng gatas na mula ₱60.00 papuntang ₱40.00 ay nagresulta sa pagbabago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mula sa 400 na order papuntang 800 na lata ng gatas. Ang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ay bumaba at lumipat mula point A papuntang point B sa </a:t>
            </a:r>
            <a:r>
              <a:rPr b="0" i="1" lang="en-PH" sz="1800" spc="-1" strike="noStrike">
                <a:solidFill>
                  <a:srgbClr val="000000"/>
                </a:solidFill>
                <a:latin typeface="Lato"/>
                <a:ea typeface="AppleSystemUIFont"/>
              </a:rPr>
              <a:t>demand curve.</a:t>
            </a:r>
            <a:endParaRPr b="0" lang="en-PH" sz="1800" spc="-1" strike="noStrike">
              <a:solidFill>
                <a:srgbClr val="000000"/>
              </a:solidFill>
              <a:latin typeface="AppleSystemUIFont"/>
              <a:ea typeface="AppleSystemUIFont"/>
            </a:endParaRPr>
          </a:p>
          <a:p>
            <a:pPr algn="just">
              <a:lnSpc>
                <a:spcPct val="100000"/>
              </a:lnSpc>
              <a:spcBef>
                <a:spcPts val="567"/>
              </a:spcBef>
              <a:spcAft>
                <a:spcPts val="567"/>
              </a:spcAft>
            </a:pPr>
            <a:endParaRPr b="0" lang="en-PH" sz="1800" spc="-1" strike="noStrike">
              <a:solidFill>
                <a:srgbClr val="000000"/>
              </a:solidFill>
              <a:latin typeface="Arial"/>
            </a:endParaRPr>
          </a:p>
        </p:txBody>
      </p:sp>
      <p:pic>
        <p:nvPicPr>
          <p:cNvPr id="188" name="" descr=""/>
          <p:cNvPicPr/>
          <p:nvPr/>
        </p:nvPicPr>
        <p:blipFill>
          <a:blip r:embed="rId1"/>
          <a:stretch/>
        </p:blipFill>
        <p:spPr>
          <a:xfrm>
            <a:off x="7471800" y="1727280"/>
            <a:ext cx="3878640" cy="3628440"/>
          </a:xfrm>
          <a:prstGeom prst="rect">
            <a:avLst/>
          </a:prstGeom>
          <a:ln w="0">
            <a:noFill/>
          </a:ln>
        </p:spPr>
      </p:pic>
      <p:sp>
        <p:nvSpPr>
          <p:cNvPr id="189" name=""/>
          <p:cNvSpPr/>
          <p:nvPr/>
        </p:nvSpPr>
        <p:spPr>
          <a:xfrm>
            <a:off x="8415360" y="5356080"/>
            <a:ext cx="2245320" cy="294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200" spc="-1" strike="noStrike">
                <a:solidFill>
                  <a:srgbClr val="000000"/>
                </a:solidFill>
                <a:latin typeface="Lato"/>
                <a:ea typeface="AppleSystemUIFont"/>
              </a:rPr>
              <a:t>Demand </a:t>
            </a:r>
            <a:r>
              <a:rPr b="0" i="1" lang="en-PH" sz="1200" spc="-1" strike="noStrike">
                <a:solidFill>
                  <a:srgbClr val="000000"/>
                </a:solidFill>
                <a:latin typeface="Lato"/>
                <a:ea typeface="AppleSystemUIFont"/>
              </a:rPr>
              <a:t>curve</a:t>
            </a:r>
            <a:r>
              <a:rPr b="0" lang="en-PH" sz="1200" spc="-1" strike="noStrike">
                <a:solidFill>
                  <a:srgbClr val="000000"/>
                </a:solidFill>
                <a:latin typeface="Lato"/>
                <a:ea typeface="AppleSystemUIFont"/>
              </a:rPr>
              <a:t> ng </a:t>
            </a:r>
            <a:r>
              <a:rPr b="0" i="1" lang="en-PH" sz="1200" spc="-1" strike="noStrike">
                <a:solidFill>
                  <a:srgbClr val="000000"/>
                </a:solidFill>
                <a:latin typeface="Lato"/>
                <a:ea typeface="AppleSystemUIFont"/>
              </a:rPr>
              <a:t>canned milk</a:t>
            </a:r>
            <a:endParaRPr b="0" lang="en-PH"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Rectangle 31"/>
          <p:cNvSpPr/>
          <p:nvPr/>
        </p:nvSpPr>
        <p:spPr>
          <a:xfrm>
            <a:off x="-113040" y="532080"/>
            <a:ext cx="83818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91" name="Rectangle 32"/>
          <p:cNvSpPr/>
          <p:nvPr/>
        </p:nvSpPr>
        <p:spPr>
          <a:xfrm>
            <a:off x="426960" y="532080"/>
            <a:ext cx="79448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Pagbabago sa </a:t>
            </a:r>
            <a:r>
              <a:rPr b="1" i="1" lang="en-PH" sz="3600" spc="-1" strike="noStrike">
                <a:solidFill>
                  <a:srgbClr val="ffffff"/>
                </a:solidFill>
                <a:latin typeface="Montserrat Medium"/>
                <a:ea typeface="DejaVu Sans"/>
              </a:rPr>
              <a:t>Demand Curve</a:t>
            </a:r>
            <a:endParaRPr b="0" lang="en-PH" sz="3600" spc="-1" strike="noStrike">
              <a:solidFill>
                <a:srgbClr val="000000"/>
              </a:solidFill>
              <a:latin typeface="Arial"/>
            </a:endParaRPr>
          </a:p>
        </p:txBody>
      </p:sp>
      <p:sp>
        <p:nvSpPr>
          <p:cNvPr id="192" name=""/>
          <p:cNvSpPr/>
          <p:nvPr/>
        </p:nvSpPr>
        <p:spPr>
          <a:xfrm>
            <a:off x="801360" y="1493640"/>
            <a:ext cx="10395720" cy="281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1" i="1" lang="en-PH" sz="2200" spc="-1" strike="noStrike">
                <a:solidFill>
                  <a:srgbClr val="000000"/>
                </a:solidFill>
                <a:latin typeface="Lato"/>
                <a:ea typeface="AppleSystemUIFont"/>
              </a:rPr>
              <a:t>2. Shift of the Demand Curve</a:t>
            </a:r>
            <a:endParaRPr b="0" lang="en-PH" sz="2200" spc="-1" strike="noStrike">
              <a:solidFill>
                <a:srgbClr val="000000"/>
              </a:solidFill>
              <a:latin typeface="Arial"/>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Nagbabago pa rin ang demand kahit na hindi nagbago ang presyo ng isang produkto </a:t>
            </a:r>
            <a:r>
              <a:rPr b="0" lang="en-PH" sz="1800" spc="-1" strike="noStrike">
                <a:solidFill>
                  <a:srgbClr val="000000"/>
                </a:solidFill>
                <a:latin typeface="Lato"/>
                <a:ea typeface="AppleSystemUIFont"/>
              </a:rPr>
              <a:t>o serbisyo. Kung ang mga salik tulad ng kita, populasyon, at iba pang tinalakay sa itaas ang </a:t>
            </a:r>
            <a:r>
              <a:rPr b="0" lang="en-PH" sz="1800" spc="-1" strike="noStrike">
                <a:solidFill>
                  <a:srgbClr val="000000"/>
                </a:solidFill>
                <a:latin typeface="Lato"/>
                <a:ea typeface=""/>
              </a:rPr>
              <a:t>naging dahilan ng pagbabago ng </a:t>
            </a:r>
            <a:r>
              <a:rPr b="0" i="1" lang="en-PH" sz="1800" spc="-1" strike="noStrike">
                <a:solidFill>
                  <a:srgbClr val="000000"/>
                </a:solidFill>
                <a:latin typeface="Lato"/>
                <a:ea typeface=""/>
              </a:rPr>
              <a:t>demand</a:t>
            </a:r>
            <a:r>
              <a:rPr b="0" lang="en-PH" sz="1800" spc="-1" strike="noStrike">
                <a:solidFill>
                  <a:srgbClr val="000000"/>
                </a:solidFill>
                <a:latin typeface="Lato"/>
                <a:ea typeface=""/>
              </a:rPr>
              <a:t>, magreresulta ito sa </a:t>
            </a:r>
            <a:r>
              <a:rPr b="1" i="1" lang="en-PH" sz="1800" spc="-1" strike="noStrike">
                <a:solidFill>
                  <a:srgbClr val="000000"/>
                </a:solidFill>
                <a:latin typeface="Lato"/>
                <a:ea typeface=""/>
              </a:rPr>
              <a:t>shift of the demand curve</a:t>
            </a:r>
            <a:r>
              <a:rPr b="0" lang="en-PH" sz="1800" spc="-1" strike="noStrike">
                <a:solidFill>
                  <a:srgbClr val="000000"/>
                </a:solidFill>
                <a:latin typeface="Lato"/>
                <a:ea typeface=""/>
              </a:rPr>
              <a:t>. Lilipat ang </a:t>
            </a:r>
            <a:r>
              <a:rPr b="0" i="1" lang="en-PH" sz="1800" spc="-1" strike="noStrike">
                <a:solidFill>
                  <a:srgbClr val="000000"/>
                </a:solidFill>
                <a:latin typeface="Lato"/>
                <a:ea typeface=""/>
              </a:rPr>
              <a:t>demand curve</a:t>
            </a:r>
            <a:r>
              <a:rPr b="0" lang="en-PH" sz="1800" spc="-1" strike="noStrike">
                <a:solidFill>
                  <a:srgbClr val="000000"/>
                </a:solidFill>
                <a:latin typeface="Lato"/>
                <a:ea typeface=""/>
              </a:rPr>
              <a:t> sa kanan kung tataas ang </a:t>
            </a:r>
            <a:r>
              <a:rPr b="0" i="1" lang="en-PH" sz="1800" spc="-1" strike="noStrike">
                <a:solidFill>
                  <a:srgbClr val="000000"/>
                </a:solidFill>
                <a:latin typeface="Lato"/>
                <a:ea typeface=""/>
              </a:rPr>
              <a:t>demand</a:t>
            </a:r>
            <a:r>
              <a:rPr b="0" lang="en-PH" sz="1800" spc="-1" strike="noStrike">
                <a:solidFill>
                  <a:srgbClr val="000000"/>
                </a:solidFill>
                <a:latin typeface="Lato"/>
                <a:ea typeface=""/>
              </a:rPr>
              <a:t>, at lilipat naman ito sa kaliwa kung bababa ang </a:t>
            </a:r>
            <a:r>
              <a:rPr b="0" i="1" lang="en-PH" sz="1800" spc="-1" strike="noStrike">
                <a:solidFill>
                  <a:srgbClr val="000000"/>
                </a:solidFill>
                <a:latin typeface="Lato"/>
                <a:ea typeface=""/>
              </a:rPr>
              <a:t>demand</a:t>
            </a:r>
            <a:r>
              <a:rPr b="0" lang="en-PH" sz="1800" spc="-1" strike="noStrike">
                <a:solidFill>
                  <a:srgbClr val="000000"/>
                </a:solidFill>
                <a:latin typeface="Lato"/>
                <a:ea typeface=""/>
              </a:rPr>
              <a:t>.</a:t>
            </a:r>
            <a:endParaRPr b="0" lang="en-PH" sz="1800" spc="-1" strike="noStrike">
              <a:solidFill>
                <a:srgbClr val="000000"/>
              </a:solidFill>
              <a:latin typeface=""/>
              <a:ea typeface=""/>
            </a:endParaRPr>
          </a:p>
          <a:p>
            <a:pPr algn="just">
              <a:lnSpc>
                <a:spcPct val="100000"/>
              </a:lnSpc>
              <a:spcBef>
                <a:spcPts val="567"/>
              </a:spcBef>
              <a:spcAft>
                <a:spcPts val="567"/>
              </a:spcAft>
            </a:pP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Rectangle 33"/>
          <p:cNvSpPr/>
          <p:nvPr/>
        </p:nvSpPr>
        <p:spPr>
          <a:xfrm>
            <a:off x="-113040" y="532080"/>
            <a:ext cx="83818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94" name="Rectangle 34"/>
          <p:cNvSpPr/>
          <p:nvPr/>
        </p:nvSpPr>
        <p:spPr>
          <a:xfrm>
            <a:off x="426960" y="532080"/>
            <a:ext cx="79448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Pagbabago sa </a:t>
            </a:r>
            <a:r>
              <a:rPr b="1" i="1" lang="en-PH" sz="3600" spc="-1" strike="noStrike">
                <a:solidFill>
                  <a:srgbClr val="ffffff"/>
                </a:solidFill>
                <a:latin typeface="Montserrat Medium"/>
                <a:ea typeface="DejaVu Sans"/>
              </a:rPr>
              <a:t>Demand Curve</a:t>
            </a:r>
            <a:endParaRPr b="0" lang="en-PH" sz="3600" spc="-1" strike="noStrike">
              <a:solidFill>
                <a:srgbClr val="000000"/>
              </a:solidFill>
              <a:latin typeface="Arial"/>
            </a:endParaRPr>
          </a:p>
        </p:txBody>
      </p:sp>
      <p:sp>
        <p:nvSpPr>
          <p:cNvPr id="195" name=""/>
          <p:cNvSpPr/>
          <p:nvPr/>
        </p:nvSpPr>
        <p:spPr>
          <a:xfrm>
            <a:off x="801360" y="1493640"/>
            <a:ext cx="6042240" cy="281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1" i="1" lang="en-PH" sz="2200" spc="-1" strike="noStrike">
                <a:solidFill>
                  <a:srgbClr val="000000"/>
                </a:solidFill>
                <a:latin typeface="Lato"/>
                <a:ea typeface="AppleSystemUIFont"/>
              </a:rPr>
              <a:t>2. Shift of the Demand Curve</a:t>
            </a:r>
            <a:endParaRPr b="0" lang="en-PH" sz="2200" spc="-1" strike="noStrike">
              <a:solidFill>
                <a:srgbClr val="000000"/>
              </a:solidFill>
              <a:latin typeface="Arial"/>
            </a:endParaRPr>
          </a:p>
          <a:p>
            <a:pPr algn="just"/>
            <a:r>
              <a:rPr b="1" lang="en-PH" sz="1800" spc="-1" strike="noStrike">
                <a:solidFill>
                  <a:srgbClr val="000000"/>
                </a:solidFill>
                <a:latin typeface="Lato"/>
                <a:ea typeface="AppleSystemUIFont"/>
              </a:rPr>
              <a:t>Halimbawa</a:t>
            </a:r>
            <a:r>
              <a:rPr b="0" lang="en-PH" sz="1800" spc="-1" strike="noStrike">
                <a:solidFill>
                  <a:srgbClr val="000000"/>
                </a:solidFill>
                <a:latin typeface="Lato"/>
                <a:ea typeface="AppleSystemUIFont"/>
              </a:rPr>
              <a:t>:</a:t>
            </a:r>
            <a:endParaRPr b="0" lang="en-PH" sz="1800" spc="-1" strike="noStrike">
              <a:solidFill>
                <a:srgbClr val="000000"/>
              </a:solidFill>
              <a:latin typeface=""/>
              <a:ea typeface=""/>
            </a:endParaRPr>
          </a:p>
          <a:p>
            <a:pPr algn="just"/>
            <a:endParaRPr b="0" lang="en-PH" sz="1800" spc="-1" strike="noStrike">
              <a:solidFill>
                <a:srgbClr val="000000"/>
              </a:solidFill>
              <a:latin typeface=""/>
              <a:ea typeface=""/>
            </a:endParaRPr>
          </a:p>
          <a:p>
            <a:pPr marL="216000" indent="-216000" algn="just">
              <a:buClr>
                <a:srgbClr val="000000"/>
              </a:buClr>
              <a:buSzPct val="45000"/>
              <a:buFont typeface="Symbol" charset="2"/>
              <a:buChar char=""/>
            </a:pPr>
            <a:r>
              <a:rPr b="0" lang="en-PH" sz="1800" spc="-1" strike="noStrike">
                <a:solidFill>
                  <a:srgbClr val="000000"/>
                </a:solidFill>
                <a:latin typeface="Lato"/>
                <a:ea typeface=""/>
              </a:rPr>
              <a:t>Ipalagay na ang </a:t>
            </a:r>
            <a:r>
              <a:rPr b="0" i="1" lang="en-PH" sz="1800" spc="-1" strike="noStrike">
                <a:solidFill>
                  <a:srgbClr val="000000"/>
                </a:solidFill>
                <a:latin typeface="Lato"/>
                <a:ea typeface=""/>
              </a:rPr>
              <a:t>Graph</a:t>
            </a:r>
            <a:r>
              <a:rPr b="0" lang="en-PH" sz="1800" spc="-1" strike="noStrike">
                <a:solidFill>
                  <a:srgbClr val="000000"/>
                </a:solidFill>
                <a:latin typeface="Lato"/>
                <a:ea typeface=""/>
              </a:rPr>
              <a:t> ay </a:t>
            </a:r>
            <a:r>
              <a:rPr b="0" i="1" lang="en-PH" sz="1800" spc="-1" strike="noStrike">
                <a:solidFill>
                  <a:srgbClr val="000000"/>
                </a:solidFill>
                <a:latin typeface="Lato"/>
                <a:ea typeface=""/>
              </a:rPr>
              <a:t>demand curve</a:t>
            </a:r>
            <a:r>
              <a:rPr b="0" lang="en-PH" sz="1800" spc="-1" strike="noStrike">
                <a:solidFill>
                  <a:srgbClr val="000000"/>
                </a:solidFill>
                <a:latin typeface="Lato"/>
                <a:ea typeface=""/>
              </a:rPr>
              <a:t> ng </a:t>
            </a:r>
            <a:r>
              <a:rPr b="0" i="1" lang="en-PH" sz="1800" spc="-1" strike="noStrike">
                <a:solidFill>
                  <a:srgbClr val="000000"/>
                </a:solidFill>
                <a:latin typeface="Lato"/>
                <a:ea typeface=""/>
              </a:rPr>
              <a:t>canned goods</a:t>
            </a:r>
            <a:r>
              <a:rPr b="0" lang="en-PH" sz="1800" spc="-1" strike="noStrike">
                <a:solidFill>
                  <a:srgbClr val="000000"/>
                </a:solidFill>
                <a:latin typeface="Lato"/>
                <a:ea typeface=""/>
              </a:rPr>
              <a:t>. Napabalitang may paparating na bagyo kaya marami sa mga konsumer ang nagmadaling bumili ng </a:t>
            </a:r>
            <a:r>
              <a:rPr b="0" i="1" lang="en-PH" sz="1800" spc="-1" strike="noStrike">
                <a:solidFill>
                  <a:srgbClr val="000000"/>
                </a:solidFill>
                <a:latin typeface="Lato"/>
                <a:ea typeface=""/>
              </a:rPr>
              <a:t>canned goods</a:t>
            </a:r>
            <a:r>
              <a:rPr b="0" lang="en-PH" sz="1800" spc="-1" strike="noStrike">
                <a:solidFill>
                  <a:srgbClr val="000000"/>
                </a:solidFill>
                <a:latin typeface="Lato"/>
                <a:ea typeface=""/>
              </a:rPr>
              <a:t>. Batay sa </a:t>
            </a:r>
            <a:r>
              <a:rPr b="0" i="1" lang="en-PH" sz="1800" spc="-1" strike="noStrike">
                <a:solidFill>
                  <a:srgbClr val="000000"/>
                </a:solidFill>
                <a:latin typeface="Lato"/>
                <a:ea typeface=""/>
              </a:rPr>
              <a:t>Graph</a:t>
            </a:r>
            <a:r>
              <a:rPr b="0" lang="en-PH" sz="1800" spc="-1" strike="noStrike">
                <a:solidFill>
                  <a:srgbClr val="000000"/>
                </a:solidFill>
                <a:latin typeface="Lato"/>
                <a:ea typeface=""/>
              </a:rPr>
              <a:t>, tumaas ang </a:t>
            </a:r>
            <a:r>
              <a:rPr b="0" i="1" lang="en-PH" sz="1800" spc="-1" strike="noStrike">
                <a:solidFill>
                  <a:srgbClr val="000000"/>
                </a:solidFill>
                <a:latin typeface="Lato"/>
                <a:ea typeface=""/>
              </a:rPr>
              <a:t>demand</a:t>
            </a:r>
            <a:r>
              <a:rPr b="0" lang="en-PH" sz="1800" spc="-1" strike="noStrike">
                <a:solidFill>
                  <a:srgbClr val="000000"/>
                </a:solidFill>
                <a:latin typeface="Lato"/>
                <a:ea typeface=""/>
              </a:rPr>
              <a:t> para sa </a:t>
            </a:r>
            <a:r>
              <a:rPr b="0" i="1" lang="en-PH" sz="1800" spc="-1" strike="noStrike">
                <a:solidFill>
                  <a:srgbClr val="000000"/>
                </a:solidFill>
                <a:latin typeface="Lato"/>
                <a:ea typeface=""/>
              </a:rPr>
              <a:t>canned goods</a:t>
            </a:r>
            <a:r>
              <a:rPr b="0" lang="en-PH" sz="1800" spc="-1" strike="noStrike">
                <a:solidFill>
                  <a:srgbClr val="000000"/>
                </a:solidFill>
                <a:latin typeface="Lato"/>
                <a:ea typeface=""/>
              </a:rPr>
              <a:t> nang hindi nagbabago ang presyo nito dahil sa salik na ekspektasyon. Dahil sa paparating na bagyo ay nalipat ang </a:t>
            </a:r>
            <a:r>
              <a:rPr b="0" i="1" lang="en-PH" sz="1800" spc="-1" strike="noStrike">
                <a:solidFill>
                  <a:srgbClr val="000000"/>
                </a:solidFill>
                <a:latin typeface="Lato"/>
                <a:ea typeface=""/>
              </a:rPr>
              <a:t>demand curve</a:t>
            </a:r>
            <a:r>
              <a:rPr b="0" lang="en-PH" sz="1800" spc="-1" strike="noStrike">
                <a:solidFill>
                  <a:srgbClr val="000000"/>
                </a:solidFill>
                <a:latin typeface="Lato"/>
                <a:ea typeface=""/>
              </a:rPr>
              <a:t> sa kanan (D1) ng orihinal na </a:t>
            </a:r>
            <a:r>
              <a:rPr b="0" i="1" lang="en-PH" sz="1800" spc="-1" strike="noStrike">
                <a:solidFill>
                  <a:srgbClr val="000000"/>
                </a:solidFill>
                <a:latin typeface="Lato"/>
                <a:ea typeface=""/>
              </a:rPr>
              <a:t>demand curve</a:t>
            </a:r>
            <a:r>
              <a:rPr b="0" lang="en-PH" sz="1800" spc="-1" strike="noStrike">
                <a:solidFill>
                  <a:srgbClr val="000000"/>
                </a:solidFill>
                <a:latin typeface="Lato"/>
                <a:ea typeface=""/>
              </a:rPr>
              <a:t> (D). Ang pagtaas ng demand dahil sa salik na ekspektasyon ay nagresulta ng </a:t>
            </a:r>
            <a:r>
              <a:rPr b="1" i="1" lang="en-PH" sz="1800" spc="-1" strike="noStrike">
                <a:solidFill>
                  <a:srgbClr val="000000"/>
                </a:solidFill>
                <a:latin typeface="Lato"/>
                <a:ea typeface=""/>
              </a:rPr>
              <a:t>shift of the demand curve to the right.</a:t>
            </a:r>
            <a:endParaRPr b="0" lang="en-PH" sz="1800" spc="-1" strike="noStrike">
              <a:solidFill>
                <a:srgbClr val="000000"/>
              </a:solidFill>
              <a:latin typeface="AppleSystemUIFont"/>
              <a:ea typeface="AppleSystemUIFont"/>
            </a:endParaRPr>
          </a:p>
        </p:txBody>
      </p:sp>
      <p:pic>
        <p:nvPicPr>
          <p:cNvPr id="196" name="" descr=""/>
          <p:cNvPicPr/>
          <p:nvPr/>
        </p:nvPicPr>
        <p:blipFill>
          <a:blip r:embed="rId1"/>
          <a:stretch/>
        </p:blipFill>
        <p:spPr>
          <a:xfrm>
            <a:off x="7124760" y="1695960"/>
            <a:ext cx="4184640" cy="3940560"/>
          </a:xfrm>
          <a:prstGeom prst="rect">
            <a:avLst/>
          </a:prstGeom>
          <a:ln w="0">
            <a:noFill/>
          </a:ln>
        </p:spPr>
      </p:pic>
      <p:sp>
        <p:nvSpPr>
          <p:cNvPr id="197" name=""/>
          <p:cNvSpPr txBox="1"/>
          <p:nvPr/>
        </p:nvSpPr>
        <p:spPr>
          <a:xfrm>
            <a:off x="7965360" y="5636520"/>
            <a:ext cx="2553480" cy="294840"/>
          </a:xfrm>
          <a:prstGeom prst="rect">
            <a:avLst/>
          </a:prstGeom>
          <a:noFill/>
          <a:ln w="0">
            <a:noFill/>
          </a:ln>
        </p:spPr>
        <p:txBody>
          <a:bodyPr lIns="90000" rIns="90000" tIns="45000" bIns="45000" anchor="t">
            <a:noAutofit/>
          </a:bodyPr>
          <a:p>
            <a:r>
              <a:rPr b="0" i="1" lang="en-PH" sz="1200" spc="-1" strike="noStrike">
                <a:solidFill>
                  <a:srgbClr val="000000"/>
                </a:solidFill>
                <a:latin typeface="Lato"/>
                <a:ea typeface="AppleSystemUIFont"/>
              </a:rPr>
              <a:t>Shift of Demand Curve to the Right</a:t>
            </a:r>
            <a:endParaRPr b="0" i="1" lang="en-PH" sz="12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Rectangle 35"/>
          <p:cNvSpPr/>
          <p:nvPr/>
        </p:nvSpPr>
        <p:spPr>
          <a:xfrm>
            <a:off x="-113040" y="532080"/>
            <a:ext cx="83818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99" name="Rectangle 36"/>
          <p:cNvSpPr/>
          <p:nvPr/>
        </p:nvSpPr>
        <p:spPr>
          <a:xfrm>
            <a:off x="426960" y="532080"/>
            <a:ext cx="79448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Pagbabago sa </a:t>
            </a:r>
            <a:r>
              <a:rPr b="1" i="1" lang="en-PH" sz="3600" spc="-1" strike="noStrike">
                <a:solidFill>
                  <a:srgbClr val="ffffff"/>
                </a:solidFill>
                <a:latin typeface="Montserrat Medium"/>
                <a:ea typeface="DejaVu Sans"/>
              </a:rPr>
              <a:t>Demand Curve</a:t>
            </a:r>
            <a:endParaRPr b="0" lang="en-PH" sz="3600" spc="-1" strike="noStrike">
              <a:solidFill>
                <a:srgbClr val="000000"/>
              </a:solidFill>
              <a:latin typeface="Arial"/>
            </a:endParaRPr>
          </a:p>
        </p:txBody>
      </p:sp>
      <p:sp>
        <p:nvSpPr>
          <p:cNvPr id="200" name=""/>
          <p:cNvSpPr/>
          <p:nvPr/>
        </p:nvSpPr>
        <p:spPr>
          <a:xfrm>
            <a:off x="801360" y="1493640"/>
            <a:ext cx="6042240" cy="281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1" i="1" lang="en-PH" sz="2200" spc="-1" strike="noStrike">
                <a:solidFill>
                  <a:srgbClr val="000000"/>
                </a:solidFill>
                <a:latin typeface="Lato"/>
                <a:ea typeface="AppleSystemUIFont"/>
              </a:rPr>
              <a:t>2. Shift of the Demand Curve</a:t>
            </a:r>
            <a:endParaRPr b="0" lang="en-PH" sz="2200" spc="-1" strike="noStrike">
              <a:solidFill>
                <a:srgbClr val="000000"/>
              </a:solidFill>
              <a:latin typeface="Arial"/>
            </a:endParaRPr>
          </a:p>
          <a:p>
            <a:pPr algn="just"/>
            <a:r>
              <a:rPr b="1" lang="en-PH" sz="1800" spc="-1" strike="noStrike">
                <a:solidFill>
                  <a:srgbClr val="000000"/>
                </a:solidFill>
                <a:latin typeface="Lato"/>
                <a:ea typeface="AppleSystemUIFont"/>
              </a:rPr>
              <a:t>Halimbawa</a:t>
            </a:r>
            <a:r>
              <a:rPr b="0" lang="en-PH" sz="1800" spc="-1" strike="noStrike">
                <a:solidFill>
                  <a:srgbClr val="000000"/>
                </a:solidFill>
                <a:latin typeface="Lato"/>
                <a:ea typeface="AppleSystemUIFont"/>
              </a:rPr>
              <a:t>:</a:t>
            </a:r>
            <a:endParaRPr b="0" lang="en-PH" sz="1800" spc="-1" strike="noStrike">
              <a:solidFill>
                <a:srgbClr val="000000"/>
              </a:solidFill>
              <a:latin typeface=""/>
              <a:ea typeface=""/>
            </a:endParaRPr>
          </a:p>
          <a:p>
            <a:pPr algn="just"/>
            <a:endParaRPr b="0" lang="en-PH" sz="1800" spc="-1" strike="noStrike">
              <a:solidFill>
                <a:srgbClr val="000000"/>
              </a:solidFill>
              <a:latin typeface=""/>
              <a:ea typeface=""/>
            </a:endParaRPr>
          </a:p>
          <a:p>
            <a:pPr marL="216000" indent="-216000" algn="just">
              <a:buClr>
                <a:srgbClr val="000000"/>
              </a:buClr>
              <a:buSzPct val="45000"/>
              <a:buFont typeface="Symbol" charset="2"/>
              <a:buChar char=""/>
            </a:pPr>
            <a:r>
              <a:rPr b="0" lang="en-PH" sz="1800" spc="-1" strike="noStrike">
                <a:solidFill>
                  <a:srgbClr val="000000"/>
                </a:solidFill>
                <a:latin typeface="Lato"/>
                <a:ea typeface="AppleSystemUIFont"/>
              </a:rPr>
              <a:t>Sa </a:t>
            </a:r>
            <a:r>
              <a:rPr b="0" i="1" lang="en-PH" sz="1800" spc="-1" strike="noStrike">
                <a:solidFill>
                  <a:srgbClr val="000000"/>
                </a:solidFill>
                <a:latin typeface="Lato"/>
                <a:ea typeface="AppleSystemUIFont"/>
              </a:rPr>
              <a:t>Graph</a:t>
            </a:r>
            <a:r>
              <a:rPr b="0" lang="en-PH" sz="1800" spc="-1" strike="noStrike">
                <a:solidFill>
                  <a:srgbClr val="000000"/>
                </a:solidFill>
                <a:latin typeface="Lato"/>
                <a:ea typeface="AppleSystemUIFont"/>
              </a:rPr>
              <a:t> naman ay makikita ang </a:t>
            </a:r>
            <a:r>
              <a:rPr b="1" i="1" lang="en-PH" sz="1800" spc="-1" strike="noStrike">
                <a:solidFill>
                  <a:srgbClr val="000000"/>
                </a:solidFill>
                <a:latin typeface="Lato"/>
                <a:ea typeface="AppleSystemUIFont"/>
              </a:rPr>
              <a:t>shift of the demand curve to the left.</a:t>
            </a:r>
            <a:r>
              <a:rPr b="0" lang="en-PH" sz="1800" spc="-1" strike="noStrike">
                <a:solidFill>
                  <a:srgbClr val="000000"/>
                </a:solidFill>
                <a:latin typeface="Lato"/>
                <a:ea typeface="AppleSystemUIFont"/>
              </a:rPr>
              <a:t> Ipagpalagay na nag-anunsiyo ang pamahalaan na may nakalalasong kemikal ang ilan sa </a:t>
            </a:r>
            <a:r>
              <a:rPr b="0" i="1" lang="en-PH" sz="1800" spc="-1" strike="noStrike">
                <a:solidFill>
                  <a:srgbClr val="000000"/>
                </a:solidFill>
                <a:latin typeface="Lato"/>
                <a:ea typeface="AppleSystemUIFont"/>
              </a:rPr>
              <a:t>canned goods </a:t>
            </a:r>
            <a:r>
              <a:rPr b="0" lang="en-PH" sz="1800" spc="-1" strike="noStrike">
                <a:solidFill>
                  <a:srgbClr val="000000"/>
                </a:solidFill>
                <a:latin typeface="Lato"/>
                <a:ea typeface="AppleSystemUIFont"/>
              </a:rPr>
              <a:t>na </a:t>
            </a:r>
            <a:r>
              <a:rPr b="0" i="1" lang="en-PH" sz="1800" spc="-1" strike="noStrike">
                <a:solidFill>
                  <a:srgbClr val="000000"/>
                </a:solidFill>
                <a:latin typeface="Lato"/>
                <a:ea typeface="AppleSystemUIFont"/>
              </a:rPr>
              <a:t>imported</a:t>
            </a:r>
            <a:r>
              <a:rPr b="0" lang="en-PH" sz="1800" spc="-1" strike="noStrike">
                <a:solidFill>
                  <a:srgbClr val="000000"/>
                </a:solidFill>
                <a:latin typeface="Lato"/>
                <a:ea typeface="AppleSystemUIFont"/>
              </a:rPr>
              <a:t> sa bansa. Bababa ang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para sa canned goods dahil sa ekspektasyon ng mga tao na maaari silang magkasakit kapag kinonsumo nila ito. Lilipat ang orihinal na </a:t>
            </a:r>
            <a:r>
              <a:rPr b="0" i="1" lang="en-PH" sz="1800" spc="-1" strike="noStrike">
                <a:solidFill>
                  <a:srgbClr val="000000"/>
                </a:solidFill>
                <a:latin typeface="Lato"/>
                <a:ea typeface="AppleSystemUIFont"/>
              </a:rPr>
              <a:t>demand curve</a:t>
            </a:r>
            <a:r>
              <a:rPr b="0" lang="en-PH" sz="1800" spc="-1" strike="noStrike">
                <a:solidFill>
                  <a:srgbClr val="000000"/>
                </a:solidFill>
                <a:latin typeface="Lato"/>
                <a:ea typeface="AppleSystemUIFont"/>
              </a:rPr>
              <a:t> (D) sa kaliwa nito (D1) dahil sa pangyayaring ito. Bababa ang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kahit na walang pagbabago sa presyo.</a:t>
            </a:r>
            <a:endParaRPr b="0" lang="en-PH" sz="1800" spc="-1" strike="noStrike">
              <a:solidFill>
                <a:srgbClr val="000000"/>
              </a:solidFill>
              <a:latin typeface="AppleSystemUIFont"/>
              <a:ea typeface="AppleSystemUIFont"/>
            </a:endParaRPr>
          </a:p>
        </p:txBody>
      </p:sp>
      <p:sp>
        <p:nvSpPr>
          <p:cNvPr id="201" name=""/>
          <p:cNvSpPr txBox="1"/>
          <p:nvPr/>
        </p:nvSpPr>
        <p:spPr>
          <a:xfrm>
            <a:off x="7965360" y="5636520"/>
            <a:ext cx="2553480" cy="294840"/>
          </a:xfrm>
          <a:prstGeom prst="rect">
            <a:avLst/>
          </a:prstGeom>
          <a:noFill/>
          <a:ln w="0">
            <a:noFill/>
          </a:ln>
        </p:spPr>
        <p:txBody>
          <a:bodyPr lIns="90000" rIns="90000" tIns="45000" bIns="45000" anchor="t">
            <a:noAutofit/>
          </a:bodyPr>
          <a:p>
            <a:r>
              <a:rPr b="0" i="1" lang="en-PH" sz="1200" spc="-1" strike="noStrike">
                <a:solidFill>
                  <a:srgbClr val="000000"/>
                </a:solidFill>
                <a:latin typeface="Lato"/>
                <a:ea typeface="AppleSystemUIFont"/>
              </a:rPr>
              <a:t>Shift of Demand Curve to the Left</a:t>
            </a:r>
            <a:endParaRPr b="0" i="1" lang="en-PH" sz="1200" spc="-1" strike="noStrike">
              <a:solidFill>
                <a:srgbClr val="000000"/>
              </a:solidFill>
              <a:latin typeface="Lato"/>
              <a:ea typeface="AppleSystemUIFont"/>
            </a:endParaRPr>
          </a:p>
        </p:txBody>
      </p:sp>
      <p:pic>
        <p:nvPicPr>
          <p:cNvPr id="202" name="" descr=""/>
          <p:cNvPicPr/>
          <p:nvPr/>
        </p:nvPicPr>
        <p:blipFill>
          <a:blip r:embed="rId1"/>
          <a:stretch/>
        </p:blipFill>
        <p:spPr>
          <a:xfrm>
            <a:off x="7236360" y="1648800"/>
            <a:ext cx="4056480" cy="386568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Rectangle 15"/>
          <p:cNvSpPr/>
          <p:nvPr/>
        </p:nvSpPr>
        <p:spPr>
          <a:xfrm>
            <a:off x="-113040" y="552240"/>
            <a:ext cx="368100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04" name="Rectangle 192"/>
          <p:cNvSpPr/>
          <p:nvPr/>
        </p:nvSpPr>
        <p:spPr>
          <a:xfrm>
            <a:off x="540000" y="480240"/>
            <a:ext cx="2867760" cy="651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205" name="Rectangle 194"/>
          <p:cNvSpPr/>
          <p:nvPr/>
        </p:nvSpPr>
        <p:spPr>
          <a:xfrm>
            <a:off x="720000" y="1496160"/>
            <a:ext cx="1096920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206" name=""/>
          <p:cNvSpPr txBox="1"/>
          <p:nvPr/>
        </p:nvSpPr>
        <p:spPr>
          <a:xfrm>
            <a:off x="720000" y="1496160"/>
            <a:ext cx="10293840" cy="703080"/>
          </a:xfrm>
          <a:prstGeom prst="rect">
            <a:avLst/>
          </a:prstGeom>
          <a:noFill/>
          <a:ln w="0">
            <a:noFill/>
          </a:ln>
        </p:spPr>
        <p:txBody>
          <a:bodyPr lIns="90000" rIns="90000" tIns="45000" bIns="45000" anchor="t">
            <a:noAutofit/>
          </a:bodyPr>
          <a:p>
            <a:r>
              <a:rPr b="0" lang="en-PH" sz="1800" spc="-1" strike="noStrike">
                <a:solidFill>
                  <a:srgbClr val="000000"/>
                </a:solidFill>
                <a:latin typeface="Lato"/>
              </a:rPr>
              <a:t>I. Panuto: Tukuyin ang mangyayari sa </a:t>
            </a:r>
            <a:r>
              <a:rPr b="0" i="1" lang="en-PH" sz="1800" spc="-1" strike="noStrike">
                <a:solidFill>
                  <a:srgbClr val="000000"/>
                </a:solidFill>
                <a:latin typeface="Lato"/>
              </a:rPr>
              <a:t>demand</a:t>
            </a:r>
            <a:r>
              <a:rPr b="0" lang="en-PH" sz="1800" spc="-1" strike="noStrike">
                <a:solidFill>
                  <a:srgbClr val="000000"/>
                </a:solidFill>
                <a:latin typeface="Lato"/>
              </a:rPr>
              <a:t> ng mga produktong may salungguhit sa pangungusap at kompletuhin ang talahanayan.</a:t>
            </a:r>
            <a:endParaRPr b="0" lang="en-PH" sz="1800" spc="-1" strike="noStrike">
              <a:solidFill>
                <a:srgbClr val="000000"/>
              </a:solidFill>
              <a:latin typeface="Lato"/>
              <a:ea typeface="AppleSystemUIFont"/>
            </a:endParaRPr>
          </a:p>
        </p:txBody>
      </p:sp>
      <p:graphicFrame>
        <p:nvGraphicFramePr>
          <p:cNvPr id="207" name=""/>
          <p:cNvGraphicFramePr/>
          <p:nvPr/>
        </p:nvGraphicFramePr>
        <p:xfrm>
          <a:off x="595440" y="2315520"/>
          <a:ext cx="10830240" cy="3504240"/>
        </p:xfrm>
        <a:graphic>
          <a:graphicData uri="http://schemas.openxmlformats.org/drawingml/2006/table">
            <a:tbl>
              <a:tblPr/>
              <a:tblGrid>
                <a:gridCol w="6095160"/>
                <a:gridCol w="1206720"/>
                <a:gridCol w="1374840"/>
                <a:gridCol w="2153880"/>
              </a:tblGrid>
              <a:tr h="1365840">
                <a:tc>
                  <a:txBody>
                    <a:bodyPr lIns="90000" rIns="90000" tIns="46800" bIns="46800" anchor="t">
                      <a:noAutofit/>
                    </a:bodyPr>
                    <a:p>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Tumaas o Bumaba</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Salik na Nakaaapekto sa </a:t>
                      </a:r>
                      <a:r>
                        <a:rPr b="1" i="1" lang="en-PH" sz="1800" spc="-1" strike="noStrike">
                          <a:solidFill>
                            <a:srgbClr val="000000"/>
                          </a:solidFill>
                          <a:latin typeface="Lato"/>
                        </a:rPr>
                        <a:t>Demand</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Galaw ng </a:t>
                      </a:r>
                      <a:r>
                        <a:rPr b="1" i="1" lang="en-PH" sz="1800" spc="-1" strike="noStrike">
                          <a:solidFill>
                            <a:srgbClr val="000000"/>
                          </a:solidFill>
                          <a:latin typeface="Lato"/>
                        </a:rPr>
                        <a:t>Demand Curve (Movement along the curve, shift left, o shift right)</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00320">
                <a:tc>
                  <a:txBody>
                    <a:bodyPr lIns="90000" rIns="90000" tIns="46800" bIns="46800" anchor="t">
                      <a:noAutofit/>
                    </a:bodyPr>
                    <a:p>
                      <a:r>
                        <a:rPr b="0" lang="en-PH" sz="1800" spc="-1" strike="noStrike">
                          <a:solidFill>
                            <a:srgbClr val="000000"/>
                          </a:solidFill>
                          <a:latin typeface="Lato"/>
                          <a:ea typeface="AppleSystemUIFont"/>
                        </a:rPr>
                        <a:t>Lumabas sa pamilihan ang bagong model ng laptop.</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1.</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6.</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11.</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00320">
                <a:tc>
                  <a:txBody>
                    <a:bodyPr lIns="90000" rIns="90000" tIns="46800" bIns="46800" anchor="t">
                      <a:noAutofit/>
                    </a:bodyPr>
                    <a:p>
                      <a:r>
                        <a:rPr b="0" lang="en-PH" sz="1800" spc="-1" strike="noStrike">
                          <a:solidFill>
                            <a:srgbClr val="000000"/>
                          </a:solidFill>
                          <a:latin typeface="Lato"/>
                          <a:ea typeface="AppleSystemUIFont"/>
                        </a:rPr>
                        <a:t>Umabot ng ₱400.00 bawat kilo ng sili.</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2.</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7.</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12.</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00320">
                <a:tc>
                  <a:txBody>
                    <a:bodyPr lIns="90000" rIns="90000" tIns="46800" bIns="46800" anchor="t">
                      <a:noAutofit/>
                    </a:bodyPr>
                    <a:p>
                      <a:r>
                        <a:rPr b="0" lang="en-PH" sz="1800" spc="-1" strike="noStrike">
                          <a:solidFill>
                            <a:srgbClr val="000000"/>
                          </a:solidFill>
                          <a:latin typeface="Lato"/>
                        </a:rPr>
                        <a:t>Nag-panic buying ang mga tao ng de-lata dahil sa bagyo.</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3.</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8.</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13.</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00320">
                <a:tc>
                  <a:txBody>
                    <a:bodyPr lIns="90000" rIns="90000" tIns="46800" bIns="46800" anchor="t">
                      <a:noAutofit/>
                    </a:bodyPr>
                    <a:p>
                      <a:r>
                        <a:rPr b="0" lang="en-PH" sz="1800" spc="-1" strike="noStrike">
                          <a:solidFill>
                            <a:srgbClr val="000000"/>
                          </a:solidFill>
                          <a:latin typeface="Lato"/>
                        </a:rPr>
                        <a:t>Itinakda ng pamahalaan ang paggamit ng face shield.</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4.</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9.</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14.</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06680">
                <a:tc>
                  <a:txBody>
                    <a:bodyPr lIns="90000" rIns="90000" tIns="46800" bIns="46800" anchor="t">
                      <a:noAutofit/>
                    </a:bodyPr>
                    <a:p>
                      <a:r>
                        <a:rPr b="0" lang="en-PH" sz="1800" spc="-1" strike="noStrike">
                          <a:solidFill>
                            <a:srgbClr val="000000"/>
                          </a:solidFill>
                          <a:latin typeface="Lato"/>
                        </a:rPr>
                        <a:t>Tapos na ang Disyembre subalit marami pa ring hamon sa pamilihan.</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5.</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10.</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15.</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Rectangle 1"/>
          <p:cNvSpPr/>
          <p:nvPr/>
        </p:nvSpPr>
        <p:spPr>
          <a:xfrm>
            <a:off x="-113040" y="552240"/>
            <a:ext cx="548028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09" name="Rectangle 2"/>
          <p:cNvSpPr/>
          <p:nvPr/>
        </p:nvSpPr>
        <p:spPr>
          <a:xfrm>
            <a:off x="426960" y="527760"/>
            <a:ext cx="4940280" cy="676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210" name="Rectangle 3"/>
          <p:cNvSpPr/>
          <p:nvPr/>
        </p:nvSpPr>
        <p:spPr>
          <a:xfrm>
            <a:off x="540000" y="195480"/>
            <a:ext cx="4827240" cy="1196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graphicFrame>
        <p:nvGraphicFramePr>
          <p:cNvPr id="211" name=""/>
          <p:cNvGraphicFramePr/>
          <p:nvPr/>
        </p:nvGraphicFramePr>
        <p:xfrm>
          <a:off x="595800" y="1559880"/>
          <a:ext cx="10647000" cy="3681360"/>
        </p:xfrm>
        <a:graphic>
          <a:graphicData uri="http://schemas.openxmlformats.org/drawingml/2006/table">
            <a:tbl>
              <a:tblPr/>
              <a:tblGrid>
                <a:gridCol w="2712960"/>
                <a:gridCol w="3090960"/>
                <a:gridCol w="4843080"/>
              </a:tblGrid>
              <a:tr h="655200">
                <a:tc>
                  <a:txBody>
                    <a:bodyPr lIns="90000" rIns="90000" tIns="46800" bIns="46800" anchor="ctr">
                      <a:noAutofit/>
                    </a:bodyPr>
                    <a:p>
                      <a:pPr algn="ctr"/>
                      <a:r>
                        <a:rPr b="1" lang="en-PH" sz="1800" spc="-1" strike="noStrike">
                          <a:solidFill>
                            <a:srgbClr val="000000"/>
                          </a:solidFill>
                          <a:latin typeface="Lato"/>
                        </a:rPr>
                        <a:t>Tumaas o Bumaba</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Salik na Nakaaapekto sa </a:t>
                      </a:r>
                      <a:r>
                        <a:rPr b="1" i="1" lang="en-PH" sz="1800" spc="-1" strike="noStrike">
                          <a:solidFill>
                            <a:srgbClr val="000000"/>
                          </a:solidFill>
                          <a:latin typeface="Lato"/>
                        </a:rPr>
                        <a:t>Demand</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Galaw ng </a:t>
                      </a:r>
                      <a:r>
                        <a:rPr b="1" i="1" lang="en-PH" sz="1800" spc="-1" strike="noStrike">
                          <a:solidFill>
                            <a:srgbClr val="000000"/>
                          </a:solidFill>
                          <a:latin typeface="Lato"/>
                        </a:rPr>
                        <a:t>Demand Curve (Movement along the curve, shift left, o shift right)</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00320">
                <a:tc>
                  <a:txBody>
                    <a:bodyPr lIns="90000" rIns="90000" tIns="46800" bIns="46800" anchor="t">
                      <a:noAutofit/>
                    </a:bodyPr>
                    <a:p>
                      <a:r>
                        <a:rPr b="0" lang="en-PH" sz="1800" spc="-1" strike="noStrike">
                          <a:solidFill>
                            <a:srgbClr val="000000"/>
                          </a:solidFill>
                          <a:latin typeface="Lato"/>
                        </a:rPr>
                        <a:t>1. tumaas</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6. panlasa</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11.</a:t>
                      </a:r>
                      <a:r>
                        <a:rPr b="0" i="1" lang="en-PH" sz="1800" spc="-1" strike="noStrike">
                          <a:solidFill>
                            <a:srgbClr val="000000"/>
                          </a:solidFill>
                          <a:latin typeface="Lato"/>
                        </a:rPr>
                        <a:t> Shift Right</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00320">
                <a:tc>
                  <a:txBody>
                    <a:bodyPr lIns="90000" rIns="90000" tIns="46800" bIns="46800" anchor="t">
                      <a:noAutofit/>
                    </a:bodyPr>
                    <a:p>
                      <a:r>
                        <a:rPr b="0" lang="en-PH" sz="1800" spc="-1" strike="noStrike">
                          <a:solidFill>
                            <a:srgbClr val="000000"/>
                          </a:solidFill>
                          <a:latin typeface="Lato"/>
                        </a:rPr>
                        <a:t>2. bumaba</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7. presyo</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12. </a:t>
                      </a:r>
                      <a:r>
                        <a:rPr b="0" i="1" lang="en-PH" sz="1800" spc="-1" strike="noStrike">
                          <a:solidFill>
                            <a:srgbClr val="000000"/>
                          </a:solidFill>
                          <a:latin typeface="Lato"/>
                        </a:rPr>
                        <a:t>Movement along the curve</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00320">
                <a:tc>
                  <a:txBody>
                    <a:bodyPr lIns="90000" rIns="90000" tIns="46800" bIns="46800" anchor="t">
                      <a:noAutofit/>
                    </a:bodyPr>
                    <a:p>
                      <a:r>
                        <a:rPr b="0" lang="en-PH" sz="1800" spc="-1" strike="noStrike">
                          <a:solidFill>
                            <a:srgbClr val="000000"/>
                          </a:solidFill>
                          <a:latin typeface="Lato"/>
                        </a:rPr>
                        <a:t>3. tumaas</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8. ekspektasyon</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ea typeface="PingFang SC"/>
                        </a:rPr>
                        <a:t>13. </a:t>
                      </a:r>
                      <a:r>
                        <a:rPr b="0" i="1" lang="en-PH" sz="1800" spc="-1" strike="noStrike">
                          <a:solidFill>
                            <a:srgbClr val="000000"/>
                          </a:solidFill>
                          <a:latin typeface="Lato"/>
                          <a:ea typeface="PingFang SC"/>
                        </a:rPr>
                        <a:t>S</a:t>
                      </a:r>
                      <a:r>
                        <a:rPr b="0" i="1" lang="en-PH" sz="1800" spc="-1" strike="noStrike">
                          <a:solidFill>
                            <a:srgbClr val="000000"/>
                          </a:solidFill>
                          <a:latin typeface="Lato"/>
                        </a:rPr>
                        <a:t>hift Right</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00320">
                <a:tc>
                  <a:txBody>
                    <a:bodyPr lIns="90000" rIns="90000" tIns="46800" bIns="46800" anchor="t">
                      <a:noAutofit/>
                    </a:bodyPr>
                    <a:p>
                      <a:r>
                        <a:rPr b="0" lang="en-PH" sz="1800" spc="-1" strike="noStrike">
                          <a:solidFill>
                            <a:srgbClr val="000000"/>
                          </a:solidFill>
                          <a:latin typeface="Lato"/>
                        </a:rPr>
                        <a:t>4. tumaas</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9. ekspektasyon</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ea typeface="PingFang SC"/>
                        </a:rPr>
                        <a:t>14. </a:t>
                      </a:r>
                      <a:r>
                        <a:rPr b="0" i="1" lang="en-PH" sz="1800" spc="-1" strike="noStrike">
                          <a:solidFill>
                            <a:srgbClr val="000000"/>
                          </a:solidFill>
                          <a:latin typeface="Lato"/>
                          <a:ea typeface="PingFang SC"/>
                        </a:rPr>
                        <a:t>S</a:t>
                      </a:r>
                      <a:r>
                        <a:rPr b="0" i="1" lang="en-PH" sz="1800" spc="-1" strike="noStrike">
                          <a:solidFill>
                            <a:srgbClr val="000000"/>
                          </a:solidFill>
                          <a:latin typeface="Lato"/>
                        </a:rPr>
                        <a:t>hift Right</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75920">
                <a:tc>
                  <a:txBody>
                    <a:bodyPr lIns="90000" rIns="90000" tIns="46800" bIns="46800" anchor="t">
                      <a:noAutofit/>
                    </a:bodyPr>
                    <a:p>
                      <a:r>
                        <a:rPr b="0" lang="en-PH" sz="1800" spc="-1" strike="noStrike">
                          <a:solidFill>
                            <a:srgbClr val="000000"/>
                          </a:solidFill>
                          <a:latin typeface="Lato"/>
                        </a:rPr>
                        <a:t>5. bumaba</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10. okasyon</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ea typeface="PingFang SC"/>
                        </a:rPr>
                        <a:t>15. </a:t>
                      </a:r>
                      <a:r>
                        <a:rPr b="0" i="1" lang="en-PH" sz="1800" spc="-1" strike="noStrike">
                          <a:solidFill>
                            <a:srgbClr val="000000"/>
                          </a:solidFill>
                          <a:latin typeface="Lato"/>
                          <a:ea typeface="PingFang SC"/>
                        </a:rPr>
                        <a:t>S</a:t>
                      </a:r>
                      <a:r>
                        <a:rPr b="0" i="1" lang="en-PH" sz="1800" spc="-1" strike="noStrike">
                          <a:solidFill>
                            <a:srgbClr val="000000"/>
                          </a:solidFill>
                          <a:latin typeface="Lato"/>
                        </a:rPr>
                        <a:t>hift Left</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274860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24516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Demand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994680" y="1418760"/>
            <a:ext cx="10379160" cy="2991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Ang </a:t>
            </a:r>
            <a:r>
              <a:rPr b="1" i="1" lang="en-PH" sz="1800" spc="-1" strike="noStrike">
                <a:solidFill>
                  <a:srgbClr val="000000"/>
                </a:solidFill>
                <a:latin typeface="Lato"/>
              </a:rPr>
              <a:t>demand</a:t>
            </a:r>
            <a:r>
              <a:rPr b="0" lang="en-PH" sz="1800" spc="-1" strike="noStrike">
                <a:solidFill>
                  <a:srgbClr val="000000"/>
                </a:solidFill>
                <a:latin typeface="Lato"/>
              </a:rPr>
              <a:t> ay tumutukoy sa dami ng produkto at serbisyo na kaya at handang bilhin ng mga konsumer sa alternatibong presyo sa isang takdang panahon. Ang mga salik na nakaaapekto sa pagkonsumo ng isang tao tulad ng presyo at kita ay nakaaapekto sa kagustuhan at kakayahan nating bumili ng produkto o serbisyo.</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Habang tumataas ang presyo ng isang produkto o serbisyo, bumababa ang dami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o bilang ng produkto at serbisyo na kaya at gustong bilhin. Ito ang ipinaliliwanag ng </a:t>
            </a:r>
            <a:r>
              <a:rPr b="1" lang="en-PH" sz="1800" spc="-1" strike="noStrike">
                <a:solidFill>
                  <a:srgbClr val="000000"/>
                </a:solidFill>
                <a:latin typeface="Lato"/>
                <a:ea typeface="AppleSystemUIFont"/>
              </a:rPr>
              <a:t>batas ng demand</a:t>
            </a:r>
            <a:r>
              <a:rPr b="0" lang="en-PH" sz="1800" spc="-1" strike="noStrike">
                <a:solidFill>
                  <a:srgbClr val="000000"/>
                </a:solidFill>
                <a:latin typeface="Lato"/>
                <a:ea typeface="AppleSystemUIFont"/>
              </a:rPr>
              <a:t>. Ayon sa batas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ang presyo at dami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ay may di-tuwirang relasyon o </a:t>
            </a:r>
            <a:r>
              <a:rPr b="0" i="1" lang="en-PH" sz="1800" spc="-1" strike="noStrike">
                <a:solidFill>
                  <a:srgbClr val="000000"/>
                </a:solidFill>
                <a:latin typeface="Lato"/>
                <a:ea typeface="AppleSystemUIFont"/>
              </a:rPr>
              <a:t>indirect relationship</a:t>
            </a:r>
            <a:r>
              <a:rPr b="0" lang="en-PH" sz="1800" spc="-1" strike="noStrike">
                <a:solidFill>
                  <a:srgbClr val="000000"/>
                </a:solidFill>
                <a:latin typeface="Lato"/>
                <a:ea typeface="AppleSystemUIFont"/>
              </a:rPr>
              <a:t> kung saan habang tumataas ang isang salik ay bumababa naman ang isa.</a:t>
            </a:r>
            <a:endParaRPr b="0" lang="en-PH" sz="1800" spc="-1" strike="noStrike">
              <a:solidFill>
                <a:srgbClr val="000000"/>
              </a:solidFill>
              <a:latin typeface="Arial"/>
            </a:endParaRPr>
          </a:p>
        </p:txBody>
      </p:sp>
      <p:pic>
        <p:nvPicPr>
          <p:cNvPr id="137" name="" descr=""/>
          <p:cNvPicPr/>
          <p:nvPr/>
        </p:nvPicPr>
        <p:blipFill>
          <a:blip r:embed="rId1"/>
          <a:stretch/>
        </p:blipFill>
        <p:spPr>
          <a:xfrm>
            <a:off x="3506760" y="4144680"/>
            <a:ext cx="5315040" cy="196488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Rectangle 4"/>
          <p:cNvSpPr/>
          <p:nvPr/>
        </p:nvSpPr>
        <p:spPr>
          <a:xfrm>
            <a:off x="-113040" y="532080"/>
            <a:ext cx="48517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9" name="Rectangle 5"/>
          <p:cNvSpPr/>
          <p:nvPr/>
        </p:nvSpPr>
        <p:spPr>
          <a:xfrm>
            <a:off x="426960" y="532080"/>
            <a:ext cx="447912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Demand </a:t>
            </a:r>
            <a:r>
              <a:rPr b="1" i="1" lang="en-PH" sz="3600" spc="-1" strike="noStrike">
                <a:solidFill>
                  <a:srgbClr val="ffffff"/>
                </a:solidFill>
                <a:latin typeface="Montserrat Medium"/>
                <a:ea typeface="DejaVu Sans"/>
              </a:rPr>
              <a:t>Schedule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0" name=""/>
          <p:cNvSpPr/>
          <p:nvPr/>
        </p:nvSpPr>
        <p:spPr>
          <a:xfrm>
            <a:off x="762120" y="1542240"/>
            <a:ext cx="10593000" cy="16866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pPr>
            <a:endParaRPr b="0" lang="en-PH" sz="1800" spc="-1" strike="noStrike">
              <a:solidFill>
                <a:srgbClr val="000000"/>
              </a:solidFill>
              <a:latin typeface="Arial"/>
            </a:endParaRPr>
          </a:p>
        </p:txBody>
      </p:sp>
      <p:graphicFrame>
        <p:nvGraphicFramePr>
          <p:cNvPr id="141" name=""/>
          <p:cNvGraphicFramePr/>
          <p:nvPr/>
        </p:nvGraphicFramePr>
        <p:xfrm>
          <a:off x="891720" y="3296880"/>
          <a:ext cx="10072800" cy="2494800"/>
        </p:xfrm>
        <a:graphic>
          <a:graphicData uri="http://schemas.openxmlformats.org/drawingml/2006/table">
            <a:tbl>
              <a:tblPr/>
              <a:tblGrid>
                <a:gridCol w="3357000"/>
                <a:gridCol w="3357000"/>
                <a:gridCol w="3359160"/>
              </a:tblGrid>
              <a:tr h="415800">
                <a:tc>
                  <a:txBody>
                    <a:bodyPr lIns="90000" rIns="90000" anchor="ctr">
                      <a:noAutofit/>
                    </a:bodyPr>
                    <a:p>
                      <a:pPr algn="ctr">
                        <a:lnSpc>
                          <a:spcPct val="100000"/>
                        </a:lnSpc>
                      </a:pPr>
                      <a:r>
                        <a:rPr b="1" lang="en-PH" sz="1800" spc="-1" strike="noStrike">
                          <a:solidFill>
                            <a:srgbClr val="000000"/>
                          </a:solidFill>
                          <a:latin typeface="Lato"/>
                        </a:rPr>
                        <a:t>Punto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ea typeface="î•àþ"/>
                        </a:rPr>
                        <a:t>Presyo (₱)</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Dami ng Demand (Q</a:t>
                      </a:r>
                      <a:r>
                        <a:rPr b="1" lang="en-PH" sz="1000" spc="-1" strike="noStrike">
                          <a:solidFill>
                            <a:srgbClr val="000000"/>
                          </a:solidFill>
                          <a:latin typeface="Lato"/>
                        </a:rPr>
                        <a:t>d</a:t>
                      </a:r>
                      <a:r>
                        <a:rPr b="1" lang="en-PH" sz="1800" spc="-1" strike="noStrike">
                          <a:solidFill>
                            <a:srgbClr val="000000"/>
                          </a:solidFill>
                          <a:latin typeface="Lato"/>
                        </a:rPr>
                        <a:t>)</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15800">
                <a:tc>
                  <a:txBody>
                    <a:bodyPr lIns="90000" rIns="90000" anchor="ctr">
                      <a:noAutofit/>
                    </a:bodyPr>
                    <a:p>
                      <a:pPr algn="ctr">
                        <a:lnSpc>
                          <a:spcPct val="100000"/>
                        </a:lnSpc>
                      </a:pPr>
                      <a:r>
                        <a:rPr b="0" lang="en-PH" sz="1800" spc="-1" strike="noStrike">
                          <a:solidFill>
                            <a:srgbClr val="000000"/>
                          </a:solidFill>
                          <a:latin typeface="Lato"/>
                        </a:rPr>
                        <a:t>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80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15800">
                <a:tc>
                  <a:txBody>
                    <a:bodyPr lIns="90000" rIns="90000" anchor="ctr">
                      <a:noAutofit/>
                    </a:bodyPr>
                    <a:p>
                      <a:pPr algn="ctr">
                        <a:lnSpc>
                          <a:spcPct val="100000"/>
                        </a:lnSpc>
                      </a:pPr>
                      <a:r>
                        <a:rPr b="0" lang="en-PH" sz="1800" spc="-1" strike="noStrike">
                          <a:solidFill>
                            <a:srgbClr val="000000"/>
                          </a:solidFill>
                          <a:latin typeface="Lato"/>
                        </a:rPr>
                        <a:t>B</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75</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25</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15800">
                <a:tc>
                  <a:txBody>
                    <a:bodyPr lIns="90000" rIns="90000" anchor="ctr">
                      <a:noAutofit/>
                    </a:bodyPr>
                    <a:p>
                      <a:pPr algn="ctr">
                        <a:lnSpc>
                          <a:spcPct val="100000"/>
                        </a:lnSpc>
                      </a:pPr>
                      <a:r>
                        <a:rPr b="0" lang="en-PH" sz="1800" spc="-1" strike="noStrike">
                          <a:solidFill>
                            <a:srgbClr val="000000"/>
                          </a:solidFill>
                          <a:latin typeface="Lato"/>
                        </a:rPr>
                        <a:t>C</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70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50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15800">
                <a:tc>
                  <a:txBody>
                    <a:bodyPr lIns="90000" rIns="90000" anchor="ctr">
                      <a:noAutofit/>
                    </a:bodyPr>
                    <a:p>
                      <a:pPr algn="ctr">
                        <a:lnSpc>
                          <a:spcPct val="100000"/>
                        </a:lnSpc>
                      </a:pPr>
                      <a:r>
                        <a:rPr b="0" lang="en-PH" sz="1800" spc="-1" strike="noStrike">
                          <a:solidFill>
                            <a:srgbClr val="000000"/>
                          </a:solidFill>
                          <a:latin typeface="Arial"/>
                        </a:rPr>
                        <a:t>D</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60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100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15800">
                <a:tc>
                  <a:txBody>
                    <a:bodyPr lIns="90000" rIns="90000" anchor="ctr">
                      <a:noAutofit/>
                    </a:bodyPr>
                    <a:p>
                      <a:pPr algn="ctr">
                        <a:lnSpc>
                          <a:spcPct val="100000"/>
                        </a:lnSpc>
                      </a:pPr>
                      <a:r>
                        <a:rPr b="0" lang="en-PH" sz="1800" spc="-1" strike="noStrike">
                          <a:solidFill>
                            <a:srgbClr val="000000"/>
                          </a:solidFill>
                          <a:latin typeface="Arial"/>
                        </a:rPr>
                        <a:t>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55</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125</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
        <p:nvSpPr>
          <p:cNvPr id="142" name=""/>
          <p:cNvSpPr/>
          <p:nvPr/>
        </p:nvSpPr>
        <p:spPr>
          <a:xfrm>
            <a:off x="891720" y="1254240"/>
            <a:ext cx="10395720" cy="281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endParaRPr b="0" lang="en-PH" sz="22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
              </a:rPr>
              <a:t>Ipinakikita ng </a:t>
            </a:r>
            <a:r>
              <a:rPr b="1" i="1" lang="en-PH" sz="1800" spc="-1" strike="noStrike">
                <a:solidFill>
                  <a:srgbClr val="000000"/>
                </a:solidFill>
                <a:latin typeface="Lato"/>
                <a:ea typeface=""/>
              </a:rPr>
              <a:t>demand schedule</a:t>
            </a:r>
            <a:r>
              <a:rPr b="0" lang="en-PH" sz="1800" spc="-1" strike="noStrike">
                <a:solidFill>
                  <a:srgbClr val="000000"/>
                </a:solidFill>
                <a:latin typeface="Lato"/>
                <a:ea typeface=""/>
              </a:rPr>
              <a:t> ang demand ng konsumer sa bawat lebel ng presyo ng produkto o serbisyo.</a:t>
            </a:r>
            <a:endParaRPr b="0" lang="en-PH" sz="1800" spc="-1" strike="noStrike">
              <a:solidFill>
                <a:srgbClr val="000000"/>
              </a:solidFill>
              <a:latin typeface=""/>
              <a:ea typeface=""/>
            </a:endParaRPr>
          </a:p>
          <a:p>
            <a:pPr>
              <a:lnSpc>
                <a:spcPct val="100000"/>
              </a:lnSpc>
              <a:spcBef>
                <a:spcPts val="283"/>
              </a:spcBef>
              <a:spcAft>
                <a:spcPts val="283"/>
              </a:spcAft>
            </a:pPr>
            <a:r>
              <a:rPr b="1" i="1" lang="en-PH" sz="1800" spc="-1" strike="noStrike">
                <a:solidFill>
                  <a:srgbClr val="000000"/>
                </a:solidFill>
                <a:latin typeface="Lato"/>
                <a:ea typeface="AppleSystemUIFont"/>
              </a:rPr>
              <a:t>Halimbawa: </a:t>
            </a:r>
            <a:endParaRPr b="0" lang="en-PH" sz="1800" spc="-1" strike="noStrike">
              <a:solidFill>
                <a:srgbClr val="000000"/>
              </a:solidFill>
              <a:latin typeface=""/>
              <a:ea typeface=""/>
            </a:endParaRPr>
          </a:p>
          <a:p>
            <a:pPr algn="ctr">
              <a:lnSpc>
                <a:spcPct val="100000"/>
              </a:lnSpc>
              <a:spcBef>
                <a:spcPts val="283"/>
              </a:spcBef>
              <a:spcAft>
                <a:spcPts val="283"/>
              </a:spcAft>
            </a:pPr>
            <a:r>
              <a:rPr b="1" i="1" lang="en-PH" sz="1800" spc="-1" strike="noStrike">
                <a:solidFill>
                  <a:srgbClr val="000000"/>
                </a:solidFill>
                <a:latin typeface="Lato"/>
                <a:ea typeface="AppleSystemUIFont"/>
              </a:rPr>
              <a:t>Demand Schedule ng Guyabano</a:t>
            </a:r>
            <a:endParaRPr b="0" lang="en-PH" sz="1800" spc="-1" strike="noStrike">
              <a:solidFill>
                <a:srgbClr val="000000"/>
              </a:solidFill>
              <a:latin typeface=""/>
              <a:ea typeface=""/>
            </a:endParaRPr>
          </a:p>
          <a:p>
            <a:pPr algn="just">
              <a:lnSpc>
                <a:spcPct val="100000"/>
              </a:lnSpc>
              <a:spcBef>
                <a:spcPts val="567"/>
              </a:spcBef>
              <a:spcAft>
                <a:spcPts val="567"/>
              </a:spcAft>
            </a:pP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2"/>
          <p:cNvSpPr/>
          <p:nvPr/>
        </p:nvSpPr>
        <p:spPr>
          <a:xfrm>
            <a:off x="-113040" y="532080"/>
            <a:ext cx="48517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Rectangle 13"/>
          <p:cNvSpPr/>
          <p:nvPr/>
        </p:nvSpPr>
        <p:spPr>
          <a:xfrm>
            <a:off x="426960" y="532080"/>
            <a:ext cx="447912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Demand </a:t>
            </a:r>
            <a:r>
              <a:rPr b="1" i="1" lang="en-PH" sz="3600" spc="-1" strike="noStrike">
                <a:solidFill>
                  <a:srgbClr val="ffffff"/>
                </a:solidFill>
                <a:latin typeface="Montserrat Medium"/>
                <a:ea typeface="DejaVu Sans"/>
              </a:rPr>
              <a:t>Schedule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p:nvPr/>
        </p:nvSpPr>
        <p:spPr>
          <a:xfrm>
            <a:off x="1004040" y="3216960"/>
            <a:ext cx="10026720" cy="1621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endParaRPr b="0" lang="en-PH" sz="1800" spc="-1" strike="noStrike">
              <a:solidFill>
                <a:srgbClr val="000000"/>
              </a:solidFill>
              <a:latin typeface="Arial"/>
            </a:endParaRPr>
          </a:p>
        </p:txBody>
      </p:sp>
      <p:sp>
        <p:nvSpPr>
          <p:cNvPr id="146" name=""/>
          <p:cNvSpPr/>
          <p:nvPr/>
        </p:nvSpPr>
        <p:spPr>
          <a:xfrm>
            <a:off x="891720" y="1254240"/>
            <a:ext cx="10395720" cy="281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endParaRPr b="0" lang="en-PH" sz="22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
              </a:rPr>
              <a:t>Madaling maunawaan ang batas ng </a:t>
            </a:r>
            <a:r>
              <a:rPr b="0" i="1" lang="en-PH" sz="1800" spc="-1" strike="noStrike">
                <a:solidFill>
                  <a:srgbClr val="000000"/>
                </a:solidFill>
                <a:latin typeface="Lato"/>
                <a:ea typeface=""/>
              </a:rPr>
              <a:t>demand</a:t>
            </a:r>
            <a:r>
              <a:rPr b="0" lang="en-PH" sz="1800" spc="-1" strike="noStrike">
                <a:solidFill>
                  <a:srgbClr val="000000"/>
                </a:solidFill>
                <a:latin typeface="Lato"/>
                <a:ea typeface=""/>
              </a:rPr>
              <a:t> sa pamamagitan ng </a:t>
            </a:r>
            <a:r>
              <a:rPr b="1" i="1" lang="en-PH" sz="1800" spc="-1" strike="noStrike">
                <a:solidFill>
                  <a:srgbClr val="000000"/>
                </a:solidFill>
                <a:latin typeface="Lato"/>
                <a:ea typeface=""/>
              </a:rPr>
              <a:t>demand schedule.</a:t>
            </a:r>
            <a:r>
              <a:rPr b="0" lang="en-PH" sz="1800" spc="-1" strike="noStrike">
                <a:solidFill>
                  <a:srgbClr val="000000"/>
                </a:solidFill>
                <a:latin typeface="Lato"/>
                <a:ea typeface=""/>
              </a:rPr>
              <a:t> Makikita na habang bumababa ang presyo ng guyabano mula punto A hanggang punto C, tumataas naman ang dami ng guyabano na nais at kayang bilhin ng konsumer. Ipinapalagay sa paggawa ng </a:t>
            </a:r>
            <a:r>
              <a:rPr b="0" i="1" lang="en-PH" sz="1800" spc="-1" strike="noStrike">
                <a:solidFill>
                  <a:srgbClr val="000000"/>
                </a:solidFill>
                <a:latin typeface="Lato"/>
                <a:ea typeface=""/>
              </a:rPr>
              <a:t>demand schedule</a:t>
            </a:r>
            <a:r>
              <a:rPr b="0" lang="en-PH" sz="1800" spc="-1" strike="noStrike">
                <a:solidFill>
                  <a:srgbClr val="000000"/>
                </a:solidFill>
                <a:latin typeface="Lato"/>
                <a:ea typeface=""/>
              </a:rPr>
              <a:t> na ang presyo lamang ang nakaaapekto sa pagbabago sa dami ng </a:t>
            </a:r>
            <a:r>
              <a:rPr b="0" i="1" lang="en-PH" sz="1800" spc="-1" strike="noStrike">
                <a:solidFill>
                  <a:srgbClr val="000000"/>
                </a:solidFill>
                <a:latin typeface="Lato"/>
                <a:ea typeface=""/>
              </a:rPr>
              <a:t>demand</a:t>
            </a:r>
            <a:r>
              <a:rPr b="0" lang="en-PH" sz="1800" spc="-1" strike="noStrike">
                <a:solidFill>
                  <a:srgbClr val="000000"/>
                </a:solidFill>
                <a:latin typeface="Lato"/>
                <a:ea typeface=""/>
              </a:rPr>
              <a:t> at hindi nagbabago ang ibang mga salik na maaaring makaapekto rito.</a:t>
            </a:r>
            <a:endParaRPr b="0" lang="en-PH" sz="1800" spc="-1" strike="noStrike">
              <a:solidFill>
                <a:srgbClr val="000000"/>
              </a:solidFill>
              <a:latin typeface=""/>
              <a:ea typeface=""/>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8"/>
          <p:cNvSpPr/>
          <p:nvPr/>
        </p:nvSpPr>
        <p:spPr>
          <a:xfrm>
            <a:off x="-113040" y="532080"/>
            <a:ext cx="48517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8" name="Rectangle 9"/>
          <p:cNvSpPr/>
          <p:nvPr/>
        </p:nvSpPr>
        <p:spPr>
          <a:xfrm>
            <a:off x="426960" y="532080"/>
            <a:ext cx="447912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Demand </a:t>
            </a:r>
            <a:r>
              <a:rPr b="1" i="1" lang="en-PH" sz="3600" spc="-1" strike="noStrike">
                <a:solidFill>
                  <a:srgbClr val="ffffff"/>
                </a:solidFill>
                <a:latin typeface="Montserrat Medium"/>
                <a:ea typeface="DejaVu Sans"/>
              </a:rPr>
              <a:t>Function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9" name=""/>
          <p:cNvSpPr/>
          <p:nvPr/>
        </p:nvSpPr>
        <p:spPr>
          <a:xfrm>
            <a:off x="721440" y="1501200"/>
            <a:ext cx="10326600" cy="1009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endParaRPr b="0" lang="en-PH" sz="1800" spc="-1" strike="noStrike">
              <a:solidFill>
                <a:srgbClr val="000000"/>
              </a:solidFill>
              <a:latin typeface="Arial"/>
            </a:endParaRPr>
          </a:p>
        </p:txBody>
      </p:sp>
      <p:pic>
        <p:nvPicPr>
          <p:cNvPr id="150" name="" descr=""/>
          <p:cNvPicPr/>
          <p:nvPr/>
        </p:nvPicPr>
        <p:blipFill>
          <a:blip r:embed="rId1"/>
          <a:stretch/>
        </p:blipFill>
        <p:spPr>
          <a:xfrm>
            <a:off x="1566720" y="2474640"/>
            <a:ext cx="8735400" cy="3360600"/>
          </a:xfrm>
          <a:prstGeom prst="rect">
            <a:avLst/>
          </a:prstGeom>
          <a:ln w="0">
            <a:noFill/>
          </a:ln>
        </p:spPr>
      </p:pic>
      <p:sp>
        <p:nvSpPr>
          <p:cNvPr id="151" name=""/>
          <p:cNvSpPr/>
          <p:nvPr/>
        </p:nvSpPr>
        <p:spPr>
          <a:xfrm>
            <a:off x="891720" y="1254240"/>
            <a:ext cx="10395720" cy="281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endParaRPr b="0" lang="en-PH" sz="22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
              </a:rPr>
              <a:t>Ang </a:t>
            </a:r>
            <a:r>
              <a:rPr b="0" i="1" lang="en-PH" sz="1800" spc="-1" strike="noStrike">
                <a:solidFill>
                  <a:srgbClr val="000000"/>
                </a:solidFill>
                <a:latin typeface="Lato"/>
                <a:ea typeface=""/>
              </a:rPr>
              <a:t>demand schedule</a:t>
            </a:r>
            <a:r>
              <a:rPr b="0" lang="en-PH" sz="1800" spc="-1" strike="noStrike">
                <a:solidFill>
                  <a:srgbClr val="000000"/>
                </a:solidFill>
                <a:latin typeface="Lato"/>
                <a:ea typeface=""/>
              </a:rPr>
              <a:t> ay binubuo o kinokompleto sa pamamagitan ng </a:t>
            </a:r>
            <a:r>
              <a:rPr b="1" i="1" lang="en-PH" sz="1800" spc="-1" strike="noStrike">
                <a:solidFill>
                  <a:srgbClr val="000000"/>
                </a:solidFill>
                <a:latin typeface="Lato"/>
                <a:ea typeface=""/>
              </a:rPr>
              <a:t>demand function</a:t>
            </a:r>
            <a:r>
              <a:rPr b="0" lang="en-PH" sz="1800" spc="-1" strike="noStrike">
                <a:solidFill>
                  <a:srgbClr val="000000"/>
                </a:solidFill>
                <a:latin typeface="Lato"/>
                <a:ea typeface=""/>
              </a:rPr>
              <a:t>. Ang </a:t>
            </a:r>
            <a:r>
              <a:rPr b="1" i="1" lang="en-PH" sz="1800" spc="-1" strike="noStrike">
                <a:solidFill>
                  <a:srgbClr val="000000"/>
                </a:solidFill>
                <a:latin typeface="Lato"/>
                <a:ea typeface=""/>
              </a:rPr>
              <a:t>demand function</a:t>
            </a:r>
            <a:r>
              <a:rPr b="0" lang="en-PH" sz="1800" spc="-1" strike="noStrike">
                <a:solidFill>
                  <a:srgbClr val="000000"/>
                </a:solidFill>
                <a:latin typeface="Lato"/>
                <a:ea typeface=""/>
              </a:rPr>
              <a:t> ay isang </a:t>
            </a:r>
            <a:r>
              <a:rPr b="0" i="1" lang="en-PH" sz="1800" spc="-1" strike="noStrike">
                <a:solidFill>
                  <a:srgbClr val="000000"/>
                </a:solidFill>
                <a:latin typeface="Lato"/>
                <a:ea typeface=""/>
              </a:rPr>
              <a:t>mathematical equation</a:t>
            </a:r>
            <a:r>
              <a:rPr b="0" lang="en-PH" sz="1800" spc="-1" strike="noStrike">
                <a:solidFill>
                  <a:srgbClr val="000000"/>
                </a:solidFill>
                <a:latin typeface="Lato"/>
                <a:ea typeface=""/>
              </a:rPr>
              <a:t> na nagpapakita ng ugnayan ng presyo at </a:t>
            </a:r>
            <a:r>
              <a:rPr b="0" i="1" lang="en-PH" sz="1800" spc="-1" strike="noStrike">
                <a:solidFill>
                  <a:srgbClr val="000000"/>
                </a:solidFill>
                <a:latin typeface="Lato"/>
                <a:ea typeface=""/>
              </a:rPr>
              <a:t>demand</a:t>
            </a:r>
            <a:r>
              <a:rPr b="0" lang="en-PH" sz="1800" spc="-1" strike="noStrike">
                <a:solidFill>
                  <a:srgbClr val="000000"/>
                </a:solidFill>
                <a:latin typeface="Lato"/>
                <a:ea typeface=""/>
              </a:rPr>
              <a:t>. </a:t>
            </a:r>
            <a:endParaRPr b="0" lang="en-PH" sz="1800" spc="-1" strike="noStrike">
              <a:solidFill>
                <a:srgbClr val="000000"/>
              </a:solidFill>
              <a:latin typeface=""/>
              <a:ea typeface=""/>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Rectangle 10"/>
          <p:cNvSpPr/>
          <p:nvPr/>
        </p:nvSpPr>
        <p:spPr>
          <a:xfrm>
            <a:off x="-113040" y="532080"/>
            <a:ext cx="48517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3" name="Rectangle 11"/>
          <p:cNvSpPr/>
          <p:nvPr/>
        </p:nvSpPr>
        <p:spPr>
          <a:xfrm>
            <a:off x="426960" y="532080"/>
            <a:ext cx="447912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Demand </a:t>
            </a:r>
            <a:r>
              <a:rPr b="1" i="1" lang="en-PH" sz="3600" spc="-1" strike="noStrike">
                <a:solidFill>
                  <a:srgbClr val="ffffff"/>
                </a:solidFill>
                <a:latin typeface="Montserrat Medium"/>
                <a:ea typeface="DejaVu Sans"/>
              </a:rPr>
              <a:t>Function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4" name=""/>
          <p:cNvSpPr/>
          <p:nvPr/>
        </p:nvSpPr>
        <p:spPr>
          <a:xfrm>
            <a:off x="814320" y="1563120"/>
            <a:ext cx="4435200" cy="4072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rPr>
              <a:t>Gamit ang demand function na </a:t>
            </a:r>
            <a:endParaRPr b="0" lang="en-PH" sz="1800" spc="-1" strike="noStrike">
              <a:solidFill>
                <a:srgbClr val="000000"/>
              </a:solidFill>
              <a:latin typeface="Arial"/>
            </a:endParaRPr>
          </a:p>
          <a:p>
            <a:pPr algn="just">
              <a:lnSpc>
                <a:spcPct val="100000"/>
              </a:lnSpc>
            </a:pPr>
            <a:r>
              <a:rPr b="1" lang="en-PH" sz="1800" spc="-1" strike="noStrike">
                <a:solidFill>
                  <a:srgbClr val="000000"/>
                </a:solidFill>
                <a:latin typeface="Lato"/>
              </a:rPr>
              <a:t>Q</a:t>
            </a:r>
            <a:r>
              <a:rPr b="1" lang="en-PH" sz="1200" spc="-1" strike="noStrike">
                <a:solidFill>
                  <a:srgbClr val="000000"/>
                </a:solidFill>
                <a:latin typeface="Lato"/>
              </a:rPr>
              <a:t>d</a:t>
            </a:r>
            <a:r>
              <a:rPr b="1" lang="en-PH" sz="1800" spc="-1" strike="noStrike">
                <a:solidFill>
                  <a:srgbClr val="000000"/>
                </a:solidFill>
                <a:latin typeface="Lato"/>
              </a:rPr>
              <a:t> = 400 - 5P</a:t>
            </a:r>
            <a:r>
              <a:rPr b="0" lang="en-PH" sz="1800" spc="-1" strike="noStrike">
                <a:solidFill>
                  <a:srgbClr val="000000"/>
                </a:solidFill>
                <a:latin typeface="Lato"/>
              </a:rPr>
              <a:t>, subuking alamin ang dami ng demand (Q</a:t>
            </a:r>
            <a:r>
              <a:rPr b="0" lang="en-PH" sz="1200" spc="-1" strike="noStrike">
                <a:solidFill>
                  <a:srgbClr val="000000"/>
                </a:solidFill>
                <a:latin typeface="Lato"/>
              </a:rPr>
              <a:t>d</a:t>
            </a:r>
            <a:r>
              <a:rPr b="0" lang="en-PH" sz="1800" spc="-1" strike="noStrike">
                <a:solidFill>
                  <a:srgbClr val="000000"/>
                </a:solidFill>
                <a:latin typeface="Lato"/>
              </a:rPr>
              <a:t>) ng guyabano na may halagang ₱80.00. Palitan ang P sa demand function ng 80.</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gn="ctr">
              <a:lnSpc>
                <a:spcPct val="100000"/>
              </a:lnSpc>
              <a:spcBef>
                <a:spcPts val="283"/>
              </a:spcBef>
              <a:spcAft>
                <a:spcPts val="283"/>
              </a:spcAft>
            </a:pPr>
            <a:r>
              <a:rPr b="0" lang="en-PH" sz="1800" spc="-1" strike="noStrike">
                <a:solidFill>
                  <a:srgbClr val="000000"/>
                </a:solidFill>
                <a:latin typeface="Lato"/>
                <a:ea typeface="AppleSystemUIFont"/>
              </a:rPr>
              <a:t>Q</a:t>
            </a:r>
            <a:r>
              <a:rPr b="0" lang="en-PH" sz="1200" spc="-1" strike="noStrike">
                <a:solidFill>
                  <a:srgbClr val="000000"/>
                </a:solidFill>
                <a:latin typeface="Lato"/>
                <a:ea typeface="AppleSystemUIFont"/>
              </a:rPr>
              <a:t>d</a:t>
            </a:r>
            <a:r>
              <a:rPr b="0" lang="en-PH" sz="1800" spc="-1" strike="noStrike">
                <a:solidFill>
                  <a:srgbClr val="000000"/>
                </a:solidFill>
                <a:latin typeface="Lato"/>
                <a:ea typeface="AppleSystemUIFont"/>
              </a:rPr>
              <a:t> = 400 − 5p</a:t>
            </a:r>
            <a:endParaRPr b="0" lang="en-PH" sz="1800" spc="-1" strike="noStrike">
              <a:solidFill>
                <a:srgbClr val="000000"/>
              </a:solidFill>
              <a:latin typeface="Arial"/>
            </a:endParaRPr>
          </a:p>
          <a:p>
            <a:pPr algn="ctr">
              <a:lnSpc>
                <a:spcPct val="100000"/>
              </a:lnSpc>
              <a:spcBef>
                <a:spcPts val="283"/>
              </a:spcBef>
              <a:spcAft>
                <a:spcPts val="283"/>
              </a:spcAft>
            </a:pPr>
            <a:r>
              <a:rPr b="0" lang="en-PH" sz="1800" spc="-1" strike="noStrike">
                <a:solidFill>
                  <a:srgbClr val="000000"/>
                </a:solidFill>
                <a:latin typeface="Lato"/>
                <a:ea typeface="AppleSystemUIFont"/>
              </a:rPr>
              <a:t>Q</a:t>
            </a:r>
            <a:r>
              <a:rPr b="0" lang="en-PH" sz="1200" spc="-1" strike="noStrike">
                <a:solidFill>
                  <a:srgbClr val="000000"/>
                </a:solidFill>
                <a:latin typeface="Lato"/>
                <a:ea typeface="AppleSystemUIFont"/>
              </a:rPr>
              <a:t>d</a:t>
            </a:r>
            <a:r>
              <a:rPr b="0" lang="en-PH" sz="1800" spc="-1" strike="noStrike">
                <a:solidFill>
                  <a:srgbClr val="000000"/>
                </a:solidFill>
                <a:latin typeface="Lato"/>
                <a:ea typeface="AppleSystemUIFont"/>
              </a:rPr>
              <a:t> = 400 − 5(80)</a:t>
            </a:r>
            <a:endParaRPr b="0" lang="en-PH" sz="1800" spc="-1" strike="noStrike">
              <a:solidFill>
                <a:srgbClr val="000000"/>
              </a:solidFill>
              <a:latin typeface="Arial"/>
            </a:endParaRPr>
          </a:p>
          <a:p>
            <a:pPr algn="ctr">
              <a:lnSpc>
                <a:spcPct val="100000"/>
              </a:lnSpc>
              <a:spcBef>
                <a:spcPts val="283"/>
              </a:spcBef>
              <a:spcAft>
                <a:spcPts val="283"/>
              </a:spcAft>
            </a:pPr>
            <a:r>
              <a:rPr b="0" lang="en-PH" sz="1800" spc="-1" strike="noStrike">
                <a:solidFill>
                  <a:srgbClr val="000000"/>
                </a:solidFill>
                <a:latin typeface="Lato"/>
                <a:ea typeface="AppleSystemUIFont"/>
              </a:rPr>
              <a:t>Q</a:t>
            </a:r>
            <a:r>
              <a:rPr b="0" lang="en-PH" sz="1200" spc="-1" strike="noStrike">
                <a:solidFill>
                  <a:srgbClr val="000000"/>
                </a:solidFill>
                <a:latin typeface="Lato"/>
                <a:ea typeface="AppleSystemUIFont"/>
              </a:rPr>
              <a:t>d</a:t>
            </a:r>
            <a:r>
              <a:rPr b="0" lang="en-PH" sz="1800" spc="-1" strike="noStrike">
                <a:solidFill>
                  <a:srgbClr val="000000"/>
                </a:solidFill>
                <a:latin typeface="Lato"/>
                <a:ea typeface="AppleSystemUIFont"/>
              </a:rPr>
              <a:t> = 400 − 400</a:t>
            </a:r>
            <a:endParaRPr b="0" lang="en-PH" sz="1800" spc="-1" strike="noStrike">
              <a:solidFill>
                <a:srgbClr val="000000"/>
              </a:solidFill>
              <a:latin typeface="Arial"/>
            </a:endParaRPr>
          </a:p>
          <a:p>
            <a:pPr algn="ctr">
              <a:lnSpc>
                <a:spcPct val="100000"/>
              </a:lnSpc>
              <a:spcBef>
                <a:spcPts val="283"/>
              </a:spcBef>
              <a:spcAft>
                <a:spcPts val="283"/>
              </a:spcAft>
            </a:pPr>
            <a:r>
              <a:rPr b="0" lang="en-PH" sz="1800" spc="-1" strike="noStrike">
                <a:solidFill>
                  <a:srgbClr val="000000"/>
                </a:solidFill>
                <a:latin typeface="Lato"/>
                <a:ea typeface="AppleSystemUIFont"/>
              </a:rPr>
              <a:t>Q</a:t>
            </a:r>
            <a:r>
              <a:rPr b="0" lang="en-PH" sz="1200" spc="-1" strike="noStrike">
                <a:solidFill>
                  <a:srgbClr val="000000"/>
                </a:solidFill>
                <a:latin typeface="Lato"/>
                <a:ea typeface="AppleSystemUIFont"/>
              </a:rPr>
              <a:t>d</a:t>
            </a:r>
            <a:r>
              <a:rPr b="0" lang="en-PH" sz="1800" spc="-1" strike="noStrike">
                <a:solidFill>
                  <a:srgbClr val="000000"/>
                </a:solidFill>
                <a:latin typeface="Lato"/>
                <a:ea typeface="AppleSystemUIFont"/>
              </a:rPr>
              <a:t> = 0</a:t>
            </a:r>
            <a:endParaRPr b="0" lang="en-PH" sz="1800" spc="-1" strike="noStrike">
              <a:solidFill>
                <a:srgbClr val="000000"/>
              </a:solidFill>
              <a:latin typeface="Arial"/>
            </a:endParaRPr>
          </a:p>
        </p:txBody>
      </p:sp>
      <p:sp>
        <p:nvSpPr>
          <p:cNvPr id="155" name=""/>
          <p:cNvSpPr/>
          <p:nvPr/>
        </p:nvSpPr>
        <p:spPr>
          <a:xfrm>
            <a:off x="5953320" y="1563120"/>
            <a:ext cx="5421960" cy="4379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rPr>
              <a:t>Ang 0 na Q</a:t>
            </a:r>
            <a:r>
              <a:rPr b="0" lang="en-PH" sz="1200" spc="-1" strike="noStrike">
                <a:solidFill>
                  <a:srgbClr val="000000"/>
                </a:solidFill>
                <a:latin typeface="Lato"/>
              </a:rPr>
              <a:t>d</a:t>
            </a:r>
            <a:r>
              <a:rPr b="0" lang="en-PH" sz="1800" spc="-1" strike="noStrike">
                <a:solidFill>
                  <a:srgbClr val="000000"/>
                </a:solidFill>
                <a:latin typeface="Lato"/>
              </a:rPr>
              <a:t> ay nangangahulugan na sa halagang ₱80.00 ay wala nang nais na bumili ng guyabano. Sakaling bumaba ang presyo ng guyabano sa halagang ₱75.00, ilan ang magiging dami ng </a:t>
            </a:r>
            <a:r>
              <a:rPr b="0" i="1" lang="en-PH" sz="1800" spc="-1" strike="noStrike">
                <a:solidFill>
                  <a:srgbClr val="000000"/>
                </a:solidFill>
                <a:latin typeface="Lato"/>
              </a:rPr>
              <a:t>demand</a:t>
            </a:r>
            <a:r>
              <a:rPr b="0" lang="en-PH" sz="1800" spc="-1" strike="noStrike">
                <a:solidFill>
                  <a:srgbClr val="000000"/>
                </a:solidFill>
                <a:latin typeface="Lato"/>
              </a:rPr>
              <a:t>?</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gn="ctr">
              <a:lnSpc>
                <a:spcPct val="100000"/>
              </a:lnSpc>
              <a:spcBef>
                <a:spcPts val="283"/>
              </a:spcBef>
              <a:spcAft>
                <a:spcPts val="283"/>
              </a:spcAft>
            </a:pPr>
            <a:r>
              <a:rPr b="0" lang="en-PH" sz="1800" spc="-1" strike="noStrike">
                <a:solidFill>
                  <a:srgbClr val="000000"/>
                </a:solidFill>
                <a:latin typeface="Lato"/>
                <a:ea typeface="AppleSystemUIFont"/>
              </a:rPr>
              <a:t>Q</a:t>
            </a:r>
            <a:r>
              <a:rPr b="0" lang="en-PH" sz="1200" spc="-1" strike="noStrike">
                <a:solidFill>
                  <a:srgbClr val="000000"/>
                </a:solidFill>
                <a:latin typeface="Lato"/>
                <a:ea typeface="AppleSystemUIFont"/>
              </a:rPr>
              <a:t>d</a:t>
            </a:r>
            <a:r>
              <a:rPr b="0" lang="en-PH" sz="1800" spc="-1" strike="noStrike">
                <a:solidFill>
                  <a:srgbClr val="000000"/>
                </a:solidFill>
                <a:latin typeface="Lato"/>
                <a:ea typeface="AppleSystemUIFont"/>
              </a:rPr>
              <a:t> = 400 − 5p</a:t>
            </a:r>
            <a:endParaRPr b="0" lang="en-PH" sz="1800" spc="-1" strike="noStrike">
              <a:solidFill>
                <a:srgbClr val="000000"/>
              </a:solidFill>
              <a:latin typeface="Arial"/>
            </a:endParaRPr>
          </a:p>
          <a:p>
            <a:pPr algn="ctr">
              <a:lnSpc>
                <a:spcPct val="100000"/>
              </a:lnSpc>
              <a:spcBef>
                <a:spcPts val="283"/>
              </a:spcBef>
              <a:spcAft>
                <a:spcPts val="283"/>
              </a:spcAft>
            </a:pPr>
            <a:r>
              <a:rPr b="0" lang="en-PH" sz="1800" spc="-1" strike="noStrike">
                <a:solidFill>
                  <a:srgbClr val="000000"/>
                </a:solidFill>
                <a:latin typeface="Lato"/>
                <a:ea typeface="AppleSystemUIFont"/>
              </a:rPr>
              <a:t>Q</a:t>
            </a:r>
            <a:r>
              <a:rPr b="0" lang="en-PH" sz="1200" spc="-1" strike="noStrike">
                <a:solidFill>
                  <a:srgbClr val="000000"/>
                </a:solidFill>
                <a:latin typeface="Lato"/>
                <a:ea typeface="AppleSystemUIFont"/>
              </a:rPr>
              <a:t>d</a:t>
            </a:r>
            <a:r>
              <a:rPr b="0" lang="en-PH" sz="1800" spc="-1" strike="noStrike">
                <a:solidFill>
                  <a:srgbClr val="000000"/>
                </a:solidFill>
                <a:latin typeface="Lato"/>
                <a:ea typeface="AppleSystemUIFont"/>
              </a:rPr>
              <a:t> = 400 − 5(75)</a:t>
            </a:r>
            <a:endParaRPr b="0" lang="en-PH" sz="1800" spc="-1" strike="noStrike">
              <a:solidFill>
                <a:srgbClr val="000000"/>
              </a:solidFill>
              <a:latin typeface="Arial"/>
            </a:endParaRPr>
          </a:p>
          <a:p>
            <a:pPr algn="ctr">
              <a:lnSpc>
                <a:spcPct val="100000"/>
              </a:lnSpc>
              <a:spcBef>
                <a:spcPts val="283"/>
              </a:spcBef>
              <a:spcAft>
                <a:spcPts val="283"/>
              </a:spcAft>
            </a:pPr>
            <a:r>
              <a:rPr b="0" lang="en-PH" sz="1800" spc="-1" strike="noStrike">
                <a:solidFill>
                  <a:srgbClr val="000000"/>
                </a:solidFill>
                <a:latin typeface="Lato"/>
                <a:ea typeface="AppleSystemUIFont"/>
              </a:rPr>
              <a:t>Q</a:t>
            </a:r>
            <a:r>
              <a:rPr b="0" lang="en-PH" sz="1200" spc="-1" strike="noStrike">
                <a:solidFill>
                  <a:srgbClr val="000000"/>
                </a:solidFill>
                <a:latin typeface="Lato"/>
                <a:ea typeface="AppleSystemUIFont"/>
              </a:rPr>
              <a:t>d</a:t>
            </a:r>
            <a:r>
              <a:rPr b="0" lang="en-PH" sz="1800" spc="-1" strike="noStrike">
                <a:solidFill>
                  <a:srgbClr val="000000"/>
                </a:solidFill>
                <a:latin typeface="Lato"/>
                <a:ea typeface="AppleSystemUIFont"/>
              </a:rPr>
              <a:t> = 400 − 375</a:t>
            </a:r>
            <a:endParaRPr b="0" lang="en-PH" sz="1800" spc="-1" strike="noStrike">
              <a:solidFill>
                <a:srgbClr val="000000"/>
              </a:solidFill>
              <a:latin typeface="Arial"/>
            </a:endParaRPr>
          </a:p>
          <a:p>
            <a:pPr algn="ctr">
              <a:lnSpc>
                <a:spcPct val="100000"/>
              </a:lnSpc>
              <a:spcBef>
                <a:spcPts val="283"/>
              </a:spcBef>
              <a:spcAft>
                <a:spcPts val="283"/>
              </a:spcAft>
            </a:pPr>
            <a:r>
              <a:rPr b="0" lang="en-PH" sz="1800" spc="-1" strike="noStrike">
                <a:solidFill>
                  <a:srgbClr val="000000"/>
                </a:solidFill>
                <a:latin typeface="Lato"/>
                <a:ea typeface="AppleSystemUIFont"/>
              </a:rPr>
              <a:t>Q</a:t>
            </a:r>
            <a:r>
              <a:rPr b="0" lang="en-PH" sz="1200" spc="-1" strike="noStrike">
                <a:solidFill>
                  <a:srgbClr val="000000"/>
                </a:solidFill>
                <a:latin typeface="Lato"/>
                <a:ea typeface="AppleSystemUIFont"/>
              </a:rPr>
              <a:t>d</a:t>
            </a:r>
            <a:r>
              <a:rPr b="0" lang="en-PH" sz="1800" spc="-1" strike="noStrike">
                <a:solidFill>
                  <a:srgbClr val="000000"/>
                </a:solidFill>
                <a:latin typeface="Lato"/>
                <a:ea typeface="AppleSystemUIFont"/>
              </a:rPr>
              <a:t> = 25</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Rectangle 14"/>
          <p:cNvSpPr/>
          <p:nvPr/>
        </p:nvSpPr>
        <p:spPr>
          <a:xfrm>
            <a:off x="-113040" y="532080"/>
            <a:ext cx="48517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7" name="Rectangle 16"/>
          <p:cNvSpPr/>
          <p:nvPr/>
        </p:nvSpPr>
        <p:spPr>
          <a:xfrm>
            <a:off x="426960" y="532080"/>
            <a:ext cx="447912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Demand </a:t>
            </a:r>
            <a:r>
              <a:rPr b="1" i="1" lang="en-PH" sz="3600" spc="-1" strike="noStrike">
                <a:solidFill>
                  <a:srgbClr val="ffffff"/>
                </a:solidFill>
                <a:latin typeface="Montserrat Medium"/>
                <a:ea typeface="DejaVu Sans"/>
              </a:rPr>
              <a:t>Function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8" name=""/>
          <p:cNvSpPr/>
          <p:nvPr/>
        </p:nvSpPr>
        <p:spPr>
          <a:xfrm>
            <a:off x="814320" y="1635120"/>
            <a:ext cx="10439640" cy="4534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ea typeface="AppleSystemUIFont"/>
              </a:rPr>
              <a:t>Nang bumaba ang halaga ng guyabano, tumaas ang dami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nito. Tukuyin naman ang presyo ng guyabano na may dami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na 100. Palitan ang Q</a:t>
            </a:r>
            <a:r>
              <a:rPr b="0" lang="en-PH" sz="1200" spc="-1" strike="noStrike">
                <a:solidFill>
                  <a:srgbClr val="000000"/>
                </a:solidFill>
                <a:latin typeface="Lato"/>
                <a:ea typeface="AppleSystemUIFont"/>
              </a:rPr>
              <a:t>d</a:t>
            </a:r>
            <a:r>
              <a:rPr b="0" lang="en-PH" sz="1800" spc="-1" strike="noStrike">
                <a:solidFill>
                  <a:srgbClr val="000000"/>
                </a:solidFill>
                <a:latin typeface="Lato"/>
                <a:ea typeface="AppleSystemUIFont"/>
              </a:rPr>
              <a:t> sa </a:t>
            </a:r>
            <a:r>
              <a:rPr b="0" i="1" lang="en-PH" sz="1800" spc="-1" strike="noStrike">
                <a:solidFill>
                  <a:srgbClr val="000000"/>
                </a:solidFill>
                <a:latin typeface="Lato"/>
                <a:ea typeface="AppleSystemUIFont"/>
              </a:rPr>
              <a:t>demand function</a:t>
            </a:r>
            <a:r>
              <a:rPr b="0" lang="en-PH" sz="1800" spc="-1" strike="noStrike">
                <a:solidFill>
                  <a:srgbClr val="000000"/>
                </a:solidFill>
                <a:latin typeface="Lato"/>
                <a:ea typeface="AppleSystemUIFont"/>
              </a:rPr>
              <a:t> ng 100.</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gn="ctr">
              <a:lnSpc>
                <a:spcPct val="100000"/>
              </a:lnSpc>
            </a:pPr>
            <a:r>
              <a:rPr b="0" lang="en-PH" sz="1800" spc="-1" strike="noStrike">
                <a:solidFill>
                  <a:srgbClr val="000000"/>
                </a:solidFill>
                <a:latin typeface="Lato"/>
                <a:ea typeface="AppleSystemUIFont"/>
              </a:rPr>
              <a:t>Q</a:t>
            </a:r>
            <a:r>
              <a:rPr b="0" lang="en-PH" sz="1200" spc="-1" strike="noStrike">
                <a:solidFill>
                  <a:srgbClr val="000000"/>
                </a:solidFill>
                <a:latin typeface="Lato"/>
                <a:ea typeface="AppleSystemUIFont"/>
              </a:rPr>
              <a:t>d</a:t>
            </a:r>
            <a:r>
              <a:rPr b="0" lang="en-PH" sz="1800" spc="-1" strike="noStrike">
                <a:solidFill>
                  <a:srgbClr val="000000"/>
                </a:solidFill>
                <a:latin typeface="Lato"/>
                <a:ea typeface="AppleSystemUIFont"/>
              </a:rPr>
              <a:t> = 400 − 5P</a:t>
            </a:r>
            <a:endParaRPr b="0" lang="en-PH" sz="1800" spc="-1" strike="noStrike">
              <a:solidFill>
                <a:srgbClr val="000000"/>
              </a:solidFill>
              <a:latin typeface="Arial"/>
            </a:endParaRPr>
          </a:p>
          <a:p>
            <a:pPr algn="ctr">
              <a:lnSpc>
                <a:spcPct val="100000"/>
              </a:lnSpc>
            </a:pPr>
            <a:r>
              <a:rPr b="0" lang="en-PH" sz="1800" spc="-1" strike="noStrike">
                <a:solidFill>
                  <a:srgbClr val="000000"/>
                </a:solidFill>
                <a:latin typeface="Lato"/>
                <a:ea typeface="AppleSystemUIFont"/>
              </a:rPr>
              <a:t>100 = 400 − 5P</a:t>
            </a:r>
            <a:endParaRPr b="0" lang="en-PH" sz="1800" spc="-1" strike="noStrike">
              <a:solidFill>
                <a:srgbClr val="000000"/>
              </a:solidFill>
              <a:latin typeface="Arial"/>
            </a:endParaRPr>
          </a:p>
          <a:p>
            <a:pPr algn="ctr">
              <a:lnSpc>
                <a:spcPct val="100000"/>
              </a:lnSpc>
            </a:pPr>
            <a:r>
              <a:rPr b="0" lang="en-PH" sz="1800" spc="-1" strike="noStrike">
                <a:solidFill>
                  <a:srgbClr val="000000"/>
                </a:solidFill>
                <a:latin typeface="Lato"/>
                <a:ea typeface="AppleSystemUIFont"/>
              </a:rPr>
              <a:t>100 = 400 − 5P</a:t>
            </a:r>
            <a:endParaRPr b="0" lang="en-PH" sz="1800" spc="-1" strike="noStrike">
              <a:solidFill>
                <a:srgbClr val="000000"/>
              </a:solidFill>
              <a:latin typeface="Arial"/>
            </a:endParaRPr>
          </a:p>
          <a:p>
            <a:pPr algn="ctr">
              <a:lnSpc>
                <a:spcPct val="100000"/>
              </a:lnSpc>
            </a:pPr>
            <a:r>
              <a:rPr b="0" lang="en-PH" sz="1800" spc="-1" strike="noStrike">
                <a:solidFill>
                  <a:srgbClr val="000000"/>
                </a:solidFill>
                <a:latin typeface="Lato"/>
                <a:ea typeface="AppleSystemUIFont"/>
              </a:rPr>
              <a:t>100 − 400 = − 5P</a:t>
            </a:r>
            <a:endParaRPr b="0" lang="en-PH" sz="1800" spc="-1" strike="noStrike">
              <a:solidFill>
                <a:srgbClr val="000000"/>
              </a:solidFill>
              <a:latin typeface="Arial"/>
            </a:endParaRPr>
          </a:p>
          <a:p>
            <a:pPr algn="ctr">
              <a:lnSpc>
                <a:spcPct val="100000"/>
              </a:lnSpc>
            </a:pPr>
            <a:endParaRPr b="0" lang="en-PH" sz="1800" spc="-1" strike="noStrike">
              <a:solidFill>
                <a:srgbClr val="000000"/>
              </a:solidFill>
              <a:latin typeface="Arial"/>
            </a:endParaRPr>
          </a:p>
          <a:p>
            <a:pPr algn="ctr">
              <a:lnSpc>
                <a:spcPct val="100000"/>
              </a:lnSpc>
            </a:pP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ea typeface="AppleSystemUIFont"/>
              </a:rPr>
              <a:t>P = 60</a:t>
            </a:r>
            <a:endParaRPr b="0" lang="en-PH" sz="1800" spc="-1" strike="noStrike">
              <a:solidFill>
                <a:srgbClr val="000000"/>
              </a:solidFill>
              <a:latin typeface="Arial"/>
            </a:endParaRPr>
          </a:p>
          <a:p>
            <a:pPr algn="ctr">
              <a:lnSpc>
                <a:spcPct val="100000"/>
              </a:lnSpc>
            </a:pP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ea typeface="AppleSystemUIFont"/>
              </a:rPr>
              <a:t>Isang daang guyabano ang mabibili kung ito ay nagkakahalagang ₱60.00. Matutukoy ang presyo o dami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ng isang produkto at mabubuo ang </a:t>
            </a:r>
            <a:r>
              <a:rPr b="0" i="1" lang="en-PH" sz="1800" spc="-1" strike="noStrike">
                <a:solidFill>
                  <a:srgbClr val="000000"/>
                </a:solidFill>
                <a:latin typeface="Lato"/>
                <a:ea typeface="AppleSystemUIFont"/>
              </a:rPr>
              <a:t>demand schedule</a:t>
            </a:r>
            <a:r>
              <a:rPr b="0" lang="en-PH" sz="1800" spc="-1" strike="noStrike">
                <a:solidFill>
                  <a:srgbClr val="000000"/>
                </a:solidFill>
                <a:latin typeface="Lato"/>
                <a:ea typeface="AppleSystemUIFont"/>
              </a:rPr>
              <a:t> nito gamit ang </a:t>
            </a:r>
            <a:r>
              <a:rPr b="0" i="1" lang="en-PH" sz="1800" spc="-1" strike="noStrike">
                <a:solidFill>
                  <a:srgbClr val="000000"/>
                </a:solidFill>
                <a:latin typeface="Lato"/>
                <a:ea typeface="AppleSystemUIFont"/>
              </a:rPr>
              <a:t>demand function.</a:t>
            </a:r>
            <a:endParaRPr b="0" lang="en-PH" sz="1800" spc="-1" strike="noStrike">
              <a:solidFill>
                <a:srgbClr val="000000"/>
              </a:solidFill>
              <a:latin typeface="Arial"/>
            </a:endParaRPr>
          </a:p>
          <a:p>
            <a:pPr algn="ctr">
              <a:lnSpc>
                <a:spcPct val="100000"/>
              </a:lnSpc>
            </a:pPr>
            <a:endParaRPr b="0" lang="en-PH" sz="1800" spc="-1" strike="noStrike">
              <a:solidFill>
                <a:srgbClr val="000000"/>
              </a:solidFill>
              <a:latin typeface="Arial"/>
            </a:endParaRPr>
          </a:p>
        </p:txBody>
      </p:sp>
      <p:sp>
        <p:nvSpPr>
          <p:cNvPr id="159" name=""/>
          <p:cNvSpPr/>
          <p:nvPr/>
        </p:nvSpPr>
        <p:spPr>
          <a:xfrm>
            <a:off x="5210280" y="3842640"/>
            <a:ext cx="764280" cy="601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u="sng">
                <a:solidFill>
                  <a:srgbClr val="000000"/>
                </a:solidFill>
                <a:uFillTx/>
                <a:latin typeface="Lato"/>
              </a:rPr>
              <a:t> </a:t>
            </a:r>
            <a:r>
              <a:rPr b="1" lang="en-PH" sz="1800" spc="-1" strike="noStrike" u="sng">
                <a:solidFill>
                  <a:srgbClr val="000000"/>
                </a:solidFill>
                <a:uFillTx/>
                <a:latin typeface="Lato"/>
              </a:rPr>
              <a:t>-300 </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-5</a:t>
            </a:r>
            <a:endParaRPr b="0" lang="en-PH" sz="1800" spc="-1" strike="noStrike">
              <a:solidFill>
                <a:srgbClr val="000000"/>
              </a:solidFill>
              <a:latin typeface="Arial"/>
            </a:endParaRPr>
          </a:p>
        </p:txBody>
      </p:sp>
      <p:sp>
        <p:nvSpPr>
          <p:cNvPr id="160" name=""/>
          <p:cNvSpPr/>
          <p:nvPr/>
        </p:nvSpPr>
        <p:spPr>
          <a:xfrm>
            <a:off x="6038280" y="3843000"/>
            <a:ext cx="786960" cy="601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u="sng">
                <a:solidFill>
                  <a:srgbClr val="000000"/>
                </a:solidFill>
                <a:uFillTx/>
                <a:latin typeface="Lato"/>
              </a:rPr>
              <a:t>  </a:t>
            </a:r>
            <a:r>
              <a:rPr b="1" lang="en-PH" sz="1800" spc="-1" strike="noStrike" u="sng">
                <a:solidFill>
                  <a:srgbClr val="000000"/>
                </a:solidFill>
                <a:uFillTx/>
                <a:latin typeface="Lato"/>
              </a:rPr>
              <a:t>-5P  </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5</a:t>
            </a:r>
            <a:endParaRPr b="0" lang="en-PH" sz="1800" spc="-1" strike="noStrike">
              <a:solidFill>
                <a:srgbClr val="000000"/>
              </a:solidFill>
              <a:latin typeface="Arial"/>
            </a:endParaRPr>
          </a:p>
        </p:txBody>
      </p:sp>
      <p:sp>
        <p:nvSpPr>
          <p:cNvPr id="161" name=""/>
          <p:cNvSpPr/>
          <p:nvPr/>
        </p:nvSpPr>
        <p:spPr>
          <a:xfrm>
            <a:off x="5845320" y="3945960"/>
            <a:ext cx="70308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rPr>
              <a:t>=</a:t>
            </a:r>
            <a:endParaRPr b="0" lang="en-PH" sz="1800" spc="-1" strike="noStrike">
              <a:solidFill>
                <a:srgbClr val="000000"/>
              </a:solidFill>
              <a:latin typeface="Arial"/>
            </a:endParaRPr>
          </a:p>
        </p:txBody>
      </p:sp>
      <p:sp>
        <p:nvSpPr>
          <p:cNvPr id="162" name=""/>
          <p:cNvSpPr/>
          <p:nvPr/>
        </p:nvSpPr>
        <p:spPr>
          <a:xfrm>
            <a:off x="721440" y="1501200"/>
            <a:ext cx="10326600" cy="1009080"/>
          </a:xfrm>
          <a:prstGeom prst="rect">
            <a:avLst/>
          </a:prstGeom>
          <a:noFill/>
          <a:ln w="0">
            <a:noFill/>
          </a:ln>
        </p:spPr>
        <p:style>
          <a:lnRef idx="0"/>
          <a:fillRef idx="0"/>
          <a:effectRef idx="0"/>
          <a:fontRef idx="minor"/>
        </p:style>
        <p:txBody>
          <a:bodyPr lIns="90000" rIns="90000" tIns="45000" bIns="45000" anchor="t">
            <a:noAutofit/>
          </a:bodyPr>
          <a:p>
            <a:endParaRPr b="0" lang="en-PH" sz="1800" spc="-1" strike="noStrike">
              <a:solidFill>
                <a:srgbClr val="000000"/>
              </a:solidFill>
              <a:latin typeface="Arial"/>
            </a:endParaRPr>
          </a:p>
        </p:txBody>
      </p:sp>
      <p:sp>
        <p:nvSpPr>
          <p:cNvPr id="163" name=""/>
          <p:cNvSpPr/>
          <p:nvPr/>
        </p:nvSpPr>
        <p:spPr>
          <a:xfrm>
            <a:off x="721440" y="1501200"/>
            <a:ext cx="10326600" cy="1009080"/>
          </a:xfrm>
          <a:prstGeom prst="rect">
            <a:avLst/>
          </a:prstGeom>
          <a:noFill/>
          <a:ln w="0">
            <a:noFill/>
          </a:ln>
        </p:spPr>
        <p:style>
          <a:lnRef idx="0"/>
          <a:fillRef idx="0"/>
          <a:effectRef idx="0"/>
          <a:fontRef idx="minor"/>
        </p:style>
        <p:txBody>
          <a:bodyPr lIns="90000" rIns="90000" tIns="45000" bIns="45000" anchor="t">
            <a:noAutofit/>
          </a:bodyPr>
          <a:p>
            <a:endParaRPr b="0" lang="en-PH" sz="1800" spc="-1" strike="noStrike">
              <a:solidFill>
                <a:srgbClr val="000000"/>
              </a:solidFill>
              <a:latin typeface="Arial"/>
            </a:endParaRPr>
          </a:p>
        </p:txBody>
      </p:sp>
      <p:sp>
        <p:nvSpPr>
          <p:cNvPr id="164" name=""/>
          <p:cNvSpPr/>
          <p:nvPr/>
        </p:nvSpPr>
        <p:spPr>
          <a:xfrm>
            <a:off x="721440" y="1501200"/>
            <a:ext cx="10326600" cy="1009080"/>
          </a:xfrm>
          <a:prstGeom prst="rect">
            <a:avLst/>
          </a:prstGeom>
          <a:noFill/>
          <a:ln w="0">
            <a:noFill/>
          </a:ln>
        </p:spPr>
        <p:style>
          <a:lnRef idx="0"/>
          <a:fillRef idx="0"/>
          <a:effectRef idx="0"/>
          <a:fontRef idx="minor"/>
        </p:style>
        <p:txBody>
          <a:bodyPr lIns="90000" rIns="90000" tIns="45000" bIns="45000" anchor="t">
            <a:noAutofit/>
          </a:bodyPr>
          <a:p>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Rectangle 17"/>
          <p:cNvSpPr/>
          <p:nvPr/>
        </p:nvSpPr>
        <p:spPr>
          <a:xfrm>
            <a:off x="-113040" y="532080"/>
            <a:ext cx="41443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6" name="Rectangle 18"/>
          <p:cNvSpPr/>
          <p:nvPr/>
        </p:nvSpPr>
        <p:spPr>
          <a:xfrm>
            <a:off x="426960" y="532080"/>
            <a:ext cx="447912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Demand </a:t>
            </a:r>
            <a:r>
              <a:rPr b="1" i="1" lang="en-PH" sz="3600" spc="-1" strike="noStrike">
                <a:solidFill>
                  <a:srgbClr val="ffffff"/>
                </a:solidFill>
                <a:latin typeface="Montserrat Medium"/>
                <a:ea typeface="DejaVu Sans"/>
              </a:rPr>
              <a:t>Curve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67" name="" descr=""/>
          <p:cNvPicPr/>
          <p:nvPr/>
        </p:nvPicPr>
        <p:blipFill>
          <a:blip r:embed="rId1"/>
          <a:stretch/>
        </p:blipFill>
        <p:spPr>
          <a:xfrm>
            <a:off x="2401920" y="2341800"/>
            <a:ext cx="7016400" cy="3782520"/>
          </a:xfrm>
          <a:prstGeom prst="rect">
            <a:avLst/>
          </a:prstGeom>
          <a:ln w="0">
            <a:noFill/>
          </a:ln>
        </p:spPr>
      </p:pic>
      <p:sp>
        <p:nvSpPr>
          <p:cNvPr id="168" name=""/>
          <p:cNvSpPr/>
          <p:nvPr/>
        </p:nvSpPr>
        <p:spPr>
          <a:xfrm>
            <a:off x="891720" y="1110240"/>
            <a:ext cx="10395720" cy="281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endParaRPr b="0" lang="en-PH" sz="22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
              </a:rPr>
              <a:t>Ang </a:t>
            </a:r>
            <a:r>
              <a:rPr b="0" i="1" lang="en-PH" sz="1800" spc="-1" strike="noStrike">
                <a:solidFill>
                  <a:srgbClr val="000000"/>
                </a:solidFill>
                <a:latin typeface="Lato"/>
                <a:ea typeface=""/>
              </a:rPr>
              <a:t>demand schedule</a:t>
            </a:r>
            <a:r>
              <a:rPr b="0" lang="en-PH" sz="1800" spc="-1" strike="noStrike">
                <a:solidFill>
                  <a:srgbClr val="000000"/>
                </a:solidFill>
                <a:latin typeface="Lato"/>
                <a:ea typeface=""/>
              </a:rPr>
              <a:t> ay nagagamit sa pagguhit o paggawa ng </a:t>
            </a:r>
            <a:r>
              <a:rPr b="0" i="1" lang="en-PH" sz="1800" spc="-1" strike="noStrike">
                <a:solidFill>
                  <a:srgbClr val="000000"/>
                </a:solidFill>
                <a:latin typeface="Lato"/>
                <a:ea typeface=""/>
              </a:rPr>
              <a:t>demand curve</a:t>
            </a:r>
            <a:r>
              <a:rPr b="0" lang="en-PH" sz="1800" spc="-1" strike="noStrike">
                <a:solidFill>
                  <a:srgbClr val="000000"/>
                </a:solidFill>
                <a:latin typeface="Lato"/>
                <a:ea typeface=""/>
              </a:rPr>
              <a:t>. Ang </a:t>
            </a:r>
            <a:r>
              <a:rPr b="1" i="1" lang="en-PH" sz="1800" spc="-1" strike="noStrike">
                <a:solidFill>
                  <a:srgbClr val="000000"/>
                </a:solidFill>
                <a:latin typeface="Lato"/>
                <a:ea typeface=""/>
              </a:rPr>
              <a:t>demand curve</a:t>
            </a:r>
            <a:r>
              <a:rPr b="0" lang="en-PH" sz="1800" spc="-1" strike="noStrike">
                <a:solidFill>
                  <a:srgbClr val="000000"/>
                </a:solidFill>
                <a:latin typeface="Lato"/>
                <a:ea typeface=""/>
              </a:rPr>
              <a:t> ay ang grapikong representasyon ng </a:t>
            </a:r>
            <a:r>
              <a:rPr b="0" i="1" lang="en-PH" sz="1800" spc="-1" strike="noStrike">
                <a:solidFill>
                  <a:srgbClr val="000000"/>
                </a:solidFill>
                <a:latin typeface="Lato"/>
                <a:ea typeface=""/>
              </a:rPr>
              <a:t>demand</a:t>
            </a:r>
            <a:r>
              <a:rPr b="0" lang="en-PH" sz="1800" spc="-1" strike="noStrike">
                <a:solidFill>
                  <a:srgbClr val="000000"/>
                </a:solidFill>
                <a:latin typeface="Lato"/>
                <a:ea typeface=""/>
              </a:rPr>
              <a:t>.</a:t>
            </a:r>
            <a:r>
              <a:rPr b="0" lang="en-PH" sz="1000" spc="-1" strike="noStrike">
                <a:solidFill>
                  <a:srgbClr val="000000"/>
                </a:solidFill>
                <a:latin typeface=""/>
                <a:ea typeface=""/>
              </a:rPr>
              <a:t> </a:t>
            </a:r>
            <a:endParaRPr b="0" lang="en-PH" sz="1000" spc="-1" strike="noStrike">
              <a:solidFill>
                <a:srgbClr val="000000"/>
              </a:solidFill>
              <a:latin typeface=""/>
              <a:ea typeface=""/>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Rectangle 19"/>
          <p:cNvSpPr/>
          <p:nvPr/>
        </p:nvSpPr>
        <p:spPr>
          <a:xfrm>
            <a:off x="-113040" y="532080"/>
            <a:ext cx="41443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0" name="Rectangle 20"/>
          <p:cNvSpPr/>
          <p:nvPr/>
        </p:nvSpPr>
        <p:spPr>
          <a:xfrm>
            <a:off x="426960" y="532080"/>
            <a:ext cx="447912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Demand </a:t>
            </a:r>
            <a:r>
              <a:rPr b="1" i="1" lang="en-PH" sz="3600" spc="-1" strike="noStrike">
                <a:solidFill>
                  <a:srgbClr val="ffffff"/>
                </a:solidFill>
                <a:latin typeface="Montserrat Medium"/>
                <a:ea typeface="DejaVu Sans"/>
              </a:rPr>
              <a:t>Curve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71" name=""/>
          <p:cNvSpPr/>
          <p:nvPr/>
        </p:nvSpPr>
        <p:spPr>
          <a:xfrm>
            <a:off x="801360" y="1637640"/>
            <a:ext cx="10298160" cy="1621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endParaRPr b="0" lang="en-PH" sz="1800" spc="-1" strike="noStrike">
              <a:solidFill>
                <a:srgbClr val="000000"/>
              </a:solidFill>
              <a:latin typeface="Arial"/>
            </a:endParaRPr>
          </a:p>
        </p:txBody>
      </p:sp>
      <p:sp>
        <p:nvSpPr>
          <p:cNvPr id="172" name=""/>
          <p:cNvSpPr/>
          <p:nvPr/>
        </p:nvSpPr>
        <p:spPr>
          <a:xfrm>
            <a:off x="891720" y="1110240"/>
            <a:ext cx="10395720" cy="281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Binubuo ang </a:t>
            </a:r>
            <a:r>
              <a:rPr b="0" i="1" lang="en-PH" sz="1800" spc="-1" strike="noStrike">
                <a:solidFill>
                  <a:srgbClr val="000000"/>
                </a:solidFill>
                <a:latin typeface="Lato"/>
                <a:ea typeface="AppleSystemUIFont"/>
              </a:rPr>
              <a:t>demand curve</a:t>
            </a:r>
            <a:r>
              <a:rPr b="0" lang="en-PH" sz="1800" spc="-1" strike="noStrike">
                <a:solidFill>
                  <a:srgbClr val="000000"/>
                </a:solidFill>
                <a:latin typeface="Lato"/>
                <a:ea typeface="AppleSystemUIFont"/>
              </a:rPr>
              <a:t> sa pamamagitan ng pag-</a:t>
            </a:r>
            <a:r>
              <a:rPr b="0" i="1" lang="en-PH" sz="1800" spc="-1" strike="noStrike">
                <a:solidFill>
                  <a:srgbClr val="000000"/>
                </a:solidFill>
                <a:latin typeface="Lato"/>
                <a:ea typeface="AppleSystemUIFont"/>
              </a:rPr>
              <a:t>plot</a:t>
            </a:r>
            <a:r>
              <a:rPr b="0" lang="en-PH" sz="1800" spc="-1" strike="noStrike">
                <a:solidFill>
                  <a:srgbClr val="000000"/>
                </a:solidFill>
                <a:latin typeface="Lato"/>
                <a:ea typeface="AppleSystemUIFont"/>
              </a:rPr>
              <a:t> ng presyo at dami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sa </a:t>
            </a:r>
            <a:r>
              <a:rPr b="0" i="1" lang="en-PH" sz="1800" spc="-1" strike="noStrike">
                <a:solidFill>
                  <a:srgbClr val="000000"/>
                </a:solidFill>
                <a:latin typeface="Lato"/>
                <a:ea typeface="AppleSystemUIFont"/>
              </a:rPr>
              <a:t>graph</a:t>
            </a:r>
            <a:r>
              <a:rPr b="0" lang="en-PH" sz="1800" spc="-1" strike="noStrike">
                <a:solidFill>
                  <a:srgbClr val="000000"/>
                </a:solidFill>
                <a:latin typeface="Lato"/>
                <a:ea typeface="AppleSystemUIFont"/>
              </a:rPr>
              <a:t>. Ang </a:t>
            </a:r>
            <a:r>
              <a:rPr b="0" i="1" lang="en-PH" sz="1800" spc="-1" strike="noStrike">
                <a:solidFill>
                  <a:srgbClr val="000000"/>
                </a:solidFill>
                <a:latin typeface="Lato"/>
                <a:ea typeface="AppleSystemUIFont"/>
              </a:rPr>
              <a:t>x-axis</a:t>
            </a:r>
            <a:r>
              <a:rPr b="0" lang="en-PH" sz="1800" spc="-1" strike="noStrike">
                <a:solidFill>
                  <a:srgbClr val="000000"/>
                </a:solidFill>
                <a:latin typeface="Lato"/>
                <a:ea typeface="AppleSystemUIFont"/>
              </a:rPr>
              <a:t> ay ang dami ng demand (Q</a:t>
            </a:r>
            <a:r>
              <a:rPr b="0" lang="en-PH" sz="1200" spc="-1" strike="noStrike">
                <a:solidFill>
                  <a:srgbClr val="000000"/>
                </a:solidFill>
                <a:latin typeface="Lato"/>
                <a:ea typeface="AppleSystemUIFont"/>
              </a:rPr>
              <a:t>d</a:t>
            </a:r>
            <a:r>
              <a:rPr b="0" lang="en-PH" sz="1800" spc="-1" strike="noStrike">
                <a:solidFill>
                  <a:srgbClr val="000000"/>
                </a:solidFill>
                <a:latin typeface="Lato"/>
                <a:ea typeface="AppleSystemUIFont"/>
              </a:rPr>
              <a:t>) at ang</a:t>
            </a:r>
            <a:r>
              <a:rPr b="0" i="1" lang="en-PH" sz="1800" spc="-1" strike="noStrike">
                <a:solidFill>
                  <a:srgbClr val="000000"/>
                </a:solidFill>
                <a:latin typeface="Lato"/>
                <a:ea typeface="AppleSystemUIFont"/>
              </a:rPr>
              <a:t> y-axis</a:t>
            </a:r>
            <a:r>
              <a:rPr b="0" lang="en-PH" sz="1800" spc="-1" strike="noStrike">
                <a:solidFill>
                  <a:srgbClr val="000000"/>
                </a:solidFill>
                <a:latin typeface="Lato"/>
                <a:ea typeface="AppleSystemUIFont"/>
              </a:rPr>
              <a:t> naman ay ang presyo (P). Pagkatapos i-</a:t>
            </a:r>
            <a:r>
              <a:rPr b="0" i="1" lang="en-PH" sz="1800" spc="-1" strike="noStrike">
                <a:solidFill>
                  <a:srgbClr val="000000"/>
                </a:solidFill>
                <a:latin typeface="Lato"/>
                <a:ea typeface="AppleSystemUIFont"/>
              </a:rPr>
              <a:t>plot</a:t>
            </a:r>
            <a:r>
              <a:rPr b="0" lang="en-PH" sz="1800" spc="-1" strike="noStrike">
                <a:solidFill>
                  <a:srgbClr val="000000"/>
                </a:solidFill>
                <a:latin typeface="Lato"/>
                <a:ea typeface="AppleSystemUIFont"/>
              </a:rPr>
              <a:t> ang presyo at dami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pagdugtong-dugtungin ang bawat punto upang mabuo ang demand curve. Ang </a:t>
            </a:r>
            <a:r>
              <a:rPr b="1" i="1" lang="en-PH" sz="1800" spc="-1" strike="noStrike">
                <a:solidFill>
                  <a:srgbClr val="000000"/>
                </a:solidFill>
                <a:latin typeface="Lato"/>
                <a:ea typeface="AppleSystemUIFont"/>
              </a:rPr>
              <a:t>demand curve</a:t>
            </a:r>
            <a:r>
              <a:rPr b="0" lang="en-PH" sz="1800" spc="-1" strike="noStrike">
                <a:solidFill>
                  <a:srgbClr val="000000"/>
                </a:solidFill>
                <a:latin typeface="Lato"/>
                <a:ea typeface="AppleSystemUIFont"/>
              </a:rPr>
              <a:t> ay pababa o </a:t>
            </a:r>
            <a:r>
              <a:rPr b="1" i="1" lang="en-PH" sz="1800" spc="-1" strike="noStrike">
                <a:solidFill>
                  <a:srgbClr val="000000"/>
                </a:solidFill>
                <a:latin typeface="Lato"/>
                <a:ea typeface="AppleSystemUIFont"/>
              </a:rPr>
              <a:t>downward sloping</a:t>
            </a:r>
            <a:r>
              <a:rPr b="0" lang="en-PH" sz="1800" spc="-1" strike="noStrike">
                <a:solidFill>
                  <a:srgbClr val="000000"/>
                </a:solidFill>
                <a:latin typeface="Lato"/>
                <a:ea typeface="AppleSystemUIFont"/>
              </a:rPr>
              <a:t> dahil sa hindi tuwirang relasyon ng presyo at dami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a:t>
            </a:r>
            <a:endParaRPr b="0" lang="en-PH" sz="1800" spc="-1" strike="noStrike">
              <a:solidFill>
                <a:srgbClr val="000000"/>
              </a:solidFill>
              <a:latin typeface=""/>
              <a:ea typeface=""/>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2223</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2023-05-06T08:09:12Z</dcterms:modified>
  <cp:revision>211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