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17.png" ContentType="image/png"/>
  <Override PartName="/ppt/media/image5.png" ContentType="image/png"/>
  <Override PartName="/ppt/media/image20.png" ContentType="image/png"/>
  <Override PartName="/ppt/media/image26.png" ContentType="image/png"/>
  <Override PartName="/ppt/media/image10.png" ContentType="image/png"/>
  <Override PartName="/ppt/media/image29.png" ContentType="image/png"/>
  <Override PartName="/ppt/media/image25.png" ContentType="image/png"/>
  <Override PartName="/ppt/media/image27.png" ContentType="image/png"/>
  <Override PartName="/ppt/media/image18.png" ContentType="image/png"/>
  <Override PartName="/ppt/media/image15.png" ContentType="image/png"/>
  <Override PartName="/ppt/media/image30.png" ContentType="image/png"/>
  <Override PartName="/ppt/media/image28.png" ContentType="image/png"/>
  <Override PartName="/ppt/media/image19.png" ContentType="image/png"/>
  <Override PartName="/ppt/media/image16.png" ContentType="image/png"/>
  <Override PartName="/ppt/media/image31.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040" cy="3370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720" y="2880000"/>
            <a:ext cx="77374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Projectile Motion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10260000" y="5746320"/>
            <a:ext cx="175320" cy="340920"/>
          </a:xfrm>
          <a:prstGeom prst="rect">
            <a:avLst/>
          </a:prstGeom>
          <a:noFill/>
          <a:ln w="0">
            <a:noFill/>
          </a:ln>
        </p:spPr>
        <p:style>
          <a:lnRef idx="0"/>
          <a:fillRef idx="0"/>
          <a:effectRef idx="0"/>
          <a:fontRef idx="minor"/>
        </p:style>
      </p:sp>
      <p:sp>
        <p:nvSpPr>
          <p:cNvPr id="182"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sp>
        <p:nvSpPr>
          <p:cNvPr id="183" name=""/>
          <p:cNvSpPr/>
          <p:nvPr/>
        </p:nvSpPr>
        <p:spPr>
          <a:xfrm>
            <a:off x="1177560" y="1675800"/>
            <a:ext cx="9836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Directions</a:t>
            </a:r>
            <a:r>
              <a:rPr b="0" lang="en-PH" sz="1800" spc="-1" strike="noStrike">
                <a:solidFill>
                  <a:srgbClr val="000000"/>
                </a:solidFill>
                <a:latin typeface="Lato"/>
                <a:ea typeface="AppleSystemUIFont"/>
              </a:rPr>
              <a:t>: Read and answer each item carefully. Give the letter of the correct answer.</a:t>
            </a:r>
            <a:endParaRPr b="0" lang="en-PH" sz="1800" spc="-1" strike="noStrike">
              <a:latin typeface="Arial"/>
            </a:endParaRPr>
          </a:p>
        </p:txBody>
      </p:sp>
      <p:sp>
        <p:nvSpPr>
          <p:cNvPr id="184" name=""/>
          <p:cNvSpPr/>
          <p:nvPr/>
        </p:nvSpPr>
        <p:spPr>
          <a:xfrm>
            <a:off x="605880" y="2174400"/>
            <a:ext cx="10979280" cy="4017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1. Which of the following is TRUE about object A that is dropped from a roof at the same time as object B thrown horizontally from the same roof?</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Object A reaches the ground first.</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Object B reaches the ground first.</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Object A has a greater speed when it reaches the ground.</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Object B has a greater speed when it reaches the ground.</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2. Which of these components of projectile motion is constant?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vertical velocity</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horizontal velocity</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both vertical and horizontal velocity</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neither vertical nor horizontal velocity</a:t>
            </a:r>
            <a:endParaRPr b="0" lang="en-PH" sz="1800" spc="-1" strike="noStrike">
              <a:latin typeface="Arial"/>
            </a:endParaRPr>
          </a:p>
        </p:txBody>
      </p:sp>
      <p:sp>
        <p:nvSpPr>
          <p:cNvPr id="185" name=""/>
          <p:cNvSpPr/>
          <p:nvPr/>
        </p:nvSpPr>
        <p:spPr>
          <a:xfrm>
            <a:off x="5465880" y="1152000"/>
            <a:ext cx="125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Activity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10260000" y="5746320"/>
            <a:ext cx="175320" cy="340920"/>
          </a:xfrm>
          <a:prstGeom prst="rect">
            <a:avLst/>
          </a:prstGeom>
          <a:noFill/>
          <a:ln w="0">
            <a:noFill/>
          </a:ln>
        </p:spPr>
        <p:style>
          <a:lnRef idx="0"/>
          <a:fillRef idx="0"/>
          <a:effectRef idx="0"/>
          <a:fontRef idx="minor"/>
        </p:style>
      </p:sp>
      <p:sp>
        <p:nvSpPr>
          <p:cNvPr id="187"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sp>
        <p:nvSpPr>
          <p:cNvPr id="188" name=""/>
          <p:cNvSpPr/>
          <p:nvPr/>
        </p:nvSpPr>
        <p:spPr>
          <a:xfrm>
            <a:off x="549000" y="1512000"/>
            <a:ext cx="11093400" cy="71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For numbers </a:t>
            </a:r>
            <a:r>
              <a:rPr b="1" lang="en-PH" sz="1800" spc="-1" strike="noStrike">
                <a:solidFill>
                  <a:srgbClr val="000000"/>
                </a:solidFill>
                <a:latin typeface="Lato"/>
                <a:ea typeface="DejaVu Sans"/>
              </a:rPr>
              <a:t>3</a:t>
            </a:r>
            <a:r>
              <a:rPr b="0" lang="en-PH" sz="1800" spc="-1" strike="noStrike">
                <a:solidFill>
                  <a:srgbClr val="000000"/>
                </a:solidFill>
                <a:latin typeface="Lato"/>
                <a:ea typeface="DejaVu Sans"/>
              </a:rPr>
              <a:t>–</a:t>
            </a:r>
            <a:r>
              <a:rPr b="1" lang="en-PH" sz="1800" spc="-1" strike="noStrike">
                <a:solidFill>
                  <a:srgbClr val="000000"/>
                </a:solidFill>
                <a:latin typeface="Lato"/>
                <a:ea typeface="DejaVu Sans"/>
              </a:rPr>
              <a:t>5</a:t>
            </a:r>
            <a:r>
              <a:rPr b="0" lang="en-PH" sz="1800" spc="-1" strike="noStrike">
                <a:solidFill>
                  <a:srgbClr val="000000"/>
                </a:solidFill>
                <a:latin typeface="Lato"/>
                <a:ea typeface="DejaVu Sans"/>
              </a:rPr>
              <a:t>, refer to the illustration of the path traveled by a projectile, which is kicked with an initial velocity of 10 m/s at 30° from the horizontal.</a:t>
            </a:r>
            <a:endParaRPr b="0" lang="en-PH" sz="1800" spc="-1" strike="noStrike">
              <a:latin typeface="Arial"/>
            </a:endParaRPr>
          </a:p>
        </p:txBody>
      </p:sp>
      <p:pic>
        <p:nvPicPr>
          <p:cNvPr id="189" name="" descr=""/>
          <p:cNvPicPr/>
          <p:nvPr/>
        </p:nvPicPr>
        <p:blipFill>
          <a:blip r:embed="rId1"/>
          <a:stretch/>
        </p:blipFill>
        <p:spPr>
          <a:xfrm>
            <a:off x="3961800" y="2838600"/>
            <a:ext cx="4267800" cy="1192680"/>
          </a:xfrm>
          <a:prstGeom prst="rect">
            <a:avLst/>
          </a:prstGeom>
          <a:ln w="0">
            <a:noFill/>
          </a:ln>
        </p:spPr>
      </p:pic>
      <p:sp>
        <p:nvSpPr>
          <p:cNvPr id="190" name=""/>
          <p:cNvSpPr/>
          <p:nvPr/>
        </p:nvSpPr>
        <p:spPr>
          <a:xfrm>
            <a:off x="3672000" y="2916000"/>
            <a:ext cx="3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a:t>
            </a:r>
            <a:endParaRPr b="0" lang="en-PH" sz="1800" spc="-1" strike="noStrike">
              <a:latin typeface="Arial"/>
            </a:endParaRPr>
          </a:p>
        </p:txBody>
      </p:sp>
      <p:sp>
        <p:nvSpPr>
          <p:cNvPr id="191" name=""/>
          <p:cNvSpPr/>
          <p:nvPr/>
        </p:nvSpPr>
        <p:spPr>
          <a:xfrm>
            <a:off x="4860000" y="2448360"/>
            <a:ext cx="3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B</a:t>
            </a:r>
            <a:endParaRPr b="0" lang="en-PH" sz="1800" spc="-1" strike="noStrike">
              <a:latin typeface="Arial"/>
            </a:endParaRPr>
          </a:p>
        </p:txBody>
      </p:sp>
      <p:sp>
        <p:nvSpPr>
          <p:cNvPr id="192" name=""/>
          <p:cNvSpPr/>
          <p:nvPr/>
        </p:nvSpPr>
        <p:spPr>
          <a:xfrm>
            <a:off x="6012000" y="2304720"/>
            <a:ext cx="3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a:t>
            </a:r>
            <a:endParaRPr b="0" lang="en-PH" sz="1800" spc="-1" strike="noStrike">
              <a:latin typeface="Arial"/>
            </a:endParaRPr>
          </a:p>
        </p:txBody>
      </p:sp>
      <p:sp>
        <p:nvSpPr>
          <p:cNvPr id="193" name=""/>
          <p:cNvSpPr/>
          <p:nvPr/>
        </p:nvSpPr>
        <p:spPr>
          <a:xfrm>
            <a:off x="7344000" y="2377080"/>
            <a:ext cx="3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a:t>
            </a:r>
            <a:endParaRPr b="0" lang="en-PH" sz="1800" spc="-1" strike="noStrike">
              <a:latin typeface="Arial"/>
            </a:endParaRPr>
          </a:p>
        </p:txBody>
      </p:sp>
      <p:sp>
        <p:nvSpPr>
          <p:cNvPr id="194" name=""/>
          <p:cNvSpPr/>
          <p:nvPr/>
        </p:nvSpPr>
        <p:spPr>
          <a:xfrm>
            <a:off x="8100000" y="2917440"/>
            <a:ext cx="3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a:t>
            </a:r>
            <a:endParaRPr b="0" lang="en-PH" sz="1800" spc="-1" strike="noStrike">
              <a:latin typeface="Arial"/>
            </a:endParaRPr>
          </a:p>
        </p:txBody>
      </p:sp>
      <p:sp>
        <p:nvSpPr>
          <p:cNvPr id="195" name=""/>
          <p:cNvSpPr/>
          <p:nvPr/>
        </p:nvSpPr>
        <p:spPr>
          <a:xfrm>
            <a:off x="2636280" y="4176000"/>
            <a:ext cx="6918840" cy="179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What is the vertical velocity of the ball at point C in the path?</a:t>
            </a:r>
            <a:b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0 m/s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2.5 m/s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5 m/s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10 m/s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sp>
        <p:nvSpPr>
          <p:cNvPr id="197" name=""/>
          <p:cNvSpPr/>
          <p:nvPr/>
        </p:nvSpPr>
        <p:spPr>
          <a:xfrm>
            <a:off x="2181960" y="1992600"/>
            <a:ext cx="7827480" cy="3659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Which of the following is TRUE about the horizontal velocity of the ball?</a:t>
            </a:r>
            <a:b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V</a:t>
            </a:r>
            <a:r>
              <a:rPr b="0" lang="en-PH" sz="1800" spc="-1" strike="noStrike" baseline="-8000">
                <a:solidFill>
                  <a:srgbClr val="000000"/>
                </a:solidFill>
                <a:latin typeface="Lato"/>
                <a:ea typeface="AppleSystemUIFont"/>
              </a:rPr>
              <a:t>B</a:t>
            </a:r>
            <a:r>
              <a:rPr b="0" lang="en-PH" sz="1800" spc="-1" strike="noStrike">
                <a:solidFill>
                  <a:srgbClr val="000000"/>
                </a:solidFill>
                <a:latin typeface="Lato"/>
                <a:ea typeface="AppleSystemUIFont"/>
              </a:rPr>
              <a:t> &lt; V</a:t>
            </a:r>
            <a:r>
              <a:rPr b="0" lang="en-PH" sz="1800" spc="-1" strike="noStrike" baseline="-8000">
                <a:solidFill>
                  <a:srgbClr val="000000"/>
                </a:solidFill>
                <a:latin typeface="Lato"/>
                <a:ea typeface="AppleSystemUIFont"/>
              </a:rPr>
              <a:t>D</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V</a:t>
            </a:r>
            <a:r>
              <a:rPr b="0" lang="en-PH" sz="1800" spc="-1" strike="noStrike" baseline="-8000">
                <a:solidFill>
                  <a:srgbClr val="000000"/>
                </a:solidFill>
                <a:latin typeface="Lato"/>
                <a:ea typeface="AppleSystemUIFont"/>
              </a:rPr>
              <a:t>B</a:t>
            </a:r>
            <a:r>
              <a:rPr b="0" lang="en-PH" sz="1800" spc="-1" strike="noStrike">
                <a:solidFill>
                  <a:srgbClr val="000000"/>
                </a:solidFill>
                <a:latin typeface="Lato"/>
                <a:ea typeface="AppleSystemUIFont"/>
              </a:rPr>
              <a:t> &gt; V</a:t>
            </a:r>
            <a:r>
              <a:rPr b="0" lang="en-PH" sz="1800" spc="-1" strike="noStrike" baseline="-8000">
                <a:solidFill>
                  <a:srgbClr val="000000"/>
                </a:solidFill>
                <a:latin typeface="Lato"/>
                <a:ea typeface="AppleSystemUIFont"/>
              </a:rPr>
              <a:t>D</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V</a:t>
            </a:r>
            <a:r>
              <a:rPr b="0" lang="en-PH" sz="1800" spc="-1" strike="noStrike" baseline="-8000">
                <a:solidFill>
                  <a:srgbClr val="000000"/>
                </a:solidFill>
                <a:latin typeface="Lato"/>
                <a:ea typeface="AppleSystemUIFont"/>
              </a:rPr>
              <a:t>B</a:t>
            </a:r>
            <a:r>
              <a:rPr b="0" lang="en-PH" sz="1800" spc="-1" strike="noStrike">
                <a:solidFill>
                  <a:srgbClr val="000000"/>
                </a:solidFill>
                <a:latin typeface="Lato"/>
                <a:ea typeface="AppleSystemUIFont"/>
              </a:rPr>
              <a:t> = V</a:t>
            </a:r>
            <a:r>
              <a:rPr b="0" lang="en-PH" sz="1800" spc="-1" strike="noStrike" baseline="-8000">
                <a:solidFill>
                  <a:srgbClr val="000000"/>
                </a:solidFill>
                <a:latin typeface="Lato"/>
                <a:ea typeface="AppleSystemUIFont"/>
              </a:rPr>
              <a:t>D</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V</a:t>
            </a:r>
            <a:r>
              <a:rPr b="0" lang="en-PH" sz="1800" spc="-1" strike="noStrike" baseline="-8000">
                <a:solidFill>
                  <a:srgbClr val="000000"/>
                </a:solidFill>
                <a:latin typeface="Lato"/>
                <a:ea typeface="AppleSystemUIFont"/>
              </a:rPr>
              <a:t>A</a:t>
            </a:r>
            <a:r>
              <a:rPr b="0" lang="en-PH" sz="1800" spc="-1" strike="noStrike">
                <a:solidFill>
                  <a:srgbClr val="000000"/>
                </a:solidFill>
                <a:latin typeface="Lato"/>
                <a:ea typeface="AppleSystemUIFont"/>
              </a:rPr>
              <a:t> &lt; V</a:t>
            </a:r>
            <a:r>
              <a:rPr b="0" lang="en-PH" sz="1800" spc="-1" strike="noStrike" baseline="-8000">
                <a:solidFill>
                  <a:srgbClr val="000000"/>
                </a:solidFill>
                <a:latin typeface="Lato"/>
                <a:ea typeface="AppleSystemUIFont"/>
              </a:rPr>
              <a:t>B</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5. Which of the following is TRUE about the time of flight of the ball?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t</a:t>
            </a:r>
            <a:r>
              <a:rPr b="0" lang="en-PH" sz="1800" spc="-1" strike="noStrike" baseline="-8000">
                <a:solidFill>
                  <a:srgbClr val="000000"/>
                </a:solidFill>
                <a:latin typeface="Lato"/>
                <a:ea typeface="AppleSystemUIFont"/>
              </a:rPr>
              <a:t>AC</a:t>
            </a:r>
            <a:r>
              <a:rPr b="0" lang="en-PH" sz="1800" spc="-1" strike="noStrike">
                <a:solidFill>
                  <a:srgbClr val="000000"/>
                </a:solidFill>
                <a:latin typeface="Lato"/>
                <a:ea typeface="AppleSystemUIFont"/>
              </a:rPr>
              <a:t> = t</a:t>
            </a:r>
            <a:r>
              <a:rPr b="0" lang="en-PH" sz="1800" spc="-1" strike="noStrike" baseline="-8000">
                <a:solidFill>
                  <a:srgbClr val="000000"/>
                </a:solidFill>
                <a:latin typeface="Lato"/>
                <a:ea typeface="AppleSystemUIFont"/>
              </a:rPr>
              <a:t>CE</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t</a:t>
            </a:r>
            <a:r>
              <a:rPr b="0" lang="en-PH" sz="1800" spc="-1" strike="noStrike" baseline="-8000">
                <a:solidFill>
                  <a:srgbClr val="000000"/>
                </a:solidFill>
                <a:latin typeface="Lato"/>
                <a:ea typeface="AppleSystemUIFont"/>
              </a:rPr>
              <a:t>AB</a:t>
            </a:r>
            <a:r>
              <a:rPr b="0" lang="en-PH" sz="1800" spc="-1" strike="noStrike">
                <a:solidFill>
                  <a:srgbClr val="000000"/>
                </a:solidFill>
                <a:latin typeface="Lato"/>
                <a:ea typeface="AppleSystemUIFont"/>
              </a:rPr>
              <a:t> = t</a:t>
            </a:r>
            <a:r>
              <a:rPr b="0" lang="en-PH" sz="1800" spc="-1" strike="noStrike" baseline="-8000">
                <a:solidFill>
                  <a:srgbClr val="000000"/>
                </a:solidFill>
                <a:latin typeface="Lato"/>
                <a:ea typeface="AppleSystemUIFont"/>
              </a:rPr>
              <a:t>BC</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t</a:t>
            </a:r>
            <a:r>
              <a:rPr b="0" lang="en-PH" sz="1800" spc="-1" strike="noStrike" baseline="-8000">
                <a:solidFill>
                  <a:srgbClr val="000000"/>
                </a:solidFill>
                <a:latin typeface="Lato"/>
                <a:ea typeface="AppleSystemUIFont"/>
              </a:rPr>
              <a:t>AC</a:t>
            </a:r>
            <a:r>
              <a:rPr b="0" lang="en-PH" sz="1800" spc="-1" strike="noStrike">
                <a:solidFill>
                  <a:srgbClr val="000000"/>
                </a:solidFill>
                <a:latin typeface="Lato"/>
                <a:ea typeface="AppleSystemUIFont"/>
              </a:rPr>
              <a:t> &gt; t</a:t>
            </a:r>
            <a:r>
              <a:rPr b="0" lang="en-PH" sz="1800" spc="-1" strike="noStrike" baseline="-8000">
                <a:solidFill>
                  <a:srgbClr val="000000"/>
                </a:solidFill>
                <a:latin typeface="Lato"/>
                <a:ea typeface="AppleSystemUIFont"/>
              </a:rPr>
              <a:t>CE</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t</a:t>
            </a:r>
            <a:r>
              <a:rPr b="0" lang="en-PH" sz="1800" spc="-1" strike="noStrike" baseline="-8000">
                <a:solidFill>
                  <a:srgbClr val="000000"/>
                </a:solidFill>
                <a:latin typeface="Lato"/>
                <a:ea typeface="AppleSystemUIFont"/>
              </a:rPr>
              <a:t>AC</a:t>
            </a:r>
            <a:r>
              <a:rPr b="0" lang="en-PH" sz="1800" spc="-1" strike="noStrike">
                <a:solidFill>
                  <a:srgbClr val="000000"/>
                </a:solidFill>
                <a:latin typeface="Lato"/>
                <a:ea typeface="AppleSystemUIFont"/>
              </a:rPr>
              <a:t> &lt; t</a:t>
            </a:r>
            <a:r>
              <a:rPr b="0" lang="en-PH" sz="1800" spc="-1" strike="noStrike" baseline="-8000">
                <a:solidFill>
                  <a:srgbClr val="000000"/>
                </a:solidFill>
                <a:latin typeface="Lato"/>
                <a:ea typeface="AppleSystemUIFont"/>
              </a:rPr>
              <a:t>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10260000" y="5746320"/>
            <a:ext cx="175320" cy="340920"/>
          </a:xfrm>
          <a:prstGeom prst="rect">
            <a:avLst/>
          </a:prstGeom>
          <a:noFill/>
          <a:ln w="0">
            <a:noFill/>
          </a:ln>
        </p:spPr>
        <p:style>
          <a:lnRef idx="0"/>
          <a:fillRef idx="0"/>
          <a:effectRef idx="0"/>
          <a:fontRef idx="minor"/>
        </p:style>
      </p:sp>
      <p:sp>
        <p:nvSpPr>
          <p:cNvPr id="199"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sp>
        <p:nvSpPr>
          <p:cNvPr id="200" name=""/>
          <p:cNvSpPr/>
          <p:nvPr/>
        </p:nvSpPr>
        <p:spPr>
          <a:xfrm>
            <a:off x="5004000" y="1620000"/>
            <a:ext cx="218376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 </a:t>
            </a:r>
            <a:endParaRPr b="0" lang="en-PH" sz="2000" spc="-1" strike="noStrike">
              <a:latin typeface="Arial"/>
            </a:endParaRPr>
          </a:p>
        </p:txBody>
      </p:sp>
      <p:sp>
        <p:nvSpPr>
          <p:cNvPr id="201" name=""/>
          <p:cNvSpPr/>
          <p:nvPr/>
        </p:nvSpPr>
        <p:spPr>
          <a:xfrm>
            <a:off x="4419000" y="2160000"/>
            <a:ext cx="3353400" cy="36860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2000" spc="-1" strike="noStrike">
                <a:solidFill>
                  <a:srgbClr val="000000"/>
                </a:solidFill>
                <a:latin typeface="Lato"/>
                <a:ea typeface="DejaVu Sans"/>
              </a:rPr>
              <a:t>1. </a:t>
            </a:r>
            <a:r>
              <a:rPr b="1" lang="en-PH" sz="2000" spc="-1" strike="noStrike">
                <a:solidFill>
                  <a:srgbClr val="000000"/>
                </a:solidFill>
                <a:latin typeface="Lato"/>
                <a:ea typeface="DejaVu Sans"/>
              </a:rPr>
              <a:t>D</a:t>
            </a: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2. </a:t>
            </a:r>
            <a:r>
              <a:rPr b="1" lang="en-PH" sz="2000" spc="-1" strike="noStrike">
                <a:solidFill>
                  <a:srgbClr val="000000"/>
                </a:solidFill>
                <a:latin typeface="Lato"/>
                <a:ea typeface="DejaVu Sans"/>
              </a:rPr>
              <a:t>B</a:t>
            </a: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3. </a:t>
            </a:r>
            <a:r>
              <a:rPr b="1" lang="en-PH" sz="2000" spc="-1" strike="noStrike">
                <a:solidFill>
                  <a:srgbClr val="000000"/>
                </a:solidFill>
                <a:latin typeface="Lato"/>
                <a:ea typeface="DejaVu Sans"/>
              </a:rPr>
              <a:t>A</a:t>
            </a: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4. </a:t>
            </a:r>
            <a:r>
              <a:rPr b="1" lang="en-PH" sz="2000" spc="-1" strike="noStrike">
                <a:solidFill>
                  <a:srgbClr val="000000"/>
                </a:solidFill>
                <a:latin typeface="Lato"/>
                <a:ea typeface="DejaVu Sans"/>
              </a:rPr>
              <a:t>C</a:t>
            </a: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5. </a:t>
            </a:r>
            <a:r>
              <a:rPr b="1" lang="en-PH" sz="2000" spc="-1" strike="noStrike">
                <a:solidFill>
                  <a:srgbClr val="000000"/>
                </a:solidFill>
                <a:latin typeface="Lato"/>
                <a:ea typeface="DejaVu Sans"/>
              </a:rPr>
              <a:t>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5320" cy="340920"/>
          </a:xfrm>
          <a:prstGeom prst="rect">
            <a:avLst/>
          </a:prstGeom>
          <a:noFill/>
          <a:ln w="0">
            <a:noFill/>
          </a:ln>
        </p:spPr>
        <p:style>
          <a:lnRef idx="0"/>
          <a:fillRef idx="0"/>
          <a:effectRef idx="0"/>
          <a:fontRef idx="minor"/>
        </p:style>
      </p:sp>
      <p:sp>
        <p:nvSpPr>
          <p:cNvPr id="126"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sp>
        <p:nvSpPr>
          <p:cNvPr id="127" name=""/>
          <p:cNvSpPr/>
          <p:nvPr/>
        </p:nvSpPr>
        <p:spPr>
          <a:xfrm>
            <a:off x="333000" y="1806480"/>
            <a:ext cx="11452320" cy="1144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projectile is any object acted upon by gravity and thrown into the air to move on its trajectory. A projectile traces a curved (parabolic) line or trajectory because it simultaneously moves in the horizontal and vertical directions. In this condition, the object is undergoing projectile motion. </a:t>
            </a:r>
            <a:endParaRPr b="0" lang="en-PH" sz="1800" spc="-1" strike="noStrike">
              <a:latin typeface="Arial"/>
            </a:endParaRPr>
          </a:p>
        </p:txBody>
      </p:sp>
      <p:sp>
        <p:nvSpPr>
          <p:cNvPr id="128" name=""/>
          <p:cNvSpPr/>
          <p:nvPr/>
        </p:nvSpPr>
        <p:spPr>
          <a:xfrm>
            <a:off x="321120" y="3153240"/>
            <a:ext cx="7777080" cy="17060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When launching the projectile, it is given an initial velocity (</a:t>
            </a:r>
            <a:r>
              <a:rPr b="0" i="1" lang="en-PH" sz="1800" spc="-1" strike="noStrike">
                <a:solidFill>
                  <a:srgbClr val="000000"/>
                </a:solidFill>
                <a:latin typeface="Lato"/>
                <a:ea typeface="AppleSystemUIFont"/>
              </a:rPr>
              <a:t>v</a:t>
            </a:r>
            <a:r>
              <a:rPr b="0" i="1" lang="en-PH" sz="1800" spc="-1" strike="noStrike" baseline="-8000">
                <a:solidFill>
                  <a:srgbClr val="000000"/>
                </a:solidFill>
                <a:latin typeface="Lato"/>
                <a:ea typeface="AppleSystemUIFont"/>
              </a:rPr>
              <a:t>o</a:t>
            </a:r>
            <a:r>
              <a:rPr b="0" lang="en-PH" sz="1800" spc="-1" strike="noStrike">
                <a:solidFill>
                  <a:srgbClr val="000000"/>
                </a:solidFill>
                <a:latin typeface="Lato"/>
                <a:ea typeface="AppleSystemUIFont"/>
              </a:rPr>
              <a:t>) with an initial angle (θ</a:t>
            </a:r>
            <a:r>
              <a:rPr b="0" lang="hi-IN" sz="1800" spc="-1" strike="noStrike" baseline="-8000">
                <a:solidFill>
                  <a:srgbClr val="000000"/>
                </a:solidFill>
                <a:latin typeface="Lato"/>
                <a:cs typeface="Lato"/>
              </a:rPr>
              <a:t>੦</a:t>
            </a:r>
            <a:r>
              <a:rPr b="0" lang="en-PH" sz="1800" spc="-1" strike="noStrike">
                <a:solidFill>
                  <a:srgbClr val="000000"/>
                </a:solidFill>
                <a:latin typeface="Lato"/>
                <a:ea typeface="AppleSystemUIFont"/>
              </a:rPr>
              <a:t>). As it travels through the air, it moves along the horizontal and vertical directions. Eventually, because of gravity, the object launched will go down back to the Earth. It hits the Earth or a target with a </a:t>
            </a:r>
            <a:r>
              <a:rPr b="1" lang="en-PH" sz="1800" spc="-1" strike="noStrike">
                <a:solidFill>
                  <a:srgbClr val="000000"/>
                </a:solidFill>
                <a:latin typeface="Lato"/>
                <a:ea typeface="AppleSystemUIFont"/>
              </a:rPr>
              <a:t>final velocity</a:t>
            </a:r>
            <a:r>
              <a:rPr b="0" lang="en-PH" sz="1800" spc="-1" strike="noStrike">
                <a:solidFill>
                  <a:srgbClr val="000000"/>
                </a:solidFill>
                <a:latin typeface="Lato"/>
                <a:ea typeface="AppleSystemUIFont"/>
              </a:rPr>
              <a:t> (</a:t>
            </a:r>
            <a:r>
              <a:rPr b="1" i="1" lang="en-PH" sz="1800" spc="-1" strike="noStrike">
                <a:solidFill>
                  <a:srgbClr val="000000"/>
                </a:solidFill>
                <a:latin typeface="Lato"/>
                <a:ea typeface="AppleSystemUIFont"/>
              </a:rPr>
              <a:t>v</a:t>
            </a:r>
            <a:r>
              <a:rPr b="1" i="1" lang="en-PH" sz="1800" spc="-1" strike="noStrike" baseline="-8000">
                <a:solidFill>
                  <a:srgbClr val="000000"/>
                </a:solidFill>
                <a:latin typeface="Lato"/>
                <a:ea typeface="AppleSystemUIFont"/>
              </a:rPr>
              <a:t>f</a:t>
            </a:r>
            <a:r>
              <a:rPr b="1" i="1" lang="en-PH" sz="1800" spc="-1" strike="noStrike">
                <a:solidFill>
                  <a:srgbClr val="000000"/>
                </a:solidFill>
                <a:latin typeface="Lato"/>
                <a:ea typeface="AppleSystemUIFont"/>
              </a:rPr>
              <a:t>)</a:t>
            </a:r>
            <a:endParaRPr b="0" lang="en-PH" sz="1800" spc="-1" strike="noStrike">
              <a:latin typeface="Arial"/>
            </a:endParaRPr>
          </a:p>
        </p:txBody>
      </p:sp>
      <p:pic>
        <p:nvPicPr>
          <p:cNvPr id="129" name="" descr=""/>
          <p:cNvPicPr/>
          <p:nvPr/>
        </p:nvPicPr>
        <p:blipFill>
          <a:blip r:embed="rId1"/>
          <a:stretch/>
        </p:blipFill>
        <p:spPr>
          <a:xfrm>
            <a:off x="8280000" y="2888640"/>
            <a:ext cx="3418200" cy="2330640"/>
          </a:xfrm>
          <a:prstGeom prst="rect">
            <a:avLst/>
          </a:prstGeom>
          <a:ln w="29160">
            <a:solidFill>
              <a:srgbClr val="000000"/>
            </a:solidFill>
            <a:prstDash val="dash"/>
            <a:round/>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0260000" y="5746320"/>
            <a:ext cx="175320" cy="340920"/>
          </a:xfrm>
          <a:prstGeom prst="rect">
            <a:avLst/>
          </a:prstGeom>
          <a:noFill/>
          <a:ln w="0">
            <a:noFill/>
          </a:ln>
        </p:spPr>
        <p:style>
          <a:lnRef idx="0"/>
          <a:fillRef idx="0"/>
          <a:effectRef idx="0"/>
          <a:fontRef idx="minor"/>
        </p:style>
      </p:sp>
      <p:sp>
        <p:nvSpPr>
          <p:cNvPr id="131"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sp>
        <p:nvSpPr>
          <p:cNvPr id="132" name=""/>
          <p:cNvSpPr/>
          <p:nvPr/>
        </p:nvSpPr>
        <p:spPr>
          <a:xfrm>
            <a:off x="189000" y="1872000"/>
            <a:ext cx="11812320" cy="1007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Figure  also shows the horizontal and vertical components of the projectile motion. Assuming nothing opposes the motion, its horizontal velocity (</a:t>
            </a:r>
            <a:r>
              <a:rPr b="0" i="1" lang="en-PH" sz="1800" spc="-1" strike="noStrike">
                <a:solidFill>
                  <a:srgbClr val="000000"/>
                </a:solidFill>
                <a:latin typeface="Lato"/>
                <a:ea typeface="DejaVu Sans"/>
              </a:rPr>
              <a:t> v</a:t>
            </a:r>
            <a:r>
              <a:rPr b="0" i="1" lang="en-PH" sz="1800" spc="-1" strike="noStrike" baseline="-8000">
                <a:solidFill>
                  <a:srgbClr val="000000"/>
                </a:solidFill>
                <a:latin typeface="Lato"/>
                <a:ea typeface="DejaVu Sans"/>
              </a:rPr>
              <a:t>x</a:t>
            </a:r>
            <a:r>
              <a:rPr b="0" lang="en-PH" sz="1800" spc="-1" strike="noStrike">
                <a:solidFill>
                  <a:srgbClr val="000000"/>
                </a:solidFill>
                <a:latin typeface="Lato"/>
                <a:ea typeface="DejaVu Sans"/>
              </a:rPr>
              <a:t> ) is constant throughout its flight. The projectile covers the same displacement at an equal time interval. Since no horizontal forces are acting, it has no horizontal acceleration.</a:t>
            </a:r>
            <a:endParaRPr b="0" lang="en-PH" sz="1800" spc="-1" strike="noStrike">
              <a:latin typeface="Arial"/>
            </a:endParaRPr>
          </a:p>
        </p:txBody>
      </p:sp>
      <p:sp>
        <p:nvSpPr>
          <p:cNvPr id="133" name=""/>
          <p:cNvSpPr/>
          <p:nvPr/>
        </p:nvSpPr>
        <p:spPr>
          <a:xfrm>
            <a:off x="213120" y="3079800"/>
            <a:ext cx="11764080" cy="1959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vertical component of the projectile motion can be compared to the motion of an object experiencing free fall. On the ideal condition, the object is accelerating due to the influence of gravity. For easier reference, whenever an object is going upward or downward, the value of </a:t>
            </a:r>
            <a:r>
              <a:rPr b="1" lang="en-PH" sz="1800" spc="-1" strike="noStrike">
                <a:solidFill>
                  <a:srgbClr val="000000"/>
                </a:solidFill>
                <a:latin typeface="Lato"/>
                <a:ea typeface="AppleSystemUIFont"/>
              </a:rPr>
              <a:t>g</a:t>
            </a:r>
            <a:r>
              <a:rPr b="0" lang="en-PH" sz="1800" spc="-1" strike="noStrike">
                <a:solidFill>
                  <a:srgbClr val="000000"/>
                </a:solidFill>
                <a:latin typeface="Lato"/>
                <a:ea typeface="AppleSystemUIFont"/>
              </a:rPr>
              <a:t> that we will use is -9.8 m/s</a:t>
            </a:r>
            <a:r>
              <a:rPr b="0" lang="en-PH" sz="1800" spc="-1" strike="noStrike" baseline="33000">
                <a:solidFill>
                  <a:srgbClr val="000000"/>
                </a:solidFill>
                <a:latin typeface="Lato"/>
                <a:ea typeface="AppleSystemUIFont"/>
              </a:rPr>
              <a:t>2</a:t>
            </a:r>
            <a:r>
              <a:rPr b="0" lang="en-PH" sz="1800" spc="-1" strike="noStrike">
                <a:solidFill>
                  <a:srgbClr val="000000"/>
                </a:solidFill>
                <a:latin typeface="Lato"/>
                <a:ea typeface="AppleSystemUIFont"/>
              </a:rPr>
              <a:t>. As the projectile moves to a higher position, its vertical velocity is opposite of g, thus slowing it down. Once it reaches the highest possible position, the vertical velocity of the projectile becomes zero. After passing this, </a:t>
            </a:r>
            <a:r>
              <a:rPr b="1" lang="en-PH" sz="1800" spc="-1" strike="noStrike">
                <a:solidFill>
                  <a:srgbClr val="000000"/>
                </a:solidFill>
                <a:latin typeface="Lato"/>
                <a:ea typeface="AppleSystemUIFont"/>
              </a:rPr>
              <a:t>g</a:t>
            </a:r>
            <a:r>
              <a:rPr b="0" lang="en-PH" sz="1800" spc="-1" strike="noStrike">
                <a:solidFill>
                  <a:srgbClr val="000000"/>
                </a:solidFill>
                <a:latin typeface="Lato"/>
                <a:ea typeface="AppleSystemUIFont"/>
              </a:rPr>
              <a:t> is now in the same direction as the vertical velocity, thus speeding it up.</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0260000" y="5746320"/>
            <a:ext cx="175320" cy="340920"/>
          </a:xfrm>
          <a:prstGeom prst="rect">
            <a:avLst/>
          </a:prstGeom>
          <a:noFill/>
          <a:ln w="0">
            <a:noFill/>
          </a:ln>
        </p:spPr>
        <p:style>
          <a:lnRef idx="0"/>
          <a:fillRef idx="0"/>
          <a:effectRef idx="0"/>
          <a:fontRef idx="minor"/>
        </p:style>
      </p:sp>
      <p:sp>
        <p:nvSpPr>
          <p:cNvPr id="135"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sp>
        <p:nvSpPr>
          <p:cNvPr id="136" name=""/>
          <p:cNvSpPr/>
          <p:nvPr/>
        </p:nvSpPr>
        <p:spPr>
          <a:xfrm>
            <a:off x="279000" y="1584000"/>
            <a:ext cx="11633400" cy="10940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There are other physical quantities that are associated with projectile motion, as shown in Figure  The range (</a:t>
            </a:r>
            <a:r>
              <a:rPr b="0" i="1" lang="en-PH" sz="1800" spc="-1" strike="noStrike">
                <a:solidFill>
                  <a:srgbClr val="000000"/>
                </a:solidFill>
                <a:latin typeface="Lato"/>
                <a:ea typeface="AppleSystemUIFont"/>
              </a:rPr>
              <a:t>R</a:t>
            </a:r>
            <a:r>
              <a:rPr b="0" lang="en-PH" sz="1800" spc="-1" strike="noStrike">
                <a:solidFill>
                  <a:srgbClr val="000000"/>
                </a:solidFill>
                <a:latin typeface="Lato"/>
                <a:ea typeface="AppleSystemUIFont"/>
              </a:rPr>
              <a:t>) is the maximum horizontal distance traveled by the projectile. The maximum height (Y </a:t>
            </a:r>
            <a:r>
              <a:rPr b="0" lang="en-PH" sz="1800" spc="-1" strike="noStrike" baseline="-8000">
                <a:solidFill>
                  <a:srgbClr val="000000"/>
                </a:solidFill>
                <a:latin typeface="Lato"/>
                <a:ea typeface="AppleSystemUIFont"/>
              </a:rPr>
              <a:t>max</a:t>
            </a:r>
            <a:r>
              <a:rPr b="0" lang="en-PH" sz="1800" spc="-1" strike="noStrike">
                <a:solidFill>
                  <a:srgbClr val="000000"/>
                </a:solidFill>
                <a:latin typeface="Lato"/>
                <a:ea typeface="AppleSystemUIFont"/>
              </a:rPr>
              <a:t>) is the maximum vertical displacement traveled by the projectile in its trajectory.</a:t>
            </a:r>
            <a:endParaRPr b="0" lang="en-PH" sz="1800" spc="-1" strike="noStrike">
              <a:latin typeface="Arial"/>
            </a:endParaRPr>
          </a:p>
        </p:txBody>
      </p:sp>
      <p:pic>
        <p:nvPicPr>
          <p:cNvPr id="137" name="" descr=""/>
          <p:cNvPicPr/>
          <p:nvPr/>
        </p:nvPicPr>
        <p:blipFill>
          <a:blip r:embed="rId1"/>
          <a:stretch/>
        </p:blipFill>
        <p:spPr>
          <a:xfrm>
            <a:off x="3802320" y="3559680"/>
            <a:ext cx="4586760" cy="2378520"/>
          </a:xfrm>
          <a:prstGeom prst="rect">
            <a:avLst/>
          </a:prstGeom>
          <a:ln w="29160">
            <a:solidFill>
              <a:srgbClr val="000000"/>
            </a:solidFill>
            <a:prstDash val="dash"/>
            <a:round/>
          </a:ln>
        </p:spPr>
      </p:pic>
      <p:sp>
        <p:nvSpPr>
          <p:cNvPr id="138" name=""/>
          <p:cNvSpPr/>
          <p:nvPr/>
        </p:nvSpPr>
        <p:spPr>
          <a:xfrm>
            <a:off x="565560" y="2678760"/>
            <a:ext cx="11060280" cy="7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The time of flight</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 t</a:t>
            </a:r>
            <a:r>
              <a:rPr b="0" lang="en-PH" sz="1800" spc="-1" strike="noStrike" baseline="-8000">
                <a:solidFill>
                  <a:srgbClr val="000000"/>
                </a:solidFill>
                <a:latin typeface="Lato"/>
                <a:ea typeface="AppleSystemUIFont"/>
              </a:rPr>
              <a:t>T</a:t>
            </a:r>
            <a:r>
              <a:rPr b="0" lang="en-PH" sz="1800" spc="-1" strike="noStrike">
                <a:solidFill>
                  <a:srgbClr val="000000"/>
                </a:solidFill>
                <a:latin typeface="Lato"/>
                <a:ea typeface="AppleSystemUIFont"/>
              </a:rPr>
              <a:t> ) is the entire duration, while the projectile is in its trajectory. The velocity of a projectile in motion has two components that are independent of each other.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0260000" y="5746320"/>
            <a:ext cx="175320" cy="340920"/>
          </a:xfrm>
          <a:prstGeom prst="rect">
            <a:avLst/>
          </a:prstGeom>
          <a:noFill/>
          <a:ln w="0">
            <a:noFill/>
          </a:ln>
        </p:spPr>
        <p:style>
          <a:lnRef idx="0"/>
          <a:fillRef idx="0"/>
          <a:effectRef idx="0"/>
          <a:fontRef idx="minor"/>
        </p:style>
      </p:sp>
      <p:sp>
        <p:nvSpPr>
          <p:cNvPr id="140"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sp>
        <p:nvSpPr>
          <p:cNvPr id="141" name=""/>
          <p:cNvSpPr/>
          <p:nvPr/>
        </p:nvSpPr>
        <p:spPr>
          <a:xfrm>
            <a:off x="2844360" y="1260000"/>
            <a:ext cx="650232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The Horizontal and Vertical Components of Projectile Motion</a:t>
            </a:r>
            <a:endParaRPr b="0" lang="en-PH" sz="1800" spc="-1" strike="noStrike">
              <a:latin typeface="Arial"/>
            </a:endParaRPr>
          </a:p>
        </p:txBody>
      </p:sp>
      <p:graphicFrame>
        <p:nvGraphicFramePr>
          <p:cNvPr id="142" name=""/>
          <p:cNvGraphicFramePr/>
          <p:nvPr/>
        </p:nvGraphicFramePr>
        <p:xfrm>
          <a:off x="501840" y="1730880"/>
          <a:ext cx="11170800" cy="4293360"/>
        </p:xfrm>
        <a:graphic>
          <a:graphicData uri="http://schemas.openxmlformats.org/drawingml/2006/table">
            <a:tbl>
              <a:tblPr/>
              <a:tblGrid>
                <a:gridCol w="2525760"/>
                <a:gridCol w="4680720"/>
                <a:gridCol w="3964680"/>
              </a:tblGrid>
              <a:tr h="464040">
                <a:tc>
                  <a:txBody>
                    <a:bodyPr lIns="90000" rIns="90000" anchor="ctr">
                      <a:noAutofit/>
                    </a:bodyPr>
                    <a:p>
                      <a:pPr algn="ctr">
                        <a:lnSpc>
                          <a:spcPct val="100000"/>
                        </a:lnSpc>
                        <a:buNone/>
                      </a:pPr>
                      <a:r>
                        <a:rPr b="1" lang="en-PH" sz="1800" spc="-1" strike="noStrike">
                          <a:latin typeface="Arial"/>
                        </a:rPr>
                        <a:t>Quantity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Arial"/>
                        </a:rPr>
                        <a:t>Horizontal Motion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Arial"/>
                        </a:rPr>
                        <a:t>Vertical  Motion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99240">
                <a:tc>
                  <a:txBody>
                    <a:bodyPr lIns="90000" rIns="90000" anchor="ctr">
                      <a:noAutofit/>
                    </a:bodyPr>
                    <a:p>
                      <a:pPr algn="ctr">
                        <a:lnSpc>
                          <a:spcPct val="100000"/>
                        </a:lnSpc>
                        <a:buNone/>
                      </a:pPr>
                      <a:r>
                        <a:rPr b="0" lang="en-PH" sz="1800" spc="-1" strike="noStrike">
                          <a:latin typeface="Arial"/>
                        </a:rPr>
                        <a:t>Acceleration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Arial"/>
                        </a:rPr>
                        <a:t>a</a:t>
                      </a:r>
                      <a:r>
                        <a:rPr b="0" i="1" lang="en-PH" sz="1800" spc="-1" strike="noStrike" baseline="-8000">
                          <a:latin typeface="Arial"/>
                        </a:rPr>
                        <a:t>x</a:t>
                      </a:r>
                      <a:r>
                        <a:rPr b="0" lang="en-PH" sz="1800" spc="-1" strike="noStrike">
                          <a:latin typeface="Arial"/>
                        </a:rPr>
                        <a:t> = 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Arial"/>
                        </a:rPr>
                        <a:t>a</a:t>
                      </a:r>
                      <a:r>
                        <a:rPr b="0" i="1" lang="en-PH" sz="1800" spc="-1" strike="noStrike" baseline="-8000">
                          <a:latin typeface="Arial"/>
                        </a:rPr>
                        <a:t>y</a:t>
                      </a:r>
                      <a:r>
                        <a:rPr b="0" lang="en-PH" sz="1800" spc="-1" strike="noStrike">
                          <a:latin typeface="Arial"/>
                        </a:rPr>
                        <a:t> = </a:t>
                      </a:r>
                      <a:r>
                        <a:rPr b="0" i="1" lang="en-PH" sz="1800" spc="-1" strike="noStrike">
                          <a:latin typeface="Arial"/>
                        </a:rPr>
                        <a:t>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612440">
                <a:tc>
                  <a:txBody>
                    <a:bodyPr lIns="90000" rIns="90000" anchor="ctr">
                      <a:noAutofit/>
                    </a:bodyPr>
                    <a:p>
                      <a:pPr algn="ctr">
                        <a:lnSpc>
                          <a:spcPct val="100000"/>
                        </a:lnSpc>
                        <a:buNone/>
                      </a:pPr>
                      <a:r>
                        <a:rPr b="0" lang="en-PH" sz="1800" spc="-1" strike="noStrike">
                          <a:latin typeface="Arial"/>
                        </a:rPr>
                        <a:t>Displacement (d)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Arial"/>
                        </a:rPr>
                        <a:t>With the initial position being zero,</a:t>
                      </a:r>
                      <a:endParaRPr b="0" lang="en-PH" sz="1800" spc="-1" strike="noStrike">
                        <a:latin typeface="Arial"/>
                      </a:endParaRPr>
                    </a:p>
                    <a:p>
                      <a:pPr algn="ctr">
                        <a:lnSpc>
                          <a:spcPct val="100000"/>
                        </a:lnSpc>
                        <a:buNone/>
                      </a:pPr>
                      <a:r>
                        <a:rPr b="0" lang="en-PH" sz="1800" spc="-1" strike="noStrike">
                          <a:latin typeface="Arial"/>
                        </a:rPr>
                        <a:t>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b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818000">
                <a:tc>
                  <a:txBody>
                    <a:bodyPr lIns="90000" rIns="90000" anchor="ctr">
                      <a:noAutofit/>
                    </a:bodyPr>
                    <a:p>
                      <a:pPr algn="ctr">
                        <a:lnSpc>
                          <a:spcPct val="100000"/>
                        </a:lnSpc>
                        <a:buNone/>
                      </a:pPr>
                      <a:r>
                        <a:rPr b="0" lang="en-PH" sz="1800" spc="-1" strike="noStrike">
                          <a:latin typeface="Arial"/>
                        </a:rPr>
                        <a:t>Velocity (v)</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ea typeface="AppleSystemUIFont"/>
                        </a:rPr>
                        <a:t>With </a:t>
                      </a:r>
                      <a:r>
                        <a:rPr b="0" i="1" lang="en-PH" sz="1800" spc="-1" strike="noStrike">
                          <a:latin typeface="Lato"/>
                          <a:ea typeface="AppleSystemUIFont"/>
                        </a:rPr>
                        <a:t>V</a:t>
                      </a:r>
                      <a:r>
                        <a:rPr b="0" i="1" lang="en-PH" sz="1800" spc="-1" strike="noStrike" baseline="-8000">
                          <a:latin typeface="Lato"/>
                          <a:ea typeface="AppleSystemUIFont"/>
                        </a:rPr>
                        <a:t>fx</a:t>
                      </a:r>
                      <a:r>
                        <a:rPr b="0" lang="en-PH" sz="1800" spc="-1" strike="noStrike">
                          <a:latin typeface="Lato"/>
                          <a:ea typeface="AppleSystemUIFont"/>
                        </a:rPr>
                        <a:t> = </a:t>
                      </a:r>
                      <a:r>
                        <a:rPr b="0" i="1" lang="en-PH" sz="1800" spc="-1" strike="noStrike">
                          <a:latin typeface="Lato"/>
                          <a:ea typeface="AppleSystemUIFont"/>
                        </a:rPr>
                        <a:t>V</a:t>
                      </a:r>
                      <a:r>
                        <a:rPr b="0" i="1" lang="en-PH" sz="1800" spc="-1" strike="noStrike" baseline="-8000">
                          <a:latin typeface="Lato"/>
                          <a:ea typeface="AppleSystemUIFont"/>
                        </a:rPr>
                        <a:t>ox</a:t>
                      </a:r>
                      <a:r>
                        <a:rPr b="0" lang="en-PH" sz="1800" spc="-1" strike="noStrike">
                          <a:latin typeface="Lato"/>
                          <a:ea typeface="AppleSystemUIFont"/>
                        </a:rPr>
                        <a:t>, the horizontal component of velocity: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The final horizontal velocity:</a:t>
                      </a: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ea typeface="AppleSystemUIFont"/>
                        </a:rPr>
                        <a:t>The vertical component of initial velocity: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The final vertical velocity</a:t>
                      </a:r>
                      <a:r>
                        <a:rPr b="0" i="1" lang="en-PH" sz="1800" spc="-1" strike="noStrike">
                          <a:latin typeface="Lato"/>
                          <a:ea typeface="AppleSystemUIFont"/>
                        </a:rPr>
                        <a:t>:</a:t>
                      </a:r>
                      <a:endParaRPr b="0" lang="en-PH" sz="1800" spc="-1" strike="noStrike">
                        <a:latin typeface="Arial"/>
                      </a:endParaRPr>
                    </a:p>
                    <a:p>
                      <a:pPr>
                        <a:lnSpc>
                          <a:spcPct val="100000"/>
                        </a:lnSpc>
                        <a:buNone/>
                      </a:pPr>
                      <a:r>
                        <a:rPr b="0" lang="en-PH" sz="1800" spc="-1" strike="noStrike">
                          <a:latin typeface="Lato"/>
                          <a:ea typeface="AppleSystemUIFont"/>
                        </a:rPr>
                        <a:t>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43" name=""/>
          <p:cNvSpPr/>
          <p:nvPr/>
        </p:nvSpPr>
        <p:spPr>
          <a:xfrm>
            <a:off x="8712000" y="2772000"/>
            <a:ext cx="68256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Arial"/>
                <a:ea typeface="DejaVu Sans"/>
              </a:rPr>
              <a:t>__</a:t>
            </a:r>
            <a:endParaRPr b="0" lang="en-PH" sz="1800" spc="-1" strike="noStrike">
              <a:latin typeface="Arial"/>
            </a:endParaRPr>
          </a:p>
        </p:txBody>
      </p:sp>
      <p:pic>
        <p:nvPicPr>
          <p:cNvPr id="144" name="" descr=""/>
          <p:cNvPicPr/>
          <p:nvPr/>
        </p:nvPicPr>
        <p:blipFill>
          <a:blip r:embed="rId1"/>
          <a:stretch/>
        </p:blipFill>
        <p:spPr>
          <a:xfrm>
            <a:off x="8746920" y="2700000"/>
            <a:ext cx="1872360" cy="712440"/>
          </a:xfrm>
          <a:prstGeom prst="rect">
            <a:avLst/>
          </a:prstGeom>
          <a:ln w="0">
            <a:noFill/>
          </a:ln>
        </p:spPr>
      </p:pic>
      <p:pic>
        <p:nvPicPr>
          <p:cNvPr id="145" name="" descr=""/>
          <p:cNvPicPr/>
          <p:nvPr/>
        </p:nvPicPr>
        <p:blipFill>
          <a:blip r:embed="rId2"/>
          <a:stretch/>
        </p:blipFill>
        <p:spPr>
          <a:xfrm>
            <a:off x="8746920" y="3348720"/>
            <a:ext cx="1827720" cy="790560"/>
          </a:xfrm>
          <a:prstGeom prst="rect">
            <a:avLst/>
          </a:prstGeom>
          <a:ln w="0">
            <a:noFill/>
          </a:ln>
        </p:spPr>
      </p:pic>
      <p:pic>
        <p:nvPicPr>
          <p:cNvPr id="146" name="" descr=""/>
          <p:cNvPicPr/>
          <p:nvPr/>
        </p:nvPicPr>
        <p:blipFill>
          <a:blip r:embed="rId3"/>
          <a:srcRect l="0" t="12068" r="0" b="0"/>
          <a:stretch/>
        </p:blipFill>
        <p:spPr>
          <a:xfrm>
            <a:off x="4068000" y="4644000"/>
            <a:ext cx="1582560" cy="410400"/>
          </a:xfrm>
          <a:prstGeom prst="rect">
            <a:avLst/>
          </a:prstGeom>
          <a:ln w="0">
            <a:noFill/>
          </a:ln>
        </p:spPr>
      </p:pic>
      <p:pic>
        <p:nvPicPr>
          <p:cNvPr id="147" name="" descr=""/>
          <p:cNvPicPr/>
          <p:nvPr/>
        </p:nvPicPr>
        <p:blipFill>
          <a:blip r:embed="rId4"/>
          <a:stretch/>
        </p:blipFill>
        <p:spPr>
          <a:xfrm>
            <a:off x="3147840" y="5538960"/>
            <a:ext cx="991440" cy="400320"/>
          </a:xfrm>
          <a:prstGeom prst="rect">
            <a:avLst/>
          </a:prstGeom>
          <a:ln w="0">
            <a:noFill/>
          </a:ln>
        </p:spPr>
      </p:pic>
      <p:pic>
        <p:nvPicPr>
          <p:cNvPr id="148" name="" descr=""/>
          <p:cNvPicPr/>
          <p:nvPr/>
        </p:nvPicPr>
        <p:blipFill>
          <a:blip r:embed="rId5"/>
          <a:stretch/>
        </p:blipFill>
        <p:spPr>
          <a:xfrm>
            <a:off x="8682840" y="4608000"/>
            <a:ext cx="1504440" cy="411480"/>
          </a:xfrm>
          <a:prstGeom prst="rect">
            <a:avLst/>
          </a:prstGeom>
          <a:ln w="0">
            <a:noFill/>
          </a:ln>
        </p:spPr>
      </p:pic>
      <p:pic>
        <p:nvPicPr>
          <p:cNvPr id="149" name="" descr=""/>
          <p:cNvPicPr/>
          <p:nvPr/>
        </p:nvPicPr>
        <p:blipFill>
          <a:blip r:embed="rId6"/>
          <a:stretch/>
        </p:blipFill>
        <p:spPr>
          <a:xfrm>
            <a:off x="7812000" y="5472000"/>
            <a:ext cx="1571400" cy="467280"/>
          </a:xfrm>
          <a:prstGeom prst="rect">
            <a:avLst/>
          </a:prstGeom>
          <a:ln w="0">
            <a:noFill/>
          </a:ln>
        </p:spPr>
      </p:pic>
      <p:pic>
        <p:nvPicPr>
          <p:cNvPr id="150" name="" descr=""/>
          <p:cNvPicPr/>
          <p:nvPr/>
        </p:nvPicPr>
        <p:blipFill>
          <a:blip r:embed="rId7"/>
          <a:stretch/>
        </p:blipFill>
        <p:spPr>
          <a:xfrm>
            <a:off x="4460400" y="3547800"/>
            <a:ext cx="1838880" cy="4114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10260000" y="5746320"/>
            <a:ext cx="175320" cy="340920"/>
          </a:xfrm>
          <a:prstGeom prst="rect">
            <a:avLst/>
          </a:prstGeom>
          <a:noFill/>
          <a:ln w="0">
            <a:noFill/>
          </a:ln>
        </p:spPr>
        <p:style>
          <a:lnRef idx="0"/>
          <a:fillRef idx="0"/>
          <a:effectRef idx="0"/>
          <a:fontRef idx="minor"/>
        </p:style>
      </p:sp>
      <p:sp>
        <p:nvSpPr>
          <p:cNvPr id="152"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graphicFrame>
        <p:nvGraphicFramePr>
          <p:cNvPr id="153" name=""/>
          <p:cNvGraphicFramePr/>
          <p:nvPr/>
        </p:nvGraphicFramePr>
        <p:xfrm>
          <a:off x="2079720" y="1397880"/>
          <a:ext cx="8047800" cy="1305720"/>
        </p:xfrm>
        <a:graphic>
          <a:graphicData uri="http://schemas.openxmlformats.org/drawingml/2006/table">
            <a:tbl>
              <a:tblPr/>
              <a:tblGrid>
                <a:gridCol w="8048160"/>
              </a:tblGrid>
              <a:tr h="1306080">
                <a:tc>
                  <a:txBody>
                    <a:bodyPr lIns="90000" rIns="90000" anchor="t">
                      <a:noAutofit/>
                    </a:bodyPr>
                    <a:p>
                      <a:pPr algn="ctr">
                        <a:lnSpc>
                          <a:spcPct val="100000"/>
                        </a:lnSpc>
                        <a:buNone/>
                      </a:pPr>
                      <a:r>
                        <a:rPr b="0" lang="en-PH" sz="1800" spc="-1" strike="noStrike">
                          <a:latin typeface="Lato"/>
                          <a:ea typeface="AppleSystemUIFont"/>
                        </a:rPr>
                        <a:t>The magnitude of the velocity of the projectile just before it hits the ground:</a:t>
                      </a:r>
                      <a:br/>
                      <a:endParaRPr b="0" lang="en-PH" sz="1800" spc="-1" strike="noStrike">
                        <a:latin typeface="Arial"/>
                      </a:endParaRPr>
                    </a:p>
                    <a:p>
                      <a:pPr>
                        <a:lnSpc>
                          <a:spcPct val="100000"/>
                        </a:lnSpc>
                        <a:buNone/>
                      </a:pPr>
                      <a:r>
                        <a:rPr b="0" lang="en-PH" sz="1800" spc="-1" strike="noStrike" baseline="33000">
                          <a:latin typeface="Lato"/>
                          <a:ea typeface="AppleSystemUIFont"/>
                        </a:rPr>
                        <a:t>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54" name=""/>
          <p:cNvSpPr/>
          <p:nvPr/>
        </p:nvSpPr>
        <p:spPr>
          <a:xfrm>
            <a:off x="549000" y="2808000"/>
            <a:ext cx="11093400" cy="1163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 volleyball is thrown horizontally from a height of 6.00 m with an initial speed of 27.0 m/s. (a) How long will it take the ball to reach the ground? (b) At what horizontal distance from the point of release will it strike the ground? (c) At what magnitude and direction will it strike the ground?</a:t>
            </a:r>
            <a:endParaRPr b="0" lang="en-PH" sz="1800" spc="-1" strike="noStrike">
              <a:latin typeface="Arial"/>
            </a:endParaRPr>
          </a:p>
        </p:txBody>
      </p:sp>
      <p:graphicFrame>
        <p:nvGraphicFramePr>
          <p:cNvPr id="155" name=""/>
          <p:cNvGraphicFramePr/>
          <p:nvPr/>
        </p:nvGraphicFramePr>
        <p:xfrm>
          <a:off x="1260000" y="4044600"/>
          <a:ext cx="9539640" cy="1787400"/>
        </p:xfrm>
        <a:graphic>
          <a:graphicData uri="http://schemas.openxmlformats.org/drawingml/2006/table">
            <a:tbl>
              <a:tblPr/>
              <a:tblGrid>
                <a:gridCol w="2358720"/>
                <a:gridCol w="2030400"/>
                <a:gridCol w="5150880"/>
              </a:tblGrid>
              <a:tr h="1787760">
                <a:tc>
                  <a:txBody>
                    <a:bodyPr lIns="90000" rIns="90000" anchor="t">
                      <a:noAutofit/>
                    </a:bodyPr>
                    <a:p>
                      <a:pPr>
                        <a:lnSpc>
                          <a:spcPct val="115000"/>
                        </a:lnSpc>
                        <a:buNone/>
                      </a:pPr>
                      <a:r>
                        <a:rPr b="0" lang="en-PH" sz="1800" spc="-1" strike="noStrike">
                          <a:latin typeface="Lato"/>
                        </a:rPr>
                        <a:t>Given: </a:t>
                      </a:r>
                      <a:r>
                        <a:rPr b="0" i="1" lang="en-PH" sz="1800" spc="-1" strike="noStrike">
                          <a:latin typeface="Lato"/>
                        </a:rPr>
                        <a:t>d</a:t>
                      </a:r>
                      <a:r>
                        <a:rPr b="0" i="1" lang="en-PH" sz="1800" spc="-1" strike="noStrike" baseline="-8000">
                          <a:latin typeface="Lato"/>
                        </a:rPr>
                        <a:t>y</a:t>
                      </a:r>
                      <a:r>
                        <a:rPr b="0" lang="en-PH" sz="1800" spc="-1" strike="noStrike">
                          <a:latin typeface="Lato"/>
                        </a:rPr>
                        <a:t> = - 6.00 m</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    </a:t>
                      </a:r>
                      <a:r>
                        <a:rPr b="0" lang="en-PH" sz="1800" spc="-1" strike="noStrike">
                          <a:latin typeface="Lato"/>
                        </a:rPr>
                        <a:t>v</a:t>
                      </a:r>
                      <a:r>
                        <a:rPr b="0" lang="en-PH" sz="1800" spc="-1" strike="noStrike" baseline="-8000">
                          <a:latin typeface="Lato"/>
                        </a:rPr>
                        <a:t>0</a:t>
                      </a:r>
                      <a:r>
                        <a:rPr b="0" lang="en-PH" sz="1800" spc="-1" strike="noStrike">
                          <a:latin typeface="Lato"/>
                        </a:rPr>
                        <a:t> = 27.0 m/s</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g = - 9.8m/s2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15000"/>
                        </a:lnSpc>
                        <a:buNone/>
                      </a:pPr>
                      <a:r>
                        <a:rPr b="0" lang="en-PH" sz="1800" spc="-1" strike="noStrike">
                          <a:latin typeface="Lato"/>
                        </a:rPr>
                        <a:t>Unknown:</a:t>
                      </a:r>
                      <a:br/>
                      <a:r>
                        <a:rPr b="0" lang="en-PH" sz="1800" spc="-1" strike="noStrike">
                          <a:latin typeface="Lato"/>
                        </a:rPr>
                        <a:t>time of flight,</a:t>
                      </a:r>
                      <a:r>
                        <a:rPr b="0" i="1" lang="en-PH" sz="1800" spc="-1" strike="noStrike">
                          <a:latin typeface="Lato"/>
                        </a:rPr>
                        <a:t> </a:t>
                      </a:r>
                      <a:r>
                        <a:rPr b="1" i="1" lang="en-PH" sz="1800" spc="-1" strike="noStrike">
                          <a:latin typeface="Lato"/>
                        </a:rPr>
                        <a:t>t</a:t>
                      </a:r>
                      <a:endParaRPr b="0" lang="en-PH" sz="1800" spc="-1" strike="noStrike">
                        <a:latin typeface="Arial"/>
                      </a:endParaRPr>
                    </a:p>
                    <a:p>
                      <a:pPr>
                        <a:lnSpc>
                          <a:spcPct val="115000"/>
                        </a:lnSpc>
                        <a:buNone/>
                      </a:pPr>
                      <a:r>
                        <a:rPr b="0" lang="en-PH" sz="1800" spc="-1" strike="noStrike">
                          <a:latin typeface="Lato"/>
                        </a:rPr>
                        <a:t>range, </a:t>
                      </a:r>
                      <a:r>
                        <a:rPr b="1" i="1" lang="en-PH" sz="1800" spc="-1" strike="noStrike">
                          <a:latin typeface="Lato"/>
                        </a:rPr>
                        <a:t>R</a:t>
                      </a:r>
                      <a:endParaRPr b="0" lang="en-PH" sz="1800" spc="-1" strike="noStrike">
                        <a:latin typeface="Arial"/>
                      </a:endParaRPr>
                    </a:p>
                    <a:p>
                      <a:pPr>
                        <a:lnSpc>
                          <a:spcPct val="115000"/>
                        </a:lnSpc>
                        <a:buNone/>
                      </a:pPr>
                      <a:r>
                        <a:rPr b="0" lang="en-PH" sz="1800" spc="-1" strike="noStrike">
                          <a:latin typeface="Lato"/>
                        </a:rPr>
                        <a:t>final velocity, </a:t>
                      </a:r>
                      <a:r>
                        <a:rPr b="1" i="1" lang="en-PH" sz="1800" spc="-1" strike="noStrike">
                          <a:latin typeface="Lato"/>
                        </a:rPr>
                        <a:t>V</a:t>
                      </a:r>
                      <a:r>
                        <a:rPr b="1" i="1" lang="en-PH" sz="1800" spc="-1" strike="noStrike" baseline="-8000">
                          <a:latin typeface="Lato"/>
                        </a:rPr>
                        <a:t>f</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br/>
                      <a:r>
                        <a:rPr b="0" lang="en-PH" sz="1800" spc="-1" strike="noStrike">
                          <a:latin typeface="Lato"/>
                          <a:ea typeface="AppleSystemUIFont"/>
                        </a:rPr>
                        <a:t>Equations: </a:t>
                      </a: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56" name="" descr=""/>
          <p:cNvPicPr/>
          <p:nvPr/>
        </p:nvPicPr>
        <p:blipFill>
          <a:blip r:embed="rId1"/>
          <a:stretch/>
        </p:blipFill>
        <p:spPr>
          <a:xfrm>
            <a:off x="3960000" y="1893240"/>
            <a:ext cx="1794240" cy="590040"/>
          </a:xfrm>
          <a:prstGeom prst="rect">
            <a:avLst/>
          </a:prstGeom>
          <a:ln w="0">
            <a:noFill/>
          </a:ln>
        </p:spPr>
      </p:pic>
      <p:pic>
        <p:nvPicPr>
          <p:cNvPr id="157" name="" descr=""/>
          <p:cNvPicPr/>
          <p:nvPr/>
        </p:nvPicPr>
        <p:blipFill>
          <a:blip r:embed="rId2"/>
          <a:stretch/>
        </p:blipFill>
        <p:spPr>
          <a:xfrm>
            <a:off x="6480000" y="1864800"/>
            <a:ext cx="1806840" cy="690480"/>
          </a:xfrm>
          <a:prstGeom prst="rect">
            <a:avLst/>
          </a:prstGeom>
          <a:ln w="0">
            <a:noFill/>
          </a:ln>
        </p:spPr>
      </p:pic>
      <p:pic>
        <p:nvPicPr>
          <p:cNvPr id="158" name="" descr=""/>
          <p:cNvPicPr/>
          <p:nvPr/>
        </p:nvPicPr>
        <p:blipFill>
          <a:blip r:embed="rId3"/>
          <a:stretch/>
        </p:blipFill>
        <p:spPr>
          <a:xfrm>
            <a:off x="6873480" y="4203360"/>
            <a:ext cx="3756960" cy="701280"/>
          </a:xfrm>
          <a:prstGeom prst="rect">
            <a:avLst/>
          </a:prstGeom>
          <a:ln w="0">
            <a:noFill/>
          </a:ln>
        </p:spPr>
      </p:pic>
      <p:pic>
        <p:nvPicPr>
          <p:cNvPr id="159" name="" descr=""/>
          <p:cNvPicPr/>
          <p:nvPr/>
        </p:nvPicPr>
        <p:blipFill>
          <a:blip r:embed="rId4"/>
          <a:stretch/>
        </p:blipFill>
        <p:spPr>
          <a:xfrm>
            <a:off x="6914880" y="4999320"/>
            <a:ext cx="3344400" cy="746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10260000" y="5746320"/>
            <a:ext cx="175320" cy="340920"/>
          </a:xfrm>
          <a:prstGeom prst="rect">
            <a:avLst/>
          </a:prstGeom>
          <a:noFill/>
          <a:ln w="0">
            <a:noFill/>
          </a:ln>
        </p:spPr>
        <p:style>
          <a:lnRef idx="0"/>
          <a:fillRef idx="0"/>
          <a:effectRef idx="0"/>
          <a:fontRef idx="minor"/>
        </p:style>
      </p:sp>
      <p:sp>
        <p:nvSpPr>
          <p:cNvPr id="161"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graphicFrame>
        <p:nvGraphicFramePr>
          <p:cNvPr id="162" name=""/>
          <p:cNvGraphicFramePr/>
          <p:nvPr/>
        </p:nvGraphicFramePr>
        <p:xfrm>
          <a:off x="720000" y="1404000"/>
          <a:ext cx="10619280" cy="4344120"/>
        </p:xfrm>
        <a:graphic>
          <a:graphicData uri="http://schemas.openxmlformats.org/drawingml/2006/table">
            <a:tbl>
              <a:tblPr/>
              <a:tblGrid>
                <a:gridCol w="10619640"/>
              </a:tblGrid>
              <a:tr h="4344480">
                <a:tc>
                  <a:txBody>
                    <a:bodyPr lIns="90000" rIns="90000" anchor="t">
                      <a:noAutofit/>
                    </a:bodyPr>
                    <a:p>
                      <a:pPr algn="just">
                        <a:lnSpc>
                          <a:spcPct val="100000"/>
                        </a:lnSpc>
                        <a:buNone/>
                      </a:pPr>
                      <a:r>
                        <a:rPr b="1" lang="en-PH" sz="1800" spc="-1" strike="noStrike">
                          <a:latin typeface="Lato"/>
                        </a:rPr>
                        <a:t>Solution</a:t>
                      </a:r>
                      <a:r>
                        <a:rPr b="0" lang="en-PH" sz="1800" spc="-1" strike="noStrike">
                          <a:latin typeface="Lato"/>
                        </a:rPr>
                        <a:t>: Since the projectile is thrown horizontally, the angle of projection is zero. Resolving the initial velocity into its horizontal and vertical components will result in: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u="sng">
                          <a:uFillTx/>
                          <a:latin typeface="Lato"/>
                        </a:rPr>
                        <a:t>Horizontal</a:t>
                      </a:r>
                      <a:r>
                        <a:rPr b="0" lang="en-PH" sz="1800" spc="-1" strike="noStrike">
                          <a:latin typeface="Lato"/>
                        </a:rPr>
                        <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       </a:t>
                      </a:r>
                      <a:br/>
                      <a:r>
                        <a:rPr b="0" lang="en-PH" sz="1800" spc="-1" strike="noStrike">
                          <a:latin typeface="Lato"/>
                        </a:rPr>
                        <a:t>         </a:t>
                      </a:r>
                      <a:r>
                        <a:rPr b="0" lang="en-PH" sz="1800" spc="-1" strike="noStrike" u="sng">
                          <a:uFillTx/>
                          <a:latin typeface="Lato"/>
                        </a:rPr>
                        <a:t>Vertical</a:t>
                      </a:r>
                      <a:r>
                        <a:rPr b="0" lang="en-PH" sz="1800" spc="-1" strike="noStrike">
                          <a:latin typeface="Lato"/>
                        </a:rPr>
                        <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br/>
                      <a:r>
                        <a:rPr b="0" lang="en-PH" sz="1800" spc="-1" strike="noStrike">
                          <a:latin typeface="Lato"/>
                        </a:rPr>
                        <a:t>a) The time of flight can be computed if we consider the point of release as the origin and only the vertical  component of motion. Substituting the given values in the equation,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63" name="" descr=""/>
          <p:cNvPicPr/>
          <p:nvPr/>
        </p:nvPicPr>
        <p:blipFill>
          <a:blip r:embed="rId1"/>
          <a:stretch/>
        </p:blipFill>
        <p:spPr>
          <a:xfrm>
            <a:off x="2553120" y="2269440"/>
            <a:ext cx="4214160" cy="645840"/>
          </a:xfrm>
          <a:prstGeom prst="rect">
            <a:avLst/>
          </a:prstGeom>
          <a:ln w="0">
            <a:noFill/>
          </a:ln>
        </p:spPr>
      </p:pic>
      <p:pic>
        <p:nvPicPr>
          <p:cNvPr id="164" name="" descr=""/>
          <p:cNvPicPr/>
          <p:nvPr/>
        </p:nvPicPr>
        <p:blipFill>
          <a:blip r:embed="rId2"/>
          <a:stretch/>
        </p:blipFill>
        <p:spPr>
          <a:xfrm>
            <a:off x="2556000" y="3132000"/>
            <a:ext cx="3890520" cy="657000"/>
          </a:xfrm>
          <a:prstGeom prst="rect">
            <a:avLst/>
          </a:prstGeom>
          <a:ln w="0">
            <a:noFill/>
          </a:ln>
        </p:spPr>
      </p:pic>
      <p:pic>
        <p:nvPicPr>
          <p:cNvPr id="165" name="" descr=""/>
          <p:cNvPicPr/>
          <p:nvPr/>
        </p:nvPicPr>
        <p:blipFill>
          <a:blip r:embed="rId3"/>
          <a:stretch/>
        </p:blipFill>
        <p:spPr>
          <a:xfrm>
            <a:off x="3456000" y="4860000"/>
            <a:ext cx="1995120" cy="757080"/>
          </a:xfrm>
          <a:prstGeom prst="rect">
            <a:avLst/>
          </a:prstGeom>
          <a:ln w="0">
            <a:noFill/>
          </a:ln>
        </p:spPr>
      </p:pic>
      <p:pic>
        <p:nvPicPr>
          <p:cNvPr id="166" name="" descr=""/>
          <p:cNvPicPr/>
          <p:nvPr/>
        </p:nvPicPr>
        <p:blipFill>
          <a:blip r:embed="rId4"/>
          <a:srcRect l="3268" t="0" r="0" b="0"/>
          <a:stretch/>
        </p:blipFill>
        <p:spPr>
          <a:xfrm>
            <a:off x="5487840" y="4883040"/>
            <a:ext cx="3547440" cy="7682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10260000" y="5746320"/>
            <a:ext cx="175320" cy="340920"/>
          </a:xfrm>
          <a:prstGeom prst="rect">
            <a:avLst/>
          </a:prstGeom>
          <a:noFill/>
          <a:ln w="0">
            <a:noFill/>
          </a:ln>
        </p:spPr>
        <p:style>
          <a:lnRef idx="0"/>
          <a:fillRef idx="0"/>
          <a:effectRef idx="0"/>
          <a:fontRef idx="minor"/>
        </p:style>
      </p:sp>
      <p:sp>
        <p:nvSpPr>
          <p:cNvPr id="168"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graphicFrame>
        <p:nvGraphicFramePr>
          <p:cNvPr id="169" name=""/>
          <p:cNvGraphicFramePr/>
          <p:nvPr/>
        </p:nvGraphicFramePr>
        <p:xfrm>
          <a:off x="576000" y="1325520"/>
          <a:ext cx="10979280" cy="4647960"/>
        </p:xfrm>
        <a:graphic>
          <a:graphicData uri="http://schemas.openxmlformats.org/drawingml/2006/table">
            <a:tbl>
              <a:tblPr/>
              <a:tblGrid>
                <a:gridCol w="10979640"/>
              </a:tblGrid>
              <a:tr h="4648320">
                <a:tc>
                  <a:txBody>
                    <a:bodyPr lIns="90000" rIns="90000" anchor="t">
                      <a:noAutofit/>
                    </a:bodyPr>
                    <a:p>
                      <a:pPr>
                        <a:lnSpc>
                          <a:spcPct val="100000"/>
                        </a:lnSpc>
                        <a:buNone/>
                      </a:pPr>
                      <a:br/>
                      <a:r>
                        <a:rPr b="0" lang="en-PH" sz="1800" spc="-1" strike="noStrike">
                          <a:latin typeface="Lato"/>
                        </a:rPr>
                        <a:t>Simplifying the equation, working with units, and solving for time, </a:t>
                      </a:r>
                      <a:r>
                        <a:rPr b="1" i="1" lang="en-PH" sz="1800" spc="-1" strike="noStrike">
                          <a:latin typeface="Lato"/>
                        </a:rPr>
                        <a:t>t</a:t>
                      </a:r>
                      <a:r>
                        <a:rPr b="0" lang="en-PH" sz="1800" spc="-1" strike="noStrike">
                          <a:latin typeface="Lato"/>
                        </a:rPr>
                        <a:t> gives us: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br/>
                      <a:r>
                        <a:rPr b="0" lang="en-PH" sz="1800" spc="-1" strike="noStrike">
                          <a:latin typeface="Lato"/>
                        </a:rPr>
                        <a:t>With time being a scalar quantity, we will only consider the positive value, hence, t = 1.11 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b) With the positive value of time in the horizontal component of motion,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 </a:t>
                      </a:r>
                      <a:r>
                        <a:rPr b="1" lang="en-PH" sz="1800" spc="-1" strike="noStrike" u="sng">
                          <a:uFillTx/>
                          <a:latin typeface="Lato"/>
                        </a:rPr>
                        <a:t>Horizontal</a:t>
                      </a: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 </a:t>
                      </a:r>
                      <a:br/>
                      <a:r>
                        <a:rPr b="1" lang="en-PH" sz="1800" spc="-1" strike="noStrike">
                          <a:latin typeface="Lato"/>
                        </a:rPr>
                        <a:t> </a:t>
                      </a:r>
                      <a:r>
                        <a:rPr b="1" lang="en-PH" sz="1800" spc="-1" strike="noStrike" u="sng">
                          <a:uFillTx/>
                          <a:latin typeface="Lato"/>
                        </a:rPr>
                        <a:t>Vertical</a:t>
                      </a:r>
                      <a:r>
                        <a:rPr b="0" lang="en-PH" sz="1800" spc="-1" strike="noStrike">
                          <a:latin typeface="Lato"/>
                        </a:rPr>
                        <a:t>: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70" name="" descr=""/>
          <p:cNvPicPr/>
          <p:nvPr/>
        </p:nvPicPr>
        <p:blipFill>
          <a:blip r:embed="rId1"/>
          <a:stretch/>
        </p:blipFill>
        <p:spPr>
          <a:xfrm>
            <a:off x="8388000" y="1404000"/>
            <a:ext cx="2831400" cy="891000"/>
          </a:xfrm>
          <a:prstGeom prst="rect">
            <a:avLst/>
          </a:prstGeom>
          <a:ln w="0">
            <a:noFill/>
          </a:ln>
        </p:spPr>
      </p:pic>
      <p:pic>
        <p:nvPicPr>
          <p:cNvPr id="171" name="" descr=""/>
          <p:cNvPicPr/>
          <p:nvPr/>
        </p:nvPicPr>
        <p:blipFill>
          <a:blip r:embed="rId2"/>
          <a:stretch/>
        </p:blipFill>
        <p:spPr>
          <a:xfrm>
            <a:off x="3780000" y="3539880"/>
            <a:ext cx="4203000" cy="779400"/>
          </a:xfrm>
          <a:prstGeom prst="rect">
            <a:avLst/>
          </a:prstGeom>
          <a:ln w="0">
            <a:noFill/>
          </a:ln>
        </p:spPr>
      </p:pic>
      <p:pic>
        <p:nvPicPr>
          <p:cNvPr id="172" name="" descr=""/>
          <p:cNvPicPr/>
          <p:nvPr/>
        </p:nvPicPr>
        <p:blipFill>
          <a:blip r:embed="rId3"/>
          <a:stretch/>
        </p:blipFill>
        <p:spPr>
          <a:xfrm>
            <a:off x="2124000" y="4241160"/>
            <a:ext cx="2184480" cy="690120"/>
          </a:xfrm>
          <a:prstGeom prst="rect">
            <a:avLst/>
          </a:prstGeom>
          <a:ln w="0">
            <a:noFill/>
          </a:ln>
        </p:spPr>
      </p:pic>
      <p:pic>
        <p:nvPicPr>
          <p:cNvPr id="173" name="" descr=""/>
          <p:cNvPicPr/>
          <p:nvPr/>
        </p:nvPicPr>
        <p:blipFill>
          <a:blip r:embed="rId4"/>
          <a:stretch/>
        </p:blipFill>
        <p:spPr>
          <a:xfrm>
            <a:off x="1964880" y="5202000"/>
            <a:ext cx="4838400" cy="7012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10260000" y="5746320"/>
            <a:ext cx="175320" cy="340920"/>
          </a:xfrm>
          <a:prstGeom prst="rect">
            <a:avLst/>
          </a:prstGeom>
          <a:noFill/>
          <a:ln w="0">
            <a:noFill/>
          </a:ln>
        </p:spPr>
        <p:style>
          <a:lnRef idx="0"/>
          <a:fillRef idx="0"/>
          <a:effectRef idx="0"/>
          <a:fontRef idx="minor"/>
        </p:style>
      </p:sp>
      <p:sp>
        <p:nvSpPr>
          <p:cNvPr id="175" name=""/>
          <p:cNvSpPr/>
          <p:nvPr/>
        </p:nvSpPr>
        <p:spPr>
          <a:xfrm>
            <a:off x="3755880" y="360000"/>
            <a:ext cx="467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Projectile Motion</a:t>
            </a:r>
            <a:endParaRPr b="0" lang="en-PH" sz="3000" spc="-1" strike="noStrike">
              <a:latin typeface="Arial"/>
            </a:endParaRPr>
          </a:p>
        </p:txBody>
      </p:sp>
      <p:graphicFrame>
        <p:nvGraphicFramePr>
          <p:cNvPr id="176" name=""/>
          <p:cNvGraphicFramePr/>
          <p:nvPr/>
        </p:nvGraphicFramePr>
        <p:xfrm>
          <a:off x="792000" y="1476000"/>
          <a:ext cx="10619280" cy="4228200"/>
        </p:xfrm>
        <a:graphic>
          <a:graphicData uri="http://schemas.openxmlformats.org/drawingml/2006/table">
            <a:tbl>
              <a:tblPr/>
              <a:tblGrid>
                <a:gridCol w="10619640"/>
              </a:tblGrid>
              <a:tr h="4228560">
                <a:tc>
                  <a:txBody>
                    <a:bodyPr lIns="90000" rIns="90000" anchor="t">
                      <a:noAutofit/>
                    </a:bodyPr>
                    <a:p>
                      <a:pPr>
                        <a:lnSpc>
                          <a:spcPct val="100000"/>
                        </a:lnSpc>
                        <a:buNone/>
                      </a:pPr>
                      <a:br/>
                      <a:r>
                        <a:rPr b="0" lang="en-PH" sz="1800" spc="-1" strike="noStrike">
                          <a:latin typeface="Lato"/>
                          <a:ea typeface="AppleSystemUIFont"/>
                        </a:rPr>
                        <a:t>  </a:t>
                      </a:r>
                      <a:r>
                        <a:rPr b="0" lang="en-PH" sz="1800" spc="-1" strike="noStrike">
                          <a:latin typeface="Lato"/>
                          <a:ea typeface="AppleSystemUIFont"/>
                        </a:rPr>
                        <a:t>Substituting the computed values, we have </a:t>
                      </a:r>
                      <a:r>
                        <a:rPr b="1" i="1" lang="en-PH" sz="1800" spc="-1" strike="noStrike">
                          <a:latin typeface="Lato"/>
                          <a:ea typeface="AppleSystemUIFont"/>
                        </a:rPr>
                        <a:t>v</a:t>
                      </a:r>
                      <a:r>
                        <a:rPr b="1" i="1" lang="en-PH" sz="1800" spc="-1" strike="noStrike" baseline="-8000">
                          <a:latin typeface="Lato"/>
                          <a:ea typeface="AppleSystemUIFont"/>
                        </a:rPr>
                        <a:t>f</a:t>
                      </a:r>
                      <a:r>
                        <a:rPr b="0" lang="en-PH" sz="1800" spc="-1" strike="noStrike">
                          <a:latin typeface="Lato"/>
                          <a:ea typeface="AppleSystemUIFont"/>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ea typeface="AppleSystemUIFont"/>
                        </a:rPr>
                        <a:t>  </a:t>
                      </a:r>
                      <a:r>
                        <a:rPr b="1" lang="en-PH" sz="1800" spc="-1" strike="noStrike" u="sng">
                          <a:uFillTx/>
                          <a:latin typeface="Lato"/>
                          <a:ea typeface="AppleSystemUIFont"/>
                        </a:rPr>
                        <a:t>Magnitude</a:t>
                      </a:r>
                      <a:r>
                        <a:rPr b="0" lang="en-PH" sz="1800" spc="-1" strike="noStrike">
                          <a:latin typeface="Lato"/>
                          <a:ea typeface="AppleSystemUIFont"/>
                        </a:rPr>
                        <a:t>:                                          </a:t>
                      </a:r>
                      <a:r>
                        <a:rPr b="1" lang="en-PH" sz="1800" spc="-1" strike="noStrike" u="sng">
                          <a:uFillTx/>
                          <a:latin typeface="Lato"/>
                          <a:ea typeface="AppleSystemUIFont"/>
                        </a:rPr>
                        <a:t>Direction</a:t>
                      </a:r>
                      <a:r>
                        <a:rPr b="0" lang="en-PH" sz="1800" spc="-1" strike="noStrike">
                          <a:latin typeface="Lato"/>
                          <a:ea typeface="AppleSystemUIFont"/>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latin typeface="Lato"/>
                          <a:ea typeface="AppleSystemUIFont"/>
                        </a:rPr>
                        <a:t>Since the volleyball is going down, we choose the negative value of the magnitude. Thus, the final velocity is </a:t>
                      </a:r>
                      <a:r>
                        <a:rPr b="1" lang="en-PH" sz="1800" spc="-1" strike="noStrike">
                          <a:latin typeface="Lato"/>
                          <a:ea typeface="Þ}äþ"/>
                        </a:rPr>
                        <a:t>-</a:t>
                      </a:r>
                      <a:r>
                        <a:rPr b="1" lang="en-PH" sz="1800" spc="-1" strike="noStrike">
                          <a:latin typeface="Lato"/>
                          <a:ea typeface="AppleSystemUIFont"/>
                        </a:rPr>
                        <a:t>29.1</a:t>
                      </a:r>
                      <a:r>
                        <a:rPr b="0" lang="en-PH" sz="1800" spc="-1" strike="noStrike">
                          <a:latin typeface="Lato"/>
                          <a:ea typeface="AppleSystemUIFont"/>
                        </a:rPr>
                        <a:t> m/s at 22</a:t>
                      </a:r>
                      <a:r>
                        <a:rPr b="0" lang="en-PH" sz="1800" spc="-1" strike="noStrike">
                          <a:latin typeface="Lato"/>
                          <a:ea typeface="Þ}äþ"/>
                        </a:rPr>
                        <a:t>° </a:t>
                      </a:r>
                      <a:r>
                        <a:rPr b="0" lang="en-PH" sz="1800" spc="-1" strike="noStrike">
                          <a:latin typeface="Lato"/>
                          <a:ea typeface="AppleSystemUIFont"/>
                        </a:rPr>
                        <a:t>below the ground level.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77" name="" descr=""/>
          <p:cNvPicPr/>
          <p:nvPr/>
        </p:nvPicPr>
        <p:blipFill>
          <a:blip r:embed="rId1"/>
          <a:stretch/>
        </p:blipFill>
        <p:spPr>
          <a:xfrm>
            <a:off x="2520000" y="2280600"/>
            <a:ext cx="1838880" cy="634680"/>
          </a:xfrm>
          <a:prstGeom prst="rect">
            <a:avLst/>
          </a:prstGeom>
          <a:ln w="0">
            <a:noFill/>
          </a:ln>
        </p:spPr>
      </p:pic>
      <p:pic>
        <p:nvPicPr>
          <p:cNvPr id="178" name="" descr=""/>
          <p:cNvPicPr/>
          <p:nvPr/>
        </p:nvPicPr>
        <p:blipFill>
          <a:blip r:embed="rId2"/>
          <a:stretch/>
        </p:blipFill>
        <p:spPr>
          <a:xfrm>
            <a:off x="6685560" y="2160000"/>
            <a:ext cx="1593720" cy="812880"/>
          </a:xfrm>
          <a:prstGeom prst="rect">
            <a:avLst/>
          </a:prstGeom>
          <a:ln w="0">
            <a:noFill/>
          </a:ln>
        </p:spPr>
      </p:pic>
      <p:pic>
        <p:nvPicPr>
          <p:cNvPr id="179" name="" descr=""/>
          <p:cNvPicPr/>
          <p:nvPr/>
        </p:nvPicPr>
        <p:blipFill>
          <a:blip r:embed="rId3"/>
          <a:stretch/>
        </p:blipFill>
        <p:spPr>
          <a:xfrm>
            <a:off x="1260000" y="3240000"/>
            <a:ext cx="4860720" cy="1080720"/>
          </a:xfrm>
          <a:prstGeom prst="rect">
            <a:avLst/>
          </a:prstGeom>
          <a:ln w="0">
            <a:noFill/>
          </a:ln>
        </p:spPr>
      </p:pic>
      <p:pic>
        <p:nvPicPr>
          <p:cNvPr id="180" name="" descr=""/>
          <p:cNvPicPr/>
          <p:nvPr/>
        </p:nvPicPr>
        <p:blipFill>
          <a:blip r:embed="rId4"/>
          <a:stretch/>
        </p:blipFill>
        <p:spPr>
          <a:xfrm>
            <a:off x="6521400" y="3069360"/>
            <a:ext cx="3377880" cy="15379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2023-08-01T09:08:32Z</dcterms:modified>
  <cp:revision>114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